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13.jpg" ContentType="image/jpeg"/>
  <Override PartName="/ppt/notesSlides/notesSlide1.xml" ContentType="application/vnd.openxmlformats-officedocument.presentationml.notesSlide+xml"/>
  <Override PartName="/ppt/media/image16.jpg" ContentType="image/jpeg"/>
  <Override PartName="/ppt/media/image17.JPG" ContentType="image/jpe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59"/>
  </p:notesMasterIdLst>
  <p:sldIdLst>
    <p:sldId id="256" r:id="rId5"/>
    <p:sldId id="257" r:id="rId6"/>
    <p:sldId id="290" r:id="rId7"/>
    <p:sldId id="258" r:id="rId8"/>
    <p:sldId id="309" r:id="rId9"/>
    <p:sldId id="310" r:id="rId10"/>
    <p:sldId id="308" r:id="rId11"/>
    <p:sldId id="259" r:id="rId12"/>
    <p:sldId id="291" r:id="rId13"/>
    <p:sldId id="292" r:id="rId14"/>
    <p:sldId id="293" r:id="rId15"/>
    <p:sldId id="294" r:id="rId16"/>
    <p:sldId id="298" r:id="rId17"/>
    <p:sldId id="299" r:id="rId18"/>
    <p:sldId id="300" r:id="rId19"/>
    <p:sldId id="301" r:id="rId20"/>
    <p:sldId id="302" r:id="rId21"/>
    <p:sldId id="260" r:id="rId22"/>
    <p:sldId id="261" r:id="rId23"/>
    <p:sldId id="303" r:id="rId24"/>
    <p:sldId id="262" r:id="rId25"/>
    <p:sldId id="263" r:id="rId26"/>
    <p:sldId id="264" r:id="rId27"/>
    <p:sldId id="306" r:id="rId28"/>
    <p:sldId id="304" r:id="rId29"/>
    <p:sldId id="305" r:id="rId30"/>
    <p:sldId id="265" r:id="rId31"/>
    <p:sldId id="266" r:id="rId32"/>
    <p:sldId id="267" r:id="rId33"/>
    <p:sldId id="311" r:id="rId34"/>
    <p:sldId id="268" r:id="rId35"/>
    <p:sldId id="269" r:id="rId36"/>
    <p:sldId id="270" r:id="rId37"/>
    <p:sldId id="271" r:id="rId38"/>
    <p:sldId id="307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2" r:id="rId50"/>
    <p:sldId id="283" r:id="rId51"/>
    <p:sldId id="284" r:id="rId52"/>
    <p:sldId id="285" r:id="rId53"/>
    <p:sldId id="312" r:id="rId54"/>
    <p:sldId id="286" r:id="rId55"/>
    <p:sldId id="287" r:id="rId56"/>
    <p:sldId id="288" r:id="rId57"/>
    <p:sldId id="289" r:id="rId58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1048" y="-14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őrinc Páva" userId="cae4e483-95a3-4767-83ce-7c84185f46ad" providerId="ADAL" clId="{E9BD8FEE-3696-48A7-B147-767E5486363C}"/>
    <pc:docChg chg="custSel modSld">
      <pc:chgData name="Lőrinc Páva" userId="cae4e483-95a3-4767-83ce-7c84185f46ad" providerId="ADAL" clId="{E9BD8FEE-3696-48A7-B147-767E5486363C}" dt="2025-04-10T08:21:31.317" v="3" actId="1076"/>
      <pc:docMkLst>
        <pc:docMk/>
      </pc:docMkLst>
      <pc:sldChg chg="delSp modSp mod delAnim">
        <pc:chgData name="Lőrinc Páva" userId="cae4e483-95a3-4767-83ce-7c84185f46ad" providerId="ADAL" clId="{E9BD8FEE-3696-48A7-B147-767E5486363C}" dt="2025-04-10T08:21:31.317" v="3" actId="1076"/>
        <pc:sldMkLst>
          <pc:docMk/>
          <pc:sldMk cId="0" sldId="256"/>
        </pc:sldMkLst>
        <pc:spChg chg="del">
          <ac:chgData name="Lőrinc Páva" userId="cae4e483-95a3-4767-83ce-7c84185f46ad" providerId="ADAL" clId="{E9BD8FEE-3696-48A7-B147-767E5486363C}" dt="2025-04-10T08:21:00.413" v="0" actId="478"/>
          <ac:spMkLst>
            <pc:docMk/>
            <pc:sldMk cId="0" sldId="256"/>
            <ac:spMk id="3" creationId="{00000000-0000-0000-0000-000000000000}"/>
          </ac:spMkLst>
        </pc:spChg>
        <pc:spChg chg="mod topLvl">
          <ac:chgData name="Lőrinc Páva" userId="cae4e483-95a3-4767-83ce-7c84185f46ad" providerId="ADAL" clId="{E9BD8FEE-3696-48A7-B147-767E5486363C}" dt="2025-04-10T08:21:31.317" v="3" actId="1076"/>
          <ac:spMkLst>
            <pc:docMk/>
            <pc:sldMk cId="0" sldId="256"/>
            <ac:spMk id="11" creationId="{FA06B59E-28F9-A872-FDA2-295D57F8F3A3}"/>
          </ac:spMkLst>
        </pc:spChg>
        <pc:grpChg chg="del">
          <ac:chgData name="Lőrinc Páva" userId="cae4e483-95a3-4767-83ce-7c84185f46ad" providerId="ADAL" clId="{E9BD8FEE-3696-48A7-B147-767E5486363C}" dt="2025-04-10T08:21:06.351" v="1" actId="478"/>
          <ac:grpSpMkLst>
            <pc:docMk/>
            <pc:sldMk cId="0" sldId="256"/>
            <ac:grpSpMk id="14" creationId="{4DE74DB4-5E1E-74A4-0288-60E7F870C293}"/>
          </ac:grpSpMkLst>
        </pc:grpChg>
        <pc:picChg chg="del">
          <ac:chgData name="Lőrinc Páva" userId="cae4e483-95a3-4767-83ce-7c84185f46ad" providerId="ADAL" clId="{E9BD8FEE-3696-48A7-B147-767E5486363C}" dt="2025-04-10T08:21:16.418" v="2" actId="478"/>
          <ac:picMkLst>
            <pc:docMk/>
            <pc:sldMk cId="0" sldId="256"/>
            <ac:picMk id="10" creationId="{24EF63CB-15D2-7DDC-2792-F7217A40345D}"/>
          </ac:picMkLst>
        </pc:picChg>
        <pc:cxnChg chg="del topLvl">
          <ac:chgData name="Lőrinc Páva" userId="cae4e483-95a3-4767-83ce-7c84185f46ad" providerId="ADAL" clId="{E9BD8FEE-3696-48A7-B147-767E5486363C}" dt="2025-04-10T08:21:06.351" v="1" actId="478"/>
          <ac:cxnSpMkLst>
            <pc:docMk/>
            <pc:sldMk cId="0" sldId="256"/>
            <ac:cxnSpMk id="13" creationId="{9A1FDF87-DC85-AE13-1EF7-3CA893AA35C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7990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23158-1BCB-47DD-9D43-26F16E0EA1BD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03488" y="1336675"/>
            <a:ext cx="25495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6675"/>
            <a:ext cx="6045200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682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79900" y="1015682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26D82-B0F1-481D-84CE-B6D6132D3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0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36B3A-99F8-492F-8A1A-C7A84653CE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34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36B3A-99F8-492F-8A1A-C7A84653CE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28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4" y="-1"/>
            <a:ext cx="7559039" cy="1068933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E88B-7A4B-FB90-C07E-3A45C78933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563" y="4328272"/>
            <a:ext cx="5667375" cy="1144672"/>
          </a:xfrm>
        </p:spPr>
        <p:txBody>
          <a:bodyPr anchor="b"/>
          <a:lstStyle>
            <a:lvl1pPr algn="ctr">
              <a:defRPr sz="37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C44CC3-F737-C4E8-58D9-05FFF09EC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563" y="5616513"/>
            <a:ext cx="5667375" cy="228973"/>
          </a:xfrm>
        </p:spPr>
        <p:txBody>
          <a:bodyPr/>
          <a:lstStyle>
            <a:lvl1pPr marL="0" indent="0" algn="ctr">
              <a:buNone/>
              <a:defRPr sz="1488"/>
            </a:lvl1pPr>
            <a:lvl2pPr marL="283385" indent="0" algn="ctr">
              <a:buNone/>
              <a:defRPr sz="1240"/>
            </a:lvl2pPr>
            <a:lvl3pPr marL="566770" indent="0" algn="ctr">
              <a:buNone/>
              <a:defRPr sz="1116"/>
            </a:lvl3pPr>
            <a:lvl4pPr marL="850155" indent="0" algn="ctr">
              <a:buNone/>
              <a:defRPr sz="991"/>
            </a:lvl4pPr>
            <a:lvl5pPr marL="1133541" indent="0" algn="ctr">
              <a:buNone/>
              <a:defRPr sz="991"/>
            </a:lvl5pPr>
            <a:lvl6pPr marL="1416926" indent="0" algn="ctr">
              <a:buNone/>
              <a:defRPr sz="991"/>
            </a:lvl6pPr>
            <a:lvl7pPr marL="1700311" indent="0" algn="ctr">
              <a:buNone/>
              <a:defRPr sz="991"/>
            </a:lvl7pPr>
            <a:lvl8pPr marL="1983696" indent="0" algn="ctr">
              <a:buNone/>
              <a:defRPr sz="991"/>
            </a:lvl8pPr>
            <a:lvl9pPr marL="2267081" indent="0" algn="ctr">
              <a:buNone/>
              <a:defRPr sz="99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564A4-3DD5-3598-E396-C3D83F8D6A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8228" y="10291691"/>
            <a:ext cx="1983739" cy="107722"/>
          </a:xfrm>
        </p:spPr>
        <p:txBody>
          <a:bodyPr/>
          <a:lstStyle/>
          <a:p>
            <a:fld id="{1BC91979-2B16-4C57-B245-A47736FBB008}" type="datetime1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BE555-8287-AAE0-CC17-AD14C3DA2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2457" y="10245490"/>
            <a:ext cx="925195" cy="11541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933EE-1E78-44C4-23FB-924565A08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60647" y="10275969"/>
            <a:ext cx="154939" cy="115416"/>
          </a:xfrm>
        </p:spPr>
        <p:txBody>
          <a:bodyPr/>
          <a:lstStyle/>
          <a:p>
            <a:fld id="{9ACFF716-2D4C-4115-B174-D3F2D15AE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11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846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2839" y="1207261"/>
            <a:ext cx="7037171" cy="811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942457" y="10245490"/>
            <a:ext cx="925195" cy="151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08228" y="10291691"/>
            <a:ext cx="1983739" cy="143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60647" y="10275969"/>
            <a:ext cx="154939" cy="151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9D9FA1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5.png"/><Relationship Id="rId4" Type="http://schemas.openxmlformats.org/officeDocument/2006/relationships/hyperlink" Target="https://www.esa.int/ESA_Multimedia/Videos/2014/10/Cooking_a_comet_ingredients_for_life_-_classroom_demonstration_video_VP06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sa.int/spaceinvideos/Videos/2013/10/Rosetta_s_twelve-year_journey_in_space" TargetMode="External"/><Relationship Id="rId13" Type="http://schemas.openxmlformats.org/officeDocument/2006/relationships/hyperlink" Target="http://www.esa.int/esaKIDSen/SEMYC9WJD1E_OurUniverse_0.html" TargetMode="External"/><Relationship Id="rId18" Type="http://schemas.openxmlformats.org/officeDocument/2006/relationships/hyperlink" Target="http://www.esa.int/spaceinvideos/Videos/2014/07/Marble-ous" TargetMode="External"/><Relationship Id="rId3" Type="http://schemas.openxmlformats.org/officeDocument/2006/relationships/hyperlink" Target="http://www.esa.int/spaceinvideos/Missions/Rosetta" TargetMode="External"/><Relationship Id="rId7" Type="http://schemas.openxmlformats.org/officeDocument/2006/relationships/hyperlink" Target="http://www.esa.int/spaceinvideos/Videos/2014/01/Chasing_a_comet" TargetMode="External"/><Relationship Id="rId12" Type="http://schemas.openxmlformats.org/officeDocument/2006/relationships/hyperlink" Target="http://www.esa.int/Our_Activities/Space_Science/Rosetta" TargetMode="External"/><Relationship Id="rId17" Type="http://schemas.openxmlformats.org/officeDocument/2006/relationships/hyperlink" Target="http://www.esa.int/spaceinvideos/Videos/2014/07/Gravity_wells_-_class-%20room_demonstration_video_VP04" TargetMode="External"/><Relationship Id="rId2" Type="http://schemas.openxmlformats.org/officeDocument/2006/relationships/hyperlink" Target="http://www.esa.int/rosetta" TargetMode="External"/><Relationship Id="rId16" Type="http://schemas.openxmlformats.org/officeDocument/2006/relationships/hyperlink" Target="http://www.esa.int/Our_Activities/Space_Science/Herschel/Did_Earth_s_oceans_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esa.int/spaceinvideos/Videos/2014/01/Rosetta_the_story_so_far" TargetMode="External"/><Relationship Id="rId11" Type="http://schemas.openxmlformats.org/officeDocument/2006/relationships/hyperlink" Target="http://www.esa.int/esaKIDSen/SEMWK7THKHF_OurUniverse_0.html" TargetMode="External"/><Relationship Id="rId5" Type="http://schemas.openxmlformats.org/officeDocument/2006/relationships/hyperlink" Target="http://www.esa.int/Our_Activities/Space_Science/Rosetta/Rosetta_factsheet" TargetMode="External"/><Relationship Id="rId15" Type="http://schemas.openxmlformats.org/officeDocument/2006/relationships/hyperlink" Target="http://www.esa.int/herschel" TargetMode="External"/><Relationship Id="rId10" Type="http://schemas.openxmlformats.org/officeDocument/2006/relationships/hyperlink" Target="http://www.esa.int/spaceinvideos/Videos/2014/08/How_to_orbit_a_comet" TargetMode="External"/><Relationship Id="rId19" Type="http://schemas.openxmlformats.org/officeDocument/2006/relationships/hyperlink" Target="http://www.esa.int/spaceinvideos/Videos/2014/10/Cooking_a_comet_ingredients_for_life_-" TargetMode="External"/><Relationship Id="rId4" Type="http://schemas.openxmlformats.org/officeDocument/2006/relationships/hyperlink" Target="http://www.esa.int/spaceinimages/Missions/Rosetta/(class)/image" TargetMode="External"/><Relationship Id="rId9" Type="http://schemas.openxmlformats.org/officeDocument/2006/relationships/hyperlink" Target="http://www.esa.int/spaceinvideos/Videos/2014/01/Rosetta_s_orbit_around_the_comet" TargetMode="External"/><Relationship Id="rId14" Type="http://schemas.openxmlformats.org/officeDocument/2006/relationships/hyperlink" Target="http://www.esa.int/Our_Activities/Space_Science/Giotto_overview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a.int/education" TargetMode="Externa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7880" y="1207261"/>
            <a:ext cx="6882130" cy="81153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841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45"/>
              </a:spcBef>
            </a:pPr>
            <a:r>
              <a:rPr spc="120" dirty="0"/>
              <a:t>Tanítsunk</a:t>
            </a:r>
            <a:r>
              <a:rPr spc="235" dirty="0"/>
              <a:t> </a:t>
            </a:r>
            <a:r>
              <a:rPr spc="440" dirty="0"/>
              <a:t>a</a:t>
            </a:r>
            <a:r>
              <a:rPr spc="275" dirty="0"/>
              <a:t> </a:t>
            </a:r>
            <a:r>
              <a:rPr spc="180" dirty="0"/>
              <a:t>világűrrel!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0928" y="10293094"/>
            <a:ext cx="4079875" cy="34798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0" rIns="0" bIns="0" rtlCol="0">
            <a:spAutoFit/>
          </a:bodyPr>
          <a:lstStyle/>
          <a:p>
            <a:pPr marL="20955">
              <a:lnSpc>
                <a:spcPts val="1650"/>
              </a:lnSpc>
            </a:pPr>
            <a:r>
              <a:rPr sz="1400" spc="-40" dirty="0">
                <a:solidFill>
                  <a:srgbClr val="FFFFFF"/>
                </a:solidFill>
                <a:latin typeface="Tahoma"/>
                <a:cs typeface="Tahoma"/>
              </a:rPr>
              <a:t>tanári </a:t>
            </a:r>
            <a:r>
              <a:rPr sz="1400" spc="-120" dirty="0">
                <a:solidFill>
                  <a:srgbClr val="FFFFFF"/>
                </a:solidFill>
                <a:latin typeface="Tahoma"/>
                <a:cs typeface="Tahoma"/>
              </a:rPr>
              <a:t>útmutató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30" dirty="0">
                <a:solidFill>
                  <a:srgbClr val="FFFFFF"/>
                </a:solidFill>
                <a:latin typeface="Tahoma"/>
                <a:cs typeface="Tahoma"/>
              </a:rPr>
              <a:t>és</a:t>
            </a:r>
            <a:r>
              <a:rPr sz="14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tanulói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tevékenységek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61253" y="10326623"/>
            <a:ext cx="1177290" cy="131445"/>
          </a:xfrm>
          <a:custGeom>
            <a:avLst/>
            <a:gdLst/>
            <a:ahLst/>
            <a:cxnLst/>
            <a:rect l="l" t="t" r="r" b="b"/>
            <a:pathLst>
              <a:path w="1177290" h="131445">
                <a:moveTo>
                  <a:pt x="1176832" y="0"/>
                </a:moveTo>
                <a:lnTo>
                  <a:pt x="0" y="0"/>
                </a:lnTo>
                <a:lnTo>
                  <a:pt x="0" y="131063"/>
                </a:lnTo>
                <a:lnTo>
                  <a:pt x="1176832" y="131063"/>
                </a:lnTo>
                <a:lnTo>
                  <a:pt x="1176832" y="0"/>
                </a:lnTo>
                <a:close/>
              </a:path>
            </a:pathLst>
          </a:custGeom>
          <a:solidFill>
            <a:srgbClr val="009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966840" y="10313923"/>
            <a:ext cx="861694" cy="139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50" spc="-25" dirty="0">
                <a:solidFill>
                  <a:srgbClr val="FFFFFF"/>
                </a:solidFill>
                <a:latin typeface="Tahoma"/>
                <a:cs typeface="Tahoma"/>
              </a:rPr>
              <a:t>Európai</a:t>
            </a:r>
            <a:r>
              <a:rPr sz="7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-30" dirty="0">
                <a:solidFill>
                  <a:srgbClr val="FFFFFF"/>
                </a:solidFill>
                <a:latin typeface="Tahoma"/>
                <a:cs typeface="Tahoma"/>
              </a:rPr>
              <a:t>Űrügynökség</a:t>
            </a:r>
            <a:endParaRPr sz="75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58205" y="10326636"/>
            <a:ext cx="1180465" cy="134620"/>
          </a:xfrm>
          <a:custGeom>
            <a:avLst/>
            <a:gdLst/>
            <a:ahLst/>
            <a:cxnLst/>
            <a:rect l="l" t="t" r="r" b="b"/>
            <a:pathLst>
              <a:path w="1180465" h="134620">
                <a:moveTo>
                  <a:pt x="3035" y="131064"/>
                </a:moveTo>
                <a:lnTo>
                  <a:pt x="0" y="131064"/>
                </a:lnTo>
                <a:lnTo>
                  <a:pt x="0" y="134099"/>
                </a:lnTo>
                <a:lnTo>
                  <a:pt x="3035" y="134099"/>
                </a:lnTo>
                <a:lnTo>
                  <a:pt x="3035" y="131064"/>
                </a:lnTo>
                <a:close/>
              </a:path>
              <a:path w="1180465" h="134620">
                <a:moveTo>
                  <a:pt x="3035" y="0"/>
                </a:moveTo>
                <a:lnTo>
                  <a:pt x="0" y="0"/>
                </a:lnTo>
                <a:lnTo>
                  <a:pt x="0" y="3035"/>
                </a:lnTo>
                <a:lnTo>
                  <a:pt x="0" y="131051"/>
                </a:lnTo>
                <a:lnTo>
                  <a:pt x="3035" y="131051"/>
                </a:lnTo>
                <a:lnTo>
                  <a:pt x="3035" y="3035"/>
                </a:lnTo>
                <a:lnTo>
                  <a:pt x="3035" y="0"/>
                </a:lnTo>
                <a:close/>
              </a:path>
              <a:path w="1180465" h="134620">
                <a:moveTo>
                  <a:pt x="1179880" y="131064"/>
                </a:moveTo>
                <a:lnTo>
                  <a:pt x="3048" y="131064"/>
                </a:lnTo>
                <a:lnTo>
                  <a:pt x="3048" y="134099"/>
                </a:lnTo>
                <a:lnTo>
                  <a:pt x="1179880" y="134099"/>
                </a:lnTo>
                <a:lnTo>
                  <a:pt x="1179880" y="131064"/>
                </a:lnTo>
                <a:close/>
              </a:path>
              <a:path w="1180465" h="134620">
                <a:moveTo>
                  <a:pt x="1179880" y="0"/>
                </a:moveTo>
                <a:lnTo>
                  <a:pt x="3048" y="0"/>
                </a:lnTo>
                <a:lnTo>
                  <a:pt x="3048" y="3035"/>
                </a:lnTo>
                <a:lnTo>
                  <a:pt x="1179880" y="3035"/>
                </a:lnTo>
                <a:lnTo>
                  <a:pt x="1179880" y="0"/>
                </a:lnTo>
                <a:close/>
              </a:path>
            </a:pathLst>
          </a:custGeom>
          <a:solidFill>
            <a:srgbClr val="009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4832" y="518413"/>
            <a:ext cx="1158875" cy="344805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90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5"/>
              </a:spcBef>
            </a:pPr>
            <a:r>
              <a:rPr sz="1400" dirty="0">
                <a:solidFill>
                  <a:srgbClr val="FFFFFF"/>
                </a:solidFill>
                <a:latin typeface="Arial MT"/>
                <a:cs typeface="Arial MT"/>
              </a:rPr>
              <a:t>fizika</a:t>
            </a:r>
            <a:r>
              <a:rPr sz="14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400" spc="425" dirty="0">
                <a:solidFill>
                  <a:srgbClr val="FFFFFF"/>
                </a:solidFill>
                <a:latin typeface="Arial MT"/>
                <a:cs typeface="Arial MT"/>
              </a:rPr>
              <a:t>|</a:t>
            </a:r>
            <a:r>
              <a:rPr sz="1400" spc="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 MT"/>
                <a:cs typeface="Arial MT"/>
              </a:rPr>
              <a:t>P06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FA06B59E-28F9-A872-FDA2-295D57F8F3A3}"/>
              </a:ext>
            </a:extLst>
          </p:cNvPr>
          <p:cNvSpPr txBox="1"/>
          <p:nvPr/>
        </p:nvSpPr>
        <p:spPr>
          <a:xfrm>
            <a:off x="994269" y="3365500"/>
            <a:ext cx="4407631" cy="596317"/>
          </a:xfrm>
          <a:prstGeom prst="rect">
            <a:avLst/>
          </a:prstGeom>
        </p:spPr>
        <p:txBody>
          <a:bodyPr vert="horz" wrap="square" lIns="0" tIns="194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0"/>
              </a:spcBef>
            </a:pPr>
            <a:r>
              <a:rPr sz="2600" spc="-215" dirty="0">
                <a:solidFill>
                  <a:srgbClr val="009ADA"/>
                </a:solidFill>
                <a:latin typeface="Arial MT"/>
                <a:cs typeface="Arial MT"/>
              </a:rPr>
              <a:t>K</a:t>
            </a:r>
            <a:r>
              <a:rPr lang="hu-HU" sz="2600" spc="-215" dirty="0">
                <a:solidFill>
                  <a:srgbClr val="009ADA"/>
                </a:solidFill>
                <a:latin typeface="Arial MT"/>
                <a:cs typeface="Arial MT"/>
              </a:rPr>
              <a:t>OTYVASSZU</a:t>
            </a:r>
            <a:r>
              <a:rPr sz="2600" spc="-215" dirty="0">
                <a:solidFill>
                  <a:srgbClr val="009ADA"/>
                </a:solidFill>
                <a:latin typeface="Arial MT"/>
                <a:cs typeface="Arial MT"/>
              </a:rPr>
              <a:t>NK</a:t>
            </a:r>
            <a:r>
              <a:rPr sz="2600" spc="75" dirty="0">
                <a:solidFill>
                  <a:srgbClr val="009ADA"/>
                </a:solidFill>
                <a:latin typeface="Arial MT"/>
                <a:cs typeface="Arial MT"/>
              </a:rPr>
              <a:t> </a:t>
            </a:r>
            <a:r>
              <a:rPr sz="2600" spc="-160" dirty="0">
                <a:solidFill>
                  <a:srgbClr val="009ADA"/>
                </a:solidFill>
                <a:latin typeface="Arial MT"/>
                <a:cs typeface="Arial MT"/>
              </a:rPr>
              <a:t>ÜSTÖKÖST!</a:t>
            </a:r>
            <a:endParaRPr sz="2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AD8BD-7F2F-CD3B-6E04-010CCE8AB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70103" y="2666776"/>
            <a:ext cx="5331203" cy="391517"/>
          </a:xfrm>
        </p:spPr>
        <p:txBody>
          <a:bodyPr/>
          <a:lstStyle/>
          <a:p>
            <a:r>
              <a:rPr lang="hu-HU" sz="2544" dirty="0">
                <a:latin typeface="+mj-lt"/>
              </a:rPr>
              <a:t>Törpebolygók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B61690-7DB5-0E15-DED7-39CE8F62A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933" y="1541586"/>
            <a:ext cx="7421864" cy="1831784"/>
          </a:xfrm>
        </p:spPr>
        <p:txBody>
          <a:bodyPr/>
          <a:lstStyle/>
          <a:p>
            <a:pPr algn="l"/>
            <a:r>
              <a:rPr lang="hu-HU" dirty="0">
                <a:latin typeface="+mj-lt"/>
              </a:rPr>
              <a:t>A </a:t>
            </a:r>
            <a:r>
              <a:rPr lang="hu-HU" i="1" dirty="0">
                <a:latin typeface="+mj-lt"/>
              </a:rPr>
              <a:t>Nemzetközi Csillagászati Unió</a:t>
            </a:r>
            <a:r>
              <a:rPr lang="hu-HU" dirty="0">
                <a:latin typeface="+mj-lt"/>
              </a:rPr>
              <a:t> (IAU) által 2006-ban elfogadott definíció:</a:t>
            </a:r>
            <a:br>
              <a:rPr lang="hu-HU" dirty="0">
                <a:latin typeface="+mj-lt"/>
              </a:rPr>
            </a:br>
            <a:endParaRPr lang="hu-HU" i="1" dirty="0">
              <a:solidFill>
                <a:srgbClr val="0070C0"/>
              </a:solidFill>
              <a:latin typeface="+mj-lt"/>
            </a:endParaRP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Nap körüli direkt pályán kering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Elegendően nagy tömegű ahhoz, hogy jó közelítéssel gömb alakot öltsön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strike="sngStrike" dirty="0">
                <a:solidFill>
                  <a:srgbClr val="0070C0"/>
                </a:solidFill>
                <a:latin typeface="+mj-lt"/>
              </a:rPr>
              <a:t>„Pályája mentén” kisöpörte az égitesteket (pályáján nem található vele összemérhető égitest)</a:t>
            </a:r>
          </a:p>
          <a:p>
            <a:pPr marL="181771" algn="l"/>
            <a:r>
              <a:rPr lang="hu-HU" dirty="0">
                <a:latin typeface="+mj-lt"/>
              </a:rPr>
              <a:t>Ismert képviselői: Plútó, Ceres, </a:t>
            </a:r>
            <a:r>
              <a:rPr lang="hu-HU" dirty="0" err="1">
                <a:latin typeface="+mj-lt"/>
              </a:rPr>
              <a:t>Eris</a:t>
            </a:r>
            <a:r>
              <a:rPr lang="hu-HU" dirty="0">
                <a:latin typeface="+mj-lt"/>
              </a:rPr>
              <a:t>, </a:t>
            </a:r>
            <a:r>
              <a:rPr lang="hu-HU" dirty="0" err="1">
                <a:latin typeface="+mj-lt"/>
              </a:rPr>
              <a:t>Makemake</a:t>
            </a:r>
            <a:r>
              <a:rPr lang="hu-HU" dirty="0">
                <a:latin typeface="+mj-lt"/>
              </a:rPr>
              <a:t>, </a:t>
            </a:r>
            <a:r>
              <a:rPr lang="hu-HU" dirty="0" err="1">
                <a:latin typeface="+mj-lt"/>
              </a:rPr>
              <a:t>Haumea</a:t>
            </a:r>
            <a:endParaRPr lang="hu-HU" dirty="0">
              <a:latin typeface="+mj-lt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DDCDF5-9E2C-0606-F016-11E98CF7A9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820" y="3903670"/>
            <a:ext cx="1135999" cy="1135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E52C31-AA5F-95B7-1710-E3C937D1BBC0}"/>
              </a:ext>
            </a:extLst>
          </p:cNvPr>
          <p:cNvSpPr txBox="1"/>
          <p:nvPr/>
        </p:nvSpPr>
        <p:spPr>
          <a:xfrm>
            <a:off x="5544821" y="3265072"/>
            <a:ext cx="2162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>
                <a:latin typeface="+mj-lt"/>
              </a:rPr>
              <a:t>Ceres</a:t>
            </a:r>
            <a:endParaRPr lang="en-US" dirty="0">
              <a:latin typeface="+mj-lt"/>
            </a:endParaRPr>
          </a:p>
          <a:p>
            <a:pPr algn="ctr"/>
            <a:r>
              <a:rPr lang="en-GB" dirty="0">
                <a:latin typeface="+mj-lt"/>
              </a:rPr>
              <a:t>(964 × 964 × 891 km)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06D6E7-B882-72B3-60E1-00AEB9E7EF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303" y="3895937"/>
            <a:ext cx="1135999" cy="1135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F6838B-A07F-7EF3-B2ED-59D14F086062}"/>
              </a:ext>
            </a:extLst>
          </p:cNvPr>
          <p:cNvSpPr txBox="1"/>
          <p:nvPr/>
        </p:nvSpPr>
        <p:spPr>
          <a:xfrm>
            <a:off x="4877826" y="2940443"/>
            <a:ext cx="1192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>
                <a:latin typeface="+mj-lt"/>
              </a:rPr>
              <a:t>Plútó</a:t>
            </a:r>
            <a:endParaRPr lang="en-US" dirty="0">
              <a:latin typeface="+mj-lt"/>
            </a:endParaRPr>
          </a:p>
          <a:p>
            <a:pPr algn="ctr"/>
            <a:r>
              <a:rPr lang="en-GB" dirty="0">
                <a:latin typeface="+mj-lt"/>
              </a:rPr>
              <a:t>(2,376 km)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C2FF40-6D51-D74A-1F28-B0C72BB2E9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594" y="5170266"/>
            <a:ext cx="1135999" cy="11319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ED479C-DC19-25E6-AE39-86C77956D3DD}"/>
              </a:ext>
            </a:extLst>
          </p:cNvPr>
          <p:cNvSpPr txBox="1"/>
          <p:nvPr/>
        </p:nvSpPr>
        <p:spPr>
          <a:xfrm>
            <a:off x="5224746" y="6387587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>
                <a:latin typeface="+mj-lt"/>
              </a:rPr>
              <a:t>Eris</a:t>
            </a:r>
            <a:endParaRPr lang="en-GB" dirty="0"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5FE1AD-6F13-3CD7-4359-1E962631A1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876" y="5170379"/>
            <a:ext cx="1131943" cy="11319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445E471-9151-D808-0842-11AA641C0EA6}"/>
              </a:ext>
            </a:extLst>
          </p:cNvPr>
          <p:cNvSpPr txBox="1"/>
          <p:nvPr/>
        </p:nvSpPr>
        <p:spPr>
          <a:xfrm>
            <a:off x="6108502" y="6387587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>
                <a:latin typeface="+mj-lt"/>
              </a:rPr>
              <a:t>Makemake</a:t>
            </a:r>
            <a:endParaRPr lang="en-GB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2544FBB6-48B2-EA73-74E4-4F0776B72B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2219826"/>
                  </p:ext>
                </p:extLst>
              </p:nvPr>
            </p:nvGraphicFramePr>
            <p:xfrm>
              <a:off x="233252" y="3508906"/>
              <a:ext cx="4433777" cy="1837794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849995">
                      <a:extLst>
                        <a:ext uri="{9D8B030D-6E8A-4147-A177-3AD203B41FA5}">
                          <a16:colId xmlns:a16="http://schemas.microsoft.com/office/drawing/2014/main" val="3746113008"/>
                        </a:ext>
                      </a:extLst>
                    </a:gridCol>
                    <a:gridCol w="600416">
                      <a:extLst>
                        <a:ext uri="{9D8B030D-6E8A-4147-A177-3AD203B41FA5}">
                          <a16:colId xmlns:a16="http://schemas.microsoft.com/office/drawing/2014/main" val="1132920693"/>
                        </a:ext>
                      </a:extLst>
                    </a:gridCol>
                    <a:gridCol w="859102">
                      <a:extLst>
                        <a:ext uri="{9D8B030D-6E8A-4147-A177-3AD203B41FA5}">
                          <a16:colId xmlns:a16="http://schemas.microsoft.com/office/drawing/2014/main" val="1888423141"/>
                        </a:ext>
                      </a:extLst>
                    </a:gridCol>
                    <a:gridCol w="897383">
                      <a:extLst>
                        <a:ext uri="{9D8B030D-6E8A-4147-A177-3AD203B41FA5}">
                          <a16:colId xmlns:a16="http://schemas.microsoft.com/office/drawing/2014/main" val="3529952021"/>
                        </a:ext>
                      </a:extLst>
                    </a:gridCol>
                    <a:gridCol w="592403">
                      <a:extLst>
                        <a:ext uri="{9D8B030D-6E8A-4147-A177-3AD203B41FA5}">
                          <a16:colId xmlns:a16="http://schemas.microsoft.com/office/drawing/2014/main" val="277693033"/>
                        </a:ext>
                      </a:extLst>
                    </a:gridCol>
                    <a:gridCol w="634478">
                      <a:extLst>
                        <a:ext uri="{9D8B030D-6E8A-4147-A177-3AD203B41FA5}">
                          <a16:colId xmlns:a16="http://schemas.microsoft.com/office/drawing/2014/main" val="2724649421"/>
                        </a:ext>
                      </a:extLst>
                    </a:gridCol>
                  </a:tblGrid>
                  <a:tr h="445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Név</a:t>
                          </a:r>
                          <a:endParaRPr lang="en-GB" sz="1100" dirty="0"/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𝑹</m:t>
                                    </m:r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acc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b="0" i="0" smtClean="0">
                                    <a:latin typeface="Cambria Math" panose="02040503050406030204" pitchFamily="18" charset="0"/>
                                  </a:rPr>
                                  <m:t>km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GB" sz="1100" b="0" dirty="0"/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b="0" i="0" smtClean="0">
                                    <a:latin typeface="Cambria Math" panose="02040503050406030204" pitchFamily="18" charset="0"/>
                                  </a:rPr>
                                  <m:t>kg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GB" sz="1100" b="0" dirty="0"/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[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b="0" i="0" smtClean="0">
                                    <a:latin typeface="Cambria Math" panose="02040503050406030204" pitchFamily="18" charset="0"/>
                                  </a:rPr>
                                  <m:t>AU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GB" sz="1100" b="0" dirty="0"/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100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𝑷</m:t>
                              </m:r>
                              <m:r>
                                <a:rPr lang="en-US" sz="1100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hu-HU" sz="1100" b="0" i="0" kern="12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[év]</a:t>
                          </a:r>
                          <a:endParaRPr lang="en-GB" sz="1100" b="0" i="0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b="1" i="0" kern="12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holdak száma</a:t>
                          </a:r>
                          <a:endParaRPr lang="en-GB" sz="1100" b="1" i="0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48469" marR="48469" marT="24235" marB="24235" anchor="ctr"/>
                    </a:tc>
                    <a:extLst>
                      <a:ext uri="{0D108BD9-81ED-4DB2-BD59-A6C34878D82A}">
                        <a16:rowId xmlns:a16="http://schemas.microsoft.com/office/drawing/2014/main" val="2751113396"/>
                      </a:ext>
                    </a:extLst>
                  </a:tr>
                  <a:tr h="3044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Plútó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1188</m:t>
                                </m:r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1,3×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39,5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248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5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2267038754"/>
                      </a:ext>
                    </a:extLst>
                  </a:tr>
                  <a:tr h="2834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Ceres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GB" sz="1100" dirty="0"/>
                            <a:t>473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9×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2,767</a:t>
                          </a:r>
                          <a:endParaRPr lang="hu-HU" sz="1100" b="1" i="1" baseline="0" dirty="0">
                            <a:solidFill>
                              <a:srgbClr val="7030A0"/>
                            </a:solidFill>
                          </a:endParaRP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4</a:t>
                          </a:r>
                          <a:r>
                            <a:rPr lang="hu-HU" sz="1100" dirty="0"/>
                            <a:t>,</a:t>
                          </a:r>
                          <a:r>
                            <a:rPr lang="en-US" sz="1100" dirty="0"/>
                            <a:t>6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--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3932105419"/>
                      </a:ext>
                    </a:extLst>
                  </a:tr>
                  <a:tr h="2999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Eris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2326</m:t>
                                </m:r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1,6×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97,6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558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1064960478"/>
                      </a:ext>
                    </a:extLst>
                  </a:tr>
                  <a:tr h="2520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Makemake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720</m:t>
                                </m:r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  <a:ea typeface="+mn-ea"/>
                                  </a:rPr>
                                  <m:t>4,4×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21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45</a:t>
                          </a:r>
                          <a:r>
                            <a:rPr lang="hu-HU" sz="1100" dirty="0"/>
                            <a:t>,</a:t>
                          </a:r>
                          <a:r>
                            <a:rPr lang="en-GB" sz="1100" dirty="0"/>
                            <a:t>7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310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3508388380"/>
                      </a:ext>
                    </a:extLst>
                  </a:tr>
                  <a:tr h="2520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 err="1"/>
                            <a:t>Haumea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hu-HU" sz="1100" dirty="0"/>
                            <a:t>780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  <a:ea typeface="+mn-ea"/>
                                  </a:rPr>
                                  <m:t>4,</m:t>
                                </m:r>
                                <m:r>
                                  <a:rPr lang="hu-HU" sz="1100" b="0" i="1" smtClean="0">
                                    <a:latin typeface="Cambria Math" panose="02040503050406030204" pitchFamily="18" charset="0"/>
                                    <a:ea typeface="+mn-ea"/>
                                  </a:rPr>
                                  <m:t>0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  <a:ea typeface="+mn-ea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  <m:t>21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hu-HU" sz="1100" dirty="0"/>
                            <a:t>43,1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283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2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26536781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2544FBB6-48B2-EA73-74E4-4F0776B72B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2219826"/>
                  </p:ext>
                </p:extLst>
              </p:nvPr>
            </p:nvGraphicFramePr>
            <p:xfrm>
              <a:off x="233252" y="3508906"/>
              <a:ext cx="4433777" cy="1837794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849995">
                      <a:extLst>
                        <a:ext uri="{9D8B030D-6E8A-4147-A177-3AD203B41FA5}">
                          <a16:colId xmlns:a16="http://schemas.microsoft.com/office/drawing/2014/main" val="3746113008"/>
                        </a:ext>
                      </a:extLst>
                    </a:gridCol>
                    <a:gridCol w="600416">
                      <a:extLst>
                        <a:ext uri="{9D8B030D-6E8A-4147-A177-3AD203B41FA5}">
                          <a16:colId xmlns:a16="http://schemas.microsoft.com/office/drawing/2014/main" val="1132920693"/>
                        </a:ext>
                      </a:extLst>
                    </a:gridCol>
                    <a:gridCol w="859102">
                      <a:extLst>
                        <a:ext uri="{9D8B030D-6E8A-4147-A177-3AD203B41FA5}">
                          <a16:colId xmlns:a16="http://schemas.microsoft.com/office/drawing/2014/main" val="1888423141"/>
                        </a:ext>
                      </a:extLst>
                    </a:gridCol>
                    <a:gridCol w="897383">
                      <a:extLst>
                        <a:ext uri="{9D8B030D-6E8A-4147-A177-3AD203B41FA5}">
                          <a16:colId xmlns:a16="http://schemas.microsoft.com/office/drawing/2014/main" val="3529952021"/>
                        </a:ext>
                      </a:extLst>
                    </a:gridCol>
                    <a:gridCol w="592403">
                      <a:extLst>
                        <a:ext uri="{9D8B030D-6E8A-4147-A177-3AD203B41FA5}">
                          <a16:colId xmlns:a16="http://schemas.microsoft.com/office/drawing/2014/main" val="277693033"/>
                        </a:ext>
                      </a:extLst>
                    </a:gridCol>
                    <a:gridCol w="634478">
                      <a:extLst>
                        <a:ext uri="{9D8B030D-6E8A-4147-A177-3AD203B41FA5}">
                          <a16:colId xmlns:a16="http://schemas.microsoft.com/office/drawing/2014/main" val="2724649421"/>
                        </a:ext>
                      </a:extLst>
                    </a:gridCol>
                  </a:tblGrid>
                  <a:tr h="445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Név</a:t>
                          </a:r>
                          <a:endParaRPr lang="en-GB" sz="1100" dirty="0"/>
                        </a:p>
                      </a:txBody>
                      <a:tcPr marL="48469" marR="48469" marT="24235" marB="24235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 anchor="ctr">
                        <a:blipFill>
                          <a:blip r:embed="rId7"/>
                          <a:stretch>
                            <a:fillRect l="-142857" t="-1351" r="-501020" b="-3135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 anchor="ctr">
                        <a:blipFill>
                          <a:blip r:embed="rId7"/>
                          <a:stretch>
                            <a:fillRect l="-168794" t="-1351" r="-248227" b="-3135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 anchor="ctr">
                        <a:blipFill>
                          <a:blip r:embed="rId7"/>
                          <a:stretch>
                            <a:fillRect l="-256081" t="-1351" r="-136486" b="-3135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 anchor="ctr">
                        <a:blipFill>
                          <a:blip r:embed="rId7"/>
                          <a:stretch>
                            <a:fillRect l="-543299" t="-1351" r="-108247" b="-3135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b="1" i="0" kern="120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a:t>holdak száma</a:t>
                          </a:r>
                          <a:endParaRPr lang="en-GB" sz="1100" b="1" i="0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48469" marR="48469" marT="24235" marB="24235" anchor="ctr"/>
                    </a:tc>
                    <a:extLst>
                      <a:ext uri="{0D108BD9-81ED-4DB2-BD59-A6C34878D82A}">
                        <a16:rowId xmlns:a16="http://schemas.microsoft.com/office/drawing/2014/main" val="2751113396"/>
                      </a:ext>
                    </a:extLst>
                  </a:tr>
                  <a:tr h="3044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Plútó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42857" t="-150000" r="-501020" b="-36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68794" t="-150000" r="-248227" b="-36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39,5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248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5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2267038754"/>
                      </a:ext>
                    </a:extLst>
                  </a:tr>
                  <a:tr h="2834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Ceres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GB" sz="1100" dirty="0"/>
                            <a:t>473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68794" t="-271739" r="-248227" b="-29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2,767</a:t>
                          </a:r>
                          <a:endParaRPr lang="hu-HU" sz="1100" b="1" i="1" baseline="0" dirty="0">
                            <a:solidFill>
                              <a:srgbClr val="7030A0"/>
                            </a:solidFill>
                          </a:endParaRP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4</a:t>
                          </a:r>
                          <a:r>
                            <a:rPr lang="hu-HU" sz="1100" dirty="0"/>
                            <a:t>,</a:t>
                          </a:r>
                          <a:r>
                            <a:rPr lang="en-US" sz="1100" dirty="0"/>
                            <a:t>6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--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3932105419"/>
                      </a:ext>
                    </a:extLst>
                  </a:tr>
                  <a:tr h="2999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Eris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42857" t="-342000" r="-501020" b="-17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68794" t="-342000" r="-248227" b="-17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97,6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558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1064960478"/>
                      </a:ext>
                    </a:extLst>
                  </a:tr>
                  <a:tr h="2520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err="1"/>
                            <a:t>Makemake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42857" t="-539024" r="-501020" b="-1097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68794" t="-539024" r="-248227" b="-1097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100" dirty="0"/>
                            <a:t>45</a:t>
                          </a:r>
                          <a:r>
                            <a:rPr lang="hu-HU" sz="1100" dirty="0"/>
                            <a:t>,</a:t>
                          </a:r>
                          <a:r>
                            <a:rPr lang="en-GB" sz="1100" dirty="0"/>
                            <a:t>7</a:t>
                          </a:r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/>
                            <a:t>310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3508388380"/>
                      </a:ext>
                    </a:extLst>
                  </a:tr>
                  <a:tr h="2520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 err="1"/>
                            <a:t>Haumea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marL="0" marR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hu-HU" sz="1100" dirty="0"/>
                            <a:t>780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8469" marR="48469" marT="24235" marB="24235">
                        <a:blipFill>
                          <a:blip r:embed="rId7"/>
                          <a:stretch>
                            <a:fillRect l="-168794" t="-623810" r="-248227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hu-HU" sz="1100" dirty="0"/>
                            <a:t>43,1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283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hu-HU" sz="1100" dirty="0"/>
                            <a:t>2</a:t>
                          </a:r>
                          <a:endParaRPr lang="en-GB" sz="1100" dirty="0"/>
                        </a:p>
                      </a:txBody>
                      <a:tcPr marL="48469" marR="48469" marT="24235" marB="24235"/>
                    </a:tc>
                    <a:extLst>
                      <a:ext uri="{0D108BD9-81ED-4DB2-BD59-A6C34878D82A}">
                        <a16:rowId xmlns:a16="http://schemas.microsoft.com/office/drawing/2014/main" val="26536781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73685C9E-F644-E6D5-1737-77F2275EFC6B}"/>
              </a:ext>
            </a:extLst>
          </p:cNvPr>
          <p:cNvSpPr txBox="1"/>
          <p:nvPr/>
        </p:nvSpPr>
        <p:spPr>
          <a:xfrm>
            <a:off x="353776" y="6718101"/>
            <a:ext cx="3324949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742" dirty="0">
                <a:latin typeface="+mj-lt"/>
              </a:rPr>
              <a:t>AU: </a:t>
            </a:r>
            <a:r>
              <a:rPr lang="hu-HU" sz="742" dirty="0" err="1">
                <a:latin typeface="+mj-lt"/>
              </a:rPr>
              <a:t>astronomical</a:t>
            </a:r>
            <a:r>
              <a:rPr lang="hu-HU" sz="742" dirty="0">
                <a:latin typeface="+mj-lt"/>
              </a:rPr>
              <a:t> unit, csillagászati egység (CSE), kb. a Nap–Föld átlagos távolság, </a:t>
            </a:r>
            <a:br>
              <a:rPr lang="hu-HU" sz="742" dirty="0">
                <a:latin typeface="+mj-lt"/>
              </a:rPr>
            </a:br>
            <a:r>
              <a:rPr lang="hu-HU" sz="742" dirty="0">
                <a:latin typeface="+mj-lt"/>
              </a:rPr>
              <a:t>2012-es definíciója szerint 149.597.870.700 m (kerekítve 150 millió km).</a:t>
            </a:r>
            <a:endParaRPr lang="en-GB" sz="742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2FA267-CA6D-3B80-1890-4E0592879940}"/>
              </a:ext>
            </a:extLst>
          </p:cNvPr>
          <p:cNvSpPr txBox="1"/>
          <p:nvPr/>
        </p:nvSpPr>
        <p:spPr>
          <a:xfrm>
            <a:off x="326512" y="6440759"/>
            <a:ext cx="2868093" cy="206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742" dirty="0">
                <a:latin typeface="+mj-lt"/>
              </a:rPr>
              <a:t>További jelöltek/elfogadott jelöltek: </a:t>
            </a:r>
            <a:r>
              <a:rPr lang="hu-HU" sz="742" dirty="0" err="1">
                <a:latin typeface="+mj-lt"/>
              </a:rPr>
              <a:t>Quaoar</a:t>
            </a:r>
            <a:r>
              <a:rPr lang="hu-HU" sz="742" dirty="0">
                <a:latin typeface="+mj-lt"/>
              </a:rPr>
              <a:t>, </a:t>
            </a:r>
            <a:r>
              <a:rPr lang="hu-HU" sz="742" dirty="0" err="1">
                <a:latin typeface="+mj-lt"/>
              </a:rPr>
              <a:t>Sedna</a:t>
            </a:r>
            <a:r>
              <a:rPr lang="hu-HU" sz="742" dirty="0">
                <a:latin typeface="+mj-lt"/>
              </a:rPr>
              <a:t>, </a:t>
            </a:r>
            <a:r>
              <a:rPr lang="hu-HU" sz="742" dirty="0" err="1">
                <a:latin typeface="+mj-lt"/>
              </a:rPr>
              <a:t>Orcus</a:t>
            </a:r>
            <a:r>
              <a:rPr lang="hu-HU" sz="742" dirty="0">
                <a:latin typeface="+mj-lt"/>
              </a:rPr>
              <a:t>, Gonggong</a:t>
            </a:r>
            <a:endParaRPr lang="en-GB" sz="742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6145FC-104A-322D-29DC-49AD4D825B17}"/>
              </a:ext>
            </a:extLst>
          </p:cNvPr>
          <p:cNvSpPr txBox="1"/>
          <p:nvPr/>
        </p:nvSpPr>
        <p:spPr>
          <a:xfrm>
            <a:off x="501650" y="6223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/>
              <a:t>Törpebolygók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07104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AD8BD-7F2F-CD3B-6E04-010CCE8AB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70103" y="2666776"/>
            <a:ext cx="5331203" cy="391517"/>
          </a:xfrm>
        </p:spPr>
        <p:txBody>
          <a:bodyPr/>
          <a:lstStyle/>
          <a:p>
            <a:r>
              <a:rPr lang="hu-HU" sz="2544" dirty="0">
                <a:latin typeface="+mj-lt"/>
              </a:rPr>
              <a:t>Kisbolygók</a:t>
            </a:r>
            <a:endParaRPr lang="en-US" sz="2544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B61690-7DB5-0E15-DED7-39CE8F62A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636" y="1666156"/>
            <a:ext cx="7421864" cy="2060757"/>
          </a:xfrm>
        </p:spPr>
        <p:txBody>
          <a:bodyPr/>
          <a:lstStyle/>
          <a:p>
            <a:pPr algn="l"/>
            <a:r>
              <a:rPr lang="hu-HU" dirty="0">
                <a:latin typeface="+mj-lt"/>
              </a:rPr>
              <a:t>A </a:t>
            </a:r>
            <a:r>
              <a:rPr lang="hu-HU" i="1" dirty="0">
                <a:latin typeface="+mj-lt"/>
              </a:rPr>
              <a:t>Nemzetközi Csillagászati Unió</a:t>
            </a:r>
            <a:r>
              <a:rPr lang="hu-HU" dirty="0">
                <a:latin typeface="+mj-lt"/>
              </a:rPr>
              <a:t> (IAU) által 2006-ban elfogadott definíció:</a:t>
            </a:r>
            <a:br>
              <a:rPr lang="hu-HU" dirty="0">
                <a:latin typeface="+mj-lt"/>
              </a:rPr>
            </a:br>
            <a:endParaRPr lang="hu-HU" i="1" dirty="0">
              <a:solidFill>
                <a:srgbClr val="0070C0"/>
              </a:solidFill>
              <a:latin typeface="+mj-lt"/>
            </a:endParaRP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Nap körüli direkt pályán kering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strike="sngStrike" dirty="0">
                <a:solidFill>
                  <a:srgbClr val="0070C0"/>
                </a:solidFill>
                <a:latin typeface="+mj-lt"/>
              </a:rPr>
              <a:t>Elegendően nagy tömegű ahhoz, hogy jó közelítéssel gömb alakot öltsön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strike="sngStrike" dirty="0">
                <a:solidFill>
                  <a:srgbClr val="0070C0"/>
                </a:solidFill>
                <a:latin typeface="+mj-lt"/>
              </a:rPr>
              <a:t>„Pályája mentén” kisöpörte az égitesteket (pályáján nem található vele összemérhető égitest)</a:t>
            </a:r>
          </a:p>
          <a:p>
            <a:pPr marL="181771" algn="l"/>
            <a:endParaRPr lang="hu-HU" dirty="0">
              <a:latin typeface="+mj-lt"/>
            </a:endParaRPr>
          </a:p>
          <a:p>
            <a:pPr marL="181771" algn="l"/>
            <a:r>
              <a:rPr lang="hu-HU" dirty="0">
                <a:latin typeface="+mj-lt"/>
              </a:rPr>
              <a:t>Ismert képviselői: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E52C31-AA5F-95B7-1710-E3C937D1BBC0}"/>
              </a:ext>
            </a:extLst>
          </p:cNvPr>
          <p:cNvSpPr txBox="1"/>
          <p:nvPr/>
        </p:nvSpPr>
        <p:spPr>
          <a:xfrm>
            <a:off x="5956382" y="3805386"/>
            <a:ext cx="1600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>
                <a:latin typeface="+mj-lt"/>
              </a:rPr>
              <a:t>253 </a:t>
            </a:r>
            <a:r>
              <a:rPr lang="hu-HU" dirty="0" err="1">
                <a:latin typeface="+mj-lt"/>
              </a:rPr>
              <a:t>Mathilde</a:t>
            </a:r>
            <a:endParaRPr lang="en-US" dirty="0">
              <a:latin typeface="+mj-lt"/>
            </a:endParaRPr>
          </a:p>
          <a:p>
            <a:pPr algn="ctr"/>
            <a:r>
              <a:rPr lang="en-GB" dirty="0">
                <a:latin typeface="+mj-lt"/>
              </a:rPr>
              <a:t>(66×48×46 km)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F6838B-A07F-7EF3-B2ED-59D14F086062}"/>
              </a:ext>
            </a:extLst>
          </p:cNvPr>
          <p:cNvSpPr txBox="1"/>
          <p:nvPr/>
        </p:nvSpPr>
        <p:spPr>
          <a:xfrm>
            <a:off x="4528228" y="3832896"/>
            <a:ext cx="1499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>
                <a:latin typeface="+mj-lt"/>
              </a:rPr>
              <a:t>216 </a:t>
            </a:r>
            <a:r>
              <a:rPr lang="hu-HU" dirty="0" err="1">
                <a:latin typeface="+mj-lt"/>
              </a:rPr>
              <a:t>Kleopatra</a:t>
            </a:r>
            <a:endParaRPr lang="en-US" dirty="0">
              <a:latin typeface="+mj-lt"/>
            </a:endParaRPr>
          </a:p>
          <a:p>
            <a:pPr algn="ctr"/>
            <a:r>
              <a:rPr lang="en-GB" dirty="0">
                <a:latin typeface="+mj-lt"/>
              </a:rPr>
              <a:t>(217 x 94 km)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ED479C-DC19-25E6-AE39-86C77956D3DD}"/>
              </a:ext>
            </a:extLst>
          </p:cNvPr>
          <p:cNvSpPr txBox="1"/>
          <p:nvPr/>
        </p:nvSpPr>
        <p:spPr>
          <a:xfrm>
            <a:off x="5350929" y="685677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>
                <a:latin typeface="+mj-lt"/>
              </a:rPr>
              <a:t>2 </a:t>
            </a:r>
            <a:r>
              <a:rPr lang="hu-HU" dirty="0" err="1">
                <a:latin typeface="+mj-lt"/>
              </a:rPr>
              <a:t>Pallas</a:t>
            </a:r>
            <a:endParaRPr lang="en-GB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45E471-9151-D808-0842-11AA641C0EA6}"/>
              </a:ext>
            </a:extLst>
          </p:cNvPr>
          <p:cNvSpPr txBox="1"/>
          <p:nvPr/>
        </p:nvSpPr>
        <p:spPr>
          <a:xfrm>
            <a:off x="6557779" y="6860032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>
                <a:latin typeface="+mj-lt"/>
              </a:rPr>
              <a:t>3 </a:t>
            </a:r>
            <a:r>
              <a:rPr lang="hu-HU" dirty="0" err="1">
                <a:latin typeface="+mj-lt"/>
              </a:rPr>
              <a:t>Juno</a:t>
            </a:r>
            <a:endParaRPr lang="en-GB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685C9E-F644-E6D5-1737-77F2275EFC6B}"/>
              </a:ext>
            </a:extLst>
          </p:cNvPr>
          <p:cNvSpPr txBox="1"/>
          <p:nvPr/>
        </p:nvSpPr>
        <p:spPr>
          <a:xfrm>
            <a:off x="353776" y="6718101"/>
            <a:ext cx="3324949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742" dirty="0">
                <a:latin typeface="+mj-lt"/>
              </a:rPr>
              <a:t>AU: </a:t>
            </a:r>
            <a:r>
              <a:rPr lang="hu-HU" sz="742" dirty="0" err="1">
                <a:latin typeface="+mj-lt"/>
              </a:rPr>
              <a:t>astronomical</a:t>
            </a:r>
            <a:r>
              <a:rPr lang="hu-HU" sz="742" dirty="0">
                <a:latin typeface="+mj-lt"/>
              </a:rPr>
              <a:t> unit, csillagászati egység (CSE), kb. a Nap–Föld átlagos távolság, </a:t>
            </a:r>
            <a:br>
              <a:rPr lang="hu-HU" sz="742" dirty="0">
                <a:latin typeface="+mj-lt"/>
              </a:rPr>
            </a:br>
            <a:r>
              <a:rPr lang="hu-HU" sz="742" dirty="0">
                <a:latin typeface="+mj-lt"/>
              </a:rPr>
              <a:t>2012-es definíciója szerint 149.597.870.700 m (kerekítve 150 millió km).</a:t>
            </a:r>
            <a:endParaRPr lang="en-GB" sz="742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2FA267-CA6D-3B80-1890-4E0592879940}"/>
              </a:ext>
            </a:extLst>
          </p:cNvPr>
          <p:cNvSpPr txBox="1"/>
          <p:nvPr/>
        </p:nvSpPr>
        <p:spPr>
          <a:xfrm>
            <a:off x="326513" y="6440759"/>
            <a:ext cx="1595309" cy="206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742" dirty="0">
                <a:latin typeface="+mj-lt"/>
              </a:rPr>
              <a:t>További jelöltek/elfogadott jelöltek: </a:t>
            </a:r>
            <a:endParaRPr lang="en-GB" sz="742" dirty="0">
              <a:latin typeface="+mj-lt"/>
            </a:endParaRPr>
          </a:p>
        </p:txBody>
      </p:sp>
      <p:pic>
        <p:nvPicPr>
          <p:cNvPr id="6" name="Picture 5" descr="A white cloud in the dark&#10;&#10;Description automatically generated">
            <a:extLst>
              <a:ext uri="{FF2B5EF4-FFF2-40B4-BE49-F238E27FC236}">
                <a16:creationId xmlns:a16="http://schemas.microsoft.com/office/drawing/2014/main" id="{BD022AEB-3F4F-5B4C-6974-384508525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077" y="4659468"/>
            <a:ext cx="807822" cy="807822"/>
          </a:xfrm>
          <a:prstGeom prst="rect">
            <a:avLst/>
          </a:prstGeom>
        </p:spPr>
      </p:pic>
      <p:pic>
        <p:nvPicPr>
          <p:cNvPr id="9" name="Picture 8" descr="A close-up of a asteroid&#10;&#10;Description automatically generated">
            <a:extLst>
              <a:ext uri="{FF2B5EF4-FFF2-40B4-BE49-F238E27FC236}">
                <a16:creationId xmlns:a16="http://schemas.microsoft.com/office/drawing/2014/main" id="{9478D2C0-9AB1-013D-148D-FBE4EAF894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719" y="4650918"/>
            <a:ext cx="1346230" cy="835084"/>
          </a:xfrm>
          <a:prstGeom prst="rect">
            <a:avLst/>
          </a:prstGeom>
        </p:spPr>
      </p:pic>
      <p:pic>
        <p:nvPicPr>
          <p:cNvPr id="13" name="Picture 12" descr="A close up of a moon&#10;&#10;Description automatically generated">
            <a:extLst>
              <a:ext uri="{FF2B5EF4-FFF2-40B4-BE49-F238E27FC236}">
                <a16:creationId xmlns:a16="http://schemas.microsoft.com/office/drawing/2014/main" id="{AF24444F-2CB6-8B79-6416-A451EFA20B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376" y="5583790"/>
            <a:ext cx="1056768" cy="106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168671-439B-0732-57BE-6AC4F381B2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1731" y="5652980"/>
            <a:ext cx="1128257" cy="1018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8115F59-6692-06E4-2C2C-98AE996650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450" y="4885118"/>
            <a:ext cx="4651946" cy="26289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F5269-D825-0CB1-E595-36B4A6208848}"/>
              </a:ext>
            </a:extLst>
          </p:cNvPr>
          <p:cNvSpPr txBox="1"/>
          <p:nvPr/>
        </p:nvSpPr>
        <p:spPr>
          <a:xfrm>
            <a:off x="501650" y="6223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/>
              <a:t>Kisbolygók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6095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F379-11A9-399D-D07E-9225ED5DF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2536797"/>
            <a:ext cx="7556499" cy="1144672"/>
          </a:xfrm>
        </p:spPr>
        <p:txBody>
          <a:bodyPr/>
          <a:lstStyle/>
          <a:p>
            <a:r>
              <a:rPr lang="hu-HU" dirty="0" err="1">
                <a:solidFill>
                  <a:schemeClr val="tx1"/>
                </a:solidFill>
              </a:rPr>
              <a:t>Trans-Neptunian</a:t>
            </a:r>
            <a:r>
              <a:rPr lang="hu-HU" dirty="0">
                <a:solidFill>
                  <a:schemeClr val="tx1"/>
                </a:solidFill>
              </a:rPr>
              <a:t> </a:t>
            </a:r>
            <a:r>
              <a:rPr lang="hu-HU" dirty="0" err="1">
                <a:solidFill>
                  <a:schemeClr val="tx1"/>
                </a:solidFill>
              </a:rPr>
              <a:t>Objects</a:t>
            </a:r>
            <a:r>
              <a:rPr lang="hu-HU" dirty="0">
                <a:solidFill>
                  <a:schemeClr val="tx1"/>
                </a:solidFill>
              </a:rPr>
              <a:t> (</a:t>
            </a:r>
            <a:r>
              <a:rPr lang="hu-HU" dirty="0" err="1">
                <a:solidFill>
                  <a:schemeClr val="tx1"/>
                </a:solidFill>
              </a:rPr>
              <a:t>TNOs</a:t>
            </a:r>
            <a:r>
              <a:rPr lang="hu-HU" dirty="0">
                <a:solidFill>
                  <a:schemeClr val="tx1"/>
                </a:solidFill>
              </a:rPr>
              <a:t>)</a:t>
            </a:r>
            <a:br>
              <a:rPr lang="hu-HU" dirty="0">
                <a:solidFill>
                  <a:schemeClr val="tx1"/>
                </a:solidFill>
              </a:rPr>
            </a:br>
            <a:r>
              <a:rPr lang="hu-HU" dirty="0">
                <a:solidFill>
                  <a:schemeClr val="tx1"/>
                </a:solidFill>
              </a:rPr>
              <a:t>törpebolygók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E90B86-53C1-709C-C9B8-5F001D99BD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D8CF88-9CE1-5261-3F9A-14518594F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8" y="4055173"/>
            <a:ext cx="7408960" cy="41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14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71" y="4990669"/>
            <a:ext cx="6617743" cy="18394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39" y="12288069"/>
            <a:ext cx="316726" cy="4994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2452" y="1043778"/>
            <a:ext cx="6666470" cy="37672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>
              <a:lnSpc>
                <a:spcPts val="1487"/>
              </a:lnSpc>
              <a:spcAft>
                <a:spcPts val="839"/>
              </a:spcAft>
            </a:pPr>
            <a:r>
              <a:rPr lang="en-US" sz="1099">
                <a:solidFill>
                  <a:srgbClr val="231F20"/>
                </a:solidFill>
                <a:latin typeface="Tahoma"/>
              </a:rPr>
              <a:t>A Jupiter, </a:t>
            </a:r>
            <a:r>
              <a:rPr lang="hu" sz="1099">
                <a:solidFill>
                  <a:srgbClr val="231F20"/>
                </a:solidFill>
                <a:latin typeface="Tahoma"/>
              </a:rPr>
              <a:t>az Uránusz és a Neptunusz gyűrűi sokkal kisebbek, sötétebbek és halványabbak, mint a Szaturnuszái. Az anyaguk is különbözik. A Jupiter és a Neptunusz gyűrűit sok apró porszemcse alkotja. Az Uránusz gyűrűi nagyobb, jellemzően 20 centiméter és 20 méter közötti átmérőjű darabokból állnak. A legsötétebb gyűrűrendszereket az Uránusz ás a Neptunusz körül figyelhetjük meg: sötét színüket az őket alkotó anyagok adják.</a:t>
            </a:r>
          </a:p>
          <a:p>
            <a:pPr>
              <a:spcAft>
                <a:spcPts val="839"/>
              </a:spcAft>
            </a:pPr>
            <a:r>
              <a:rPr lang="hu" sz="1699" b="1">
                <a:solidFill>
                  <a:srgbClr val="ED1847"/>
                </a:solidFill>
                <a:latin typeface="Tahoma"/>
              </a:rPr>
              <a:t>Holdak</a:t>
            </a:r>
          </a:p>
          <a:p>
            <a:pPr algn="just">
              <a:lnSpc>
                <a:spcPts val="1487"/>
              </a:lnSpc>
            </a:pPr>
            <a:r>
              <a:rPr lang="hu" sz="1099">
                <a:solidFill>
                  <a:srgbClr val="231F20"/>
                </a:solidFill>
                <a:latin typeface="Tahoma"/>
              </a:rPr>
              <a:t>A bolygókon kívül számos más égitest található a Naprendszerben, melyek legismertebb csoportja a holdak. A hold olyan égitest, amely egy bolygó körül kering, és kíséri azt a Nap körüli pályáján. Egy hold kisebb, mint az anyabolygója, de ez nem jelenti azt, hogy kicsi - a Jupiter egyik holdja, a Ganymedes a Naprendszer legnagyobb holdja, nagyobb, mint a Merkúr bolygó! Nem minden bolygónak van holdja. Mindenki ismeri a Föld Holdját, amely jól látható az égen. A Földön kívül a Mars, a Jupiter, a Szaturnusz, az Uránusz és a Neptunusz rendelkezik holddal. A holdak egy része a mi Holdunkhoz hasonlóan nagy és gömb alakú: ilyen például a Jupiter négy legnagyobb holdja, a felfedezőjük után Galilei-holdaknak is nevezett Io, Europa, Ganymedes és Callisto (3. ábra). Ezek a holdak feltehetően az anyabolygóikkal együtt alakultak ki. Más holdak, például a Mars két holdja, a Phobos és a Deimos kisebb és szabálytalanabb alakú. Az ezekhez hasonló kisebb holdakról a tudósok úgy vélik, hogy valójában aszteroidák, amelyeket a bolygó egy későbbi időpontban „befogott" (3. ábra).</a:t>
            </a:r>
          </a:p>
        </p:txBody>
      </p:sp>
      <p:sp>
        <p:nvSpPr>
          <p:cNvPr id="5" name="Rectangle 4"/>
          <p:cNvSpPr/>
          <p:nvPr/>
        </p:nvSpPr>
        <p:spPr>
          <a:xfrm>
            <a:off x="441589" y="6887979"/>
            <a:ext cx="3014987" cy="15531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849">
                <a:solidFill>
                  <a:srgbClr val="ED1847"/>
                </a:solidFill>
                <a:latin typeface="Tahoma"/>
              </a:rPr>
              <a:t>t Holdak a Naprendszerben (a képek nem méretarányosak).</a:t>
            </a:r>
          </a:p>
        </p:txBody>
      </p:sp>
      <p:sp>
        <p:nvSpPr>
          <p:cNvPr id="7" name="Rectangle 6"/>
          <p:cNvSpPr/>
          <p:nvPr/>
        </p:nvSpPr>
        <p:spPr>
          <a:xfrm>
            <a:off x="5978200" y="12601749"/>
            <a:ext cx="1129859" cy="13095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sz="700" spc="50">
                <a:solidFill>
                  <a:srgbClr val="9C9EA1"/>
                </a:solidFill>
                <a:latin typeface="Tahoma"/>
              </a:rPr>
              <a:t>European Space Agency</a:t>
            </a:r>
          </a:p>
        </p:txBody>
      </p:sp>
      <p:sp>
        <p:nvSpPr>
          <p:cNvPr id="8" name="Rectangle 7"/>
          <p:cNvSpPr/>
          <p:nvPr/>
        </p:nvSpPr>
        <p:spPr>
          <a:xfrm>
            <a:off x="478134" y="12565204"/>
            <a:ext cx="2539898" cy="17054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900">
                <a:solidFill>
                  <a:srgbClr val="9C9EA1"/>
                </a:solidFill>
                <a:latin typeface="Tahoma"/>
              </a:rPr>
              <a:t>tanítsunk a világűrrel! - a naprendszerünk | PR01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7362E59-7FE8-A69E-3C24-C24A5BDB3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F034CE-691A-AE85-4680-3D5D3340F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31" y="5449008"/>
            <a:ext cx="6617743" cy="18394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F07504-05BC-3B68-755A-ED9AD33EE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39" y="12288069"/>
            <a:ext cx="316726" cy="49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9D8A3F-709E-5E77-1F36-722594199828}"/>
              </a:ext>
            </a:extLst>
          </p:cNvPr>
          <p:cNvSpPr/>
          <p:nvPr/>
        </p:nvSpPr>
        <p:spPr>
          <a:xfrm>
            <a:off x="248203" y="2601521"/>
            <a:ext cx="6666470" cy="37672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spcAft>
                <a:spcPts val="839"/>
              </a:spcAft>
            </a:pPr>
            <a:r>
              <a:rPr lang="hu" sz="1699" b="1" dirty="0">
                <a:solidFill>
                  <a:srgbClr val="ED1847"/>
                </a:solidFill>
                <a:latin typeface="Tahoma"/>
              </a:rPr>
              <a:t>Holdak</a:t>
            </a:r>
          </a:p>
          <a:p>
            <a:pPr algn="just">
              <a:lnSpc>
                <a:spcPts val="1487"/>
              </a:lnSpc>
            </a:pPr>
            <a:r>
              <a:rPr lang="hu" sz="1099" dirty="0">
                <a:solidFill>
                  <a:srgbClr val="231F20"/>
                </a:solidFill>
                <a:latin typeface="Tahoma"/>
              </a:rPr>
              <a:t>A bolygókon kívül számos más égitest található a Naprendszerben, melyek legismertebb csoportja a holdak. A hold olyan égitest, amely egy bolygó körül kering, és kíséri azt a Nap körüli pályáján. Egy hold kisebb, mint az anyabolygója, de ez nem jelenti azt, hogy kicsi - a Jupiter egyik holdja, a Ganymedes a Naprendszer legnagyobb holdja, nagyobb, mint a Merkúr bolygó! Nem minden bolygónak van holdja. Mindenki ismeri a Föld Holdját, amely jól látható az égen. A Földön kívül a Mars, a Jupiter, a Szaturnusz, az Uránusz és a Neptunusz rendelkezik holddal. A holdak egy része a mi Holdunkhoz hasonlóan nagy és gömb alakú: ilyen például a Jupiter négy legnagyobb holdja, a felfedezőjük után Galilei-holdaknak is nevezett Io, Europa, Ganymedes és Callisto (3. ábra). Ezek a holdak feltehetően az anyabolygóikkal együtt alakultak ki. Más holdak, például a Mars két holdja, a Phobos és a Deimos kisebb és szabálytalanabb alakú. Az ezekhez hasonló kisebb holdakról a tudósok úgy vélik, hogy valójában aszteroidák, amelyeket a bolygó egy későbbi időpontban „befogott" (3. ábra).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49B190-2927-5D4A-5F01-CE278038781A}"/>
              </a:ext>
            </a:extLst>
          </p:cNvPr>
          <p:cNvSpPr/>
          <p:nvPr/>
        </p:nvSpPr>
        <p:spPr>
          <a:xfrm>
            <a:off x="284749" y="7346318"/>
            <a:ext cx="3014987" cy="15531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849">
                <a:solidFill>
                  <a:srgbClr val="ED1847"/>
                </a:solidFill>
                <a:latin typeface="Tahoma"/>
              </a:rPr>
              <a:t>t Holdak a Naprendszerben (a képek nem méretarányosak).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DAC49F-3EB0-0242-9DCD-004AB33E8CFC}"/>
              </a:ext>
            </a:extLst>
          </p:cNvPr>
          <p:cNvSpPr/>
          <p:nvPr/>
        </p:nvSpPr>
        <p:spPr>
          <a:xfrm>
            <a:off x="5978200" y="12601749"/>
            <a:ext cx="1129859" cy="13095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sz="700" spc="50">
                <a:solidFill>
                  <a:srgbClr val="9C9EA1"/>
                </a:solidFill>
                <a:latin typeface="Tahoma"/>
              </a:rPr>
              <a:t>European Space Agency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C6BC56-7C64-B6FB-46E5-3A529F68E504}"/>
              </a:ext>
            </a:extLst>
          </p:cNvPr>
          <p:cNvSpPr/>
          <p:nvPr/>
        </p:nvSpPr>
        <p:spPr>
          <a:xfrm>
            <a:off x="478134" y="12565204"/>
            <a:ext cx="2539898" cy="17054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900">
                <a:solidFill>
                  <a:srgbClr val="9C9EA1"/>
                </a:solidFill>
                <a:latin typeface="Tahoma"/>
              </a:rPr>
              <a:t>tanítsunk a világűrrel! - a naprendszerünk | PR01</a:t>
            </a:r>
          </a:p>
        </p:txBody>
      </p:sp>
    </p:spTree>
    <p:extLst>
      <p:ext uri="{BB962C8B-B14F-4D97-AF65-F5344CB8AC3E}">
        <p14:creationId xmlns:p14="http://schemas.microsoft.com/office/powerpoint/2010/main" val="1042808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229" y="7788976"/>
            <a:ext cx="606043" cy="37458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7C670BAB-6D2E-5B7F-275F-37F9CF8F2673}"/>
              </a:ext>
            </a:extLst>
          </p:cNvPr>
          <p:cNvGrpSpPr/>
          <p:nvPr/>
        </p:nvGrpSpPr>
        <p:grpSpPr>
          <a:xfrm>
            <a:off x="1865501" y="2738521"/>
            <a:ext cx="5636950" cy="4991666"/>
            <a:chOff x="994442" y="-2610921"/>
            <a:chExt cx="12496224" cy="131109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4442" y="-2536232"/>
              <a:ext cx="12496224" cy="13036291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125378" y="2111791"/>
              <a:ext cx="1344421" cy="63773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25143 Itokawa 0.5 x 0.3 x 0.2 km Hayabusa, 2005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12226191" y="-2610921"/>
              <a:ext cx="861809" cy="310251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sz="1099">
                  <a:solidFill>
                    <a:srgbClr val="FFFFFF"/>
                  </a:solidFill>
                  <a:latin typeface="Tahoma"/>
                </a:rPr>
                <a:t>4. </a:t>
              </a:r>
              <a:r>
                <a:rPr lang="hu" sz="1099">
                  <a:solidFill>
                    <a:srgbClr val="FFFFFF"/>
                  </a:solidFill>
                  <a:latin typeface="Tahoma"/>
                </a:rPr>
                <a:t>ábra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286665" y="-65713"/>
              <a:ext cx="1700636" cy="66072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/>
              <a:r>
                <a:rPr lang="en-US" sz="649">
                  <a:solidFill>
                    <a:srgbClr val="FFFFFF"/>
                  </a:solidFill>
                  <a:latin typeface="Tahoma"/>
                </a:rPr>
                <a:t>243 Ida</a:t>
              </a:r>
            </a:p>
            <a:p>
              <a:r>
                <a:rPr lang="en-US" sz="649">
                  <a:solidFill>
                    <a:srgbClr val="FFFFFF"/>
                  </a:solidFill>
                  <a:latin typeface="Tahoma"/>
                </a:rPr>
                <a:t>58.8 x 25.4 x 18.6 km</a:t>
              </a:r>
            </a:p>
            <a:p>
              <a:pPr algn="ctr"/>
              <a:r>
                <a:rPr lang="en-US" sz="550">
                  <a:solidFill>
                    <a:srgbClr val="FFFFFF"/>
                  </a:solidFill>
                  <a:latin typeface="Tahoma"/>
                </a:rPr>
                <a:t>Galileo, 1993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49260" y="9147017"/>
              <a:ext cx="1470820" cy="125824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9P/Tempel 1 7.6 x 4.9 km Deep </a:t>
              </a:r>
              <a:r>
                <a:rPr lang="en-US" sz="750" b="1">
                  <a:solidFill>
                    <a:srgbClr val="FFFFFF"/>
                  </a:solidFill>
                  <a:latin typeface="Arial"/>
                </a:rPr>
                <a:t>I</a:t>
              </a:r>
              <a:r>
                <a:rPr lang="en-US" sz="649">
                  <a:solidFill>
                    <a:srgbClr val="FFFFFF"/>
                  </a:solidFill>
                  <a:latin typeface="Tahoma"/>
                </a:rPr>
                <a:t>mpact, 2005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071367" y="-71458"/>
              <a:ext cx="988207" cy="66072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just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2867 Steins 5.9 x 4.0 km</a:t>
              </a:r>
            </a:p>
            <a:p>
              <a:pPr algn="just"/>
              <a:r>
                <a:rPr lang="en-US" sz="550">
                  <a:solidFill>
                    <a:srgbClr val="FFFFFF"/>
                  </a:solidFill>
                  <a:latin typeface="Tahoma"/>
                </a:rPr>
                <a:t>Rosetta, 2008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7221956" y="9259056"/>
              <a:ext cx="1166314" cy="70093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indent="88833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81 P/Wild 2 5.5x4.0x3.3 km Stardust, 2004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692474" y="9253310"/>
              <a:ext cx="1051406" cy="70093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just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19/P/Halley 6 x 8 x 8 km Vega 2, 1986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733900" y="-65713"/>
              <a:ext cx="970971" cy="88479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indent="152284">
                <a:lnSpc>
                  <a:spcPts val="935"/>
                </a:lnSpc>
              </a:pPr>
              <a:r>
                <a:rPr lang="en-US" sz="649" dirty="0">
                  <a:solidFill>
                    <a:srgbClr val="FFFFFF"/>
                  </a:solidFill>
                  <a:latin typeface="Tahoma"/>
                </a:rPr>
                <a:t>Dactyl [(243) </a:t>
              </a:r>
              <a:r>
                <a:rPr lang="en-US" sz="750" b="1" dirty="0">
                  <a:solidFill>
                    <a:srgbClr val="FFFFFF"/>
                  </a:solidFill>
                  <a:latin typeface="Arial"/>
                </a:rPr>
                <a:t>I</a:t>
              </a:r>
              <a:r>
                <a:rPr lang="en-US" sz="649" dirty="0">
                  <a:solidFill>
                    <a:srgbClr val="FFFFFF"/>
                  </a:solidFill>
                  <a:latin typeface="Tahoma"/>
                </a:rPr>
                <a:t>da </a:t>
              </a:r>
              <a:r>
                <a:rPr lang="en-US" sz="750" b="1" dirty="0">
                  <a:solidFill>
                    <a:srgbClr val="FFFFFF"/>
                  </a:solidFill>
                  <a:latin typeface="Arial"/>
                </a:rPr>
                <a:t>I</a:t>
              </a:r>
              <a:r>
                <a:rPr lang="en-US" sz="649" dirty="0">
                  <a:solidFill>
                    <a:srgbClr val="FFFFFF"/>
                  </a:solidFill>
                  <a:latin typeface="Tahoma"/>
                </a:rPr>
                <a:t>] 1.6 x 1.2 km</a:t>
              </a:r>
            </a:p>
            <a:p>
              <a:r>
                <a:rPr lang="en-US" sz="550" dirty="0">
                  <a:solidFill>
                    <a:srgbClr val="FFFFFF"/>
                  </a:solidFill>
                  <a:latin typeface="Tahoma"/>
                </a:rPr>
                <a:t>Galileo, 1993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256428" y="-82949"/>
              <a:ext cx="1275477" cy="67221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59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9969 Braille 2.1 x 1 x 1 km</a:t>
              </a:r>
            </a:p>
            <a:p>
              <a:r>
                <a:rPr lang="en-US" sz="550">
                  <a:solidFill>
                    <a:srgbClr val="FFFFFF"/>
                  </a:solidFill>
                  <a:latin typeface="Tahoma"/>
                </a:rPr>
                <a:t>Deep Space 1, 1999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324769" y="-71458"/>
              <a:ext cx="1396130" cy="66072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5535 Annefrank 6.6 x 5.0 x 3.4 km</a:t>
              </a:r>
            </a:p>
            <a:p>
              <a:pPr algn="ctr"/>
              <a:r>
                <a:rPr lang="en-US" sz="550">
                  <a:solidFill>
                    <a:srgbClr val="FFFFFF"/>
                  </a:solidFill>
                  <a:latin typeface="Tahoma"/>
                </a:rPr>
                <a:t>Stardust, 2002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88994" y="5593497"/>
              <a:ext cx="1258241" cy="70093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253 Mathilde 66 x 48 x 44 km NEAR,1997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23982" y="7862926"/>
              <a:ext cx="1459329" cy="70093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21 Lutetia 132 x 101 x 76 km Rosetta, 2010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62595" y="7334350"/>
              <a:ext cx="1591473" cy="43090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951 Gaspra 18.2 x 10.5 x 8.9 km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332628" y="7782491"/>
              <a:ext cx="1039916" cy="24705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sz="649">
                  <a:solidFill>
                    <a:srgbClr val="FFFFFF"/>
                  </a:solidFill>
                  <a:latin typeface="Tahoma"/>
                </a:rPr>
                <a:t>Galileo, 1991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22226" y="2054337"/>
              <a:ext cx="925008" cy="69519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>
                <a:lnSpc>
                  <a:spcPts val="935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433 Eros 33x 13 km NEAR, 2000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206230" y="9259056"/>
              <a:ext cx="965226" cy="44239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lnSpc>
                  <a:spcPts val="959"/>
                </a:lnSpc>
              </a:pPr>
              <a:r>
                <a:rPr lang="en-US" sz="649">
                  <a:solidFill>
                    <a:srgbClr val="FFFFFF"/>
                  </a:solidFill>
                  <a:latin typeface="Tahoma"/>
                </a:rPr>
                <a:t>19P/Borrelly 8 x 4 km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918960" y="9718687"/>
              <a:ext cx="1499547" cy="24705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sz="649">
                  <a:solidFill>
                    <a:srgbClr val="FFFFFF"/>
                  </a:solidFill>
                  <a:latin typeface="Tahoma"/>
                </a:rPr>
                <a:t>Deep Space 1,2001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68540" y="2732473"/>
            <a:ext cx="1538868" cy="27319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96954" indent="-203045">
              <a:lnSpc>
                <a:spcPts val="1391"/>
              </a:lnSpc>
            </a:pPr>
            <a:r>
              <a:rPr lang="en-US" sz="949" dirty="0">
                <a:solidFill>
                  <a:srgbClr val="ED1847"/>
                </a:solidFill>
                <a:latin typeface="Tahoma"/>
              </a:rPr>
              <a:t>t </a:t>
            </a:r>
            <a:r>
              <a:rPr lang="hu" sz="949" dirty="0">
                <a:solidFill>
                  <a:srgbClr val="ED1847"/>
                </a:solidFill>
                <a:latin typeface="Tahoma"/>
              </a:rPr>
              <a:t>Különböző formájú és méretű aszteroidák és üstökösök (utóbbiak az ábra alján látható négy égitest). A képekhez tartozó szöveg:</a:t>
            </a:r>
          </a:p>
          <a:p>
            <a:pPr marL="196954" algn="just">
              <a:lnSpc>
                <a:spcPts val="1391"/>
              </a:lnSpc>
            </a:pPr>
            <a:r>
              <a:rPr lang="hu" sz="949" dirty="0">
                <a:solidFill>
                  <a:srgbClr val="ED1847"/>
                </a:solidFill>
                <a:latin typeface="Tahoma"/>
              </a:rPr>
              <a:t>1.    sor - égitest száma és neve</a:t>
            </a:r>
          </a:p>
          <a:p>
            <a:pPr marL="196954" algn="just">
              <a:lnSpc>
                <a:spcPts val="1391"/>
              </a:lnSpc>
            </a:pPr>
            <a:r>
              <a:rPr lang="hu" sz="949" dirty="0">
                <a:solidFill>
                  <a:srgbClr val="ED1847"/>
                </a:solidFill>
                <a:latin typeface="Tahoma"/>
              </a:rPr>
              <a:t>2.    sor - égitest mérete (km)</a:t>
            </a:r>
          </a:p>
          <a:p>
            <a:pPr marL="196954" algn="just">
              <a:lnSpc>
                <a:spcPts val="1391"/>
              </a:lnSpc>
              <a:spcAft>
                <a:spcPts val="630"/>
              </a:spcAft>
            </a:pPr>
            <a:r>
              <a:rPr lang="hu" sz="949" dirty="0">
                <a:solidFill>
                  <a:srgbClr val="ED1847"/>
                </a:solidFill>
                <a:latin typeface="Tahoma"/>
              </a:rPr>
              <a:t>3.    sor - az égitestet tanulmányozó űreszköz neve és a felvétel készítésének éve.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55565" y="6269137"/>
            <a:ext cx="1489804" cy="140425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>
              <a:lnSpc>
                <a:spcPts val="839"/>
              </a:lnSpc>
              <a:spcBef>
                <a:spcPts val="630"/>
              </a:spcBef>
            </a:pPr>
            <a:r>
              <a:rPr lang="en-US" sz="649" dirty="0">
                <a:solidFill>
                  <a:srgbClr val="231F20"/>
                </a:solidFill>
                <a:latin typeface="Tahoma"/>
              </a:rPr>
              <a:t>Emily </a:t>
            </a:r>
            <a:r>
              <a:rPr lang="hu" sz="649" dirty="0">
                <a:solidFill>
                  <a:srgbClr val="231F20"/>
                </a:solidFill>
                <a:latin typeface="Tahoma"/>
              </a:rPr>
              <a:t>Lakdawalla montázsa alapján készült. </a:t>
            </a:r>
            <a:r>
              <a:rPr lang="en-US" sz="649" dirty="0">
                <a:solidFill>
                  <a:srgbClr val="231F20"/>
                </a:solidFill>
                <a:latin typeface="Tahoma"/>
              </a:rPr>
              <a:t>Ida, Dactyl, </a:t>
            </a:r>
            <a:r>
              <a:rPr lang="hu" sz="649" dirty="0">
                <a:solidFill>
                  <a:srgbClr val="231F20"/>
                </a:solidFill>
                <a:latin typeface="Tahoma"/>
              </a:rPr>
              <a:t>Braille, Annefrank, Gaspra, Borrelly: NASA / JPL / </a:t>
            </a:r>
            <a:r>
              <a:rPr lang="en-US" sz="649" dirty="0">
                <a:solidFill>
                  <a:srgbClr val="231F20"/>
                </a:solidFill>
                <a:latin typeface="Tahoma"/>
              </a:rPr>
              <a:t>Ted Stryk. Steins: ESA/ OSIRIS team. Eros: NASA / JHUAPL. Itokawa: ISAS / JAXA / Emily Lakdawalla. Mathilde: NASA / JHUAPL / Ted Stryk. Lutetia: ESA / OSIRIS team / Emily Lakdawalla. Halley: Russian Academy of Sciences / Ted Stryk. </a:t>
            </a:r>
            <a:r>
              <a:rPr lang="en-US" sz="649" dirty="0" err="1">
                <a:solidFill>
                  <a:srgbClr val="231F20"/>
                </a:solidFill>
                <a:latin typeface="Tahoma"/>
              </a:rPr>
              <a:t>Tempel</a:t>
            </a:r>
            <a:r>
              <a:rPr lang="en-US" sz="649" dirty="0">
                <a:solidFill>
                  <a:srgbClr val="231F20"/>
                </a:solidFill>
                <a:latin typeface="Tahoma"/>
              </a:rPr>
              <a:t> 1: NASA / JPL / UMD. Wild 2: NASA / JPL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90953" y="7954880"/>
            <a:ext cx="1129859" cy="13399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sz="700" spc="50">
                <a:solidFill>
                  <a:srgbClr val="9C9EA1"/>
                </a:solidFill>
                <a:latin typeface="Tahoma"/>
              </a:rPr>
              <a:t>European Space Agency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07637" y="7918334"/>
            <a:ext cx="2539898" cy="17054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900">
                <a:solidFill>
                  <a:srgbClr val="9C9EA1"/>
                </a:solidFill>
                <a:latin typeface="Tahoma"/>
              </a:rPr>
              <a:t>tanítsunk a világűrrel! </a:t>
            </a:r>
            <a:r>
              <a:rPr lang="en-US" sz="900">
                <a:solidFill>
                  <a:srgbClr val="9C9EA1"/>
                </a:solidFill>
                <a:latin typeface="Tahoma"/>
              </a:rPr>
              <a:t>- </a:t>
            </a:r>
            <a:r>
              <a:rPr lang="hu" sz="900">
                <a:solidFill>
                  <a:srgbClr val="9C9EA1"/>
                </a:solidFill>
                <a:latin typeface="Tahoma"/>
              </a:rPr>
              <a:t>a naprendszerünk </a:t>
            </a:r>
            <a:r>
              <a:rPr lang="en-US" sz="900">
                <a:solidFill>
                  <a:srgbClr val="9C9EA1"/>
                </a:solidFill>
                <a:latin typeface="Tahoma"/>
              </a:rPr>
              <a:t>| PR01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AE361-5130-11A6-4EC3-C7BB37AEF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CF207D-1975-3C12-5AAE-4077AB5D3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369" y="5680109"/>
            <a:ext cx="3764475" cy="37998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88D8B2-A1B5-C3FC-C466-8EB8C81C1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893" y="12565204"/>
            <a:ext cx="578634" cy="4507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AA009FE-C8FC-1D98-D8EB-8E1181D126B4}"/>
              </a:ext>
            </a:extLst>
          </p:cNvPr>
          <p:cNvSpPr/>
          <p:nvPr/>
        </p:nvSpPr>
        <p:spPr>
          <a:xfrm>
            <a:off x="444635" y="241300"/>
            <a:ext cx="2401707" cy="2649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spcAft>
                <a:spcPts val="839"/>
              </a:spcAft>
            </a:pPr>
            <a:r>
              <a:rPr lang="hu" sz="2400" b="1" dirty="0">
                <a:solidFill>
                  <a:srgbClr val="ED1847"/>
                </a:solidFill>
                <a:latin typeface="Tahoma"/>
              </a:rPr>
              <a:t>Üstökösök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56A7F3-5ACF-2B7C-9D81-DF210A17EADF}"/>
              </a:ext>
            </a:extLst>
          </p:cNvPr>
          <p:cNvSpPr/>
          <p:nvPr/>
        </p:nvSpPr>
        <p:spPr>
          <a:xfrm>
            <a:off x="332714" y="871363"/>
            <a:ext cx="6775345" cy="41600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/>
            <a:r>
              <a:rPr lang="hu" sz="2000" dirty="0">
                <a:latin typeface="+mn-lt"/>
                <a:ea typeface="+mn-ea"/>
                <a:cs typeface="+mn-cs"/>
              </a:rPr>
              <a:t>Az üstökösök kis, jeges égitestek, amelyek a külső Naprendszer Neptunuszon túli, Kuiper-övnek és Oort-felhőnek nevezett régióiból származnak. Többnyire jégből állnak, de tartalmaznak port és kőzetanyagot is. Az aszteroidákhoz hasonlóan az üstökösök is a Naprendszer kialakulása során visszamaradt anyagokból keletkeztek, és szabálytalan alakúak (4. ábra). Többségük több száz vagy több ezer év alatt teszi meg pályáját a Nap körül -szemben a Földdel, amely mindössze egy év alatt! Időnként egy-egy üstökös pályája megváltozik, és a Naprendszer belseje felé kezd száguldani. Ahogy közeledik a Naphoz, felmelegszik, és látványos gáz- és porcsóvát bocsát ki (5. ábra). Az üstökösök általában nagyon elnyújtott pályán keringenek, ezért csak rövid ideig tartózkodnak a Nap közelében, és kis ideig láthatók. Egyes üstökösök pályája olyan jelentősen módosult, hogy mostanra már sokkal rövidebb idő alatt járják körbe a Napot.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222394-756E-CBFD-E052-1E88058CF7EF}"/>
              </a:ext>
            </a:extLst>
          </p:cNvPr>
          <p:cNvSpPr/>
          <p:nvPr/>
        </p:nvSpPr>
        <p:spPr>
          <a:xfrm>
            <a:off x="332714" y="9671956"/>
            <a:ext cx="7223786" cy="7801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dirty="0">
                <a:solidFill>
                  <a:srgbClr val="ED1847"/>
                </a:solidFill>
                <a:latin typeface="Tahoma"/>
              </a:rPr>
              <a:t>t Horvátországban készült felvétel a Hale-Bopp-üstökösről. (1997)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A5472-F35E-6BFE-DBAD-EAC5472B0A14}"/>
              </a:ext>
            </a:extLst>
          </p:cNvPr>
          <p:cNvSpPr/>
          <p:nvPr/>
        </p:nvSpPr>
        <p:spPr>
          <a:xfrm>
            <a:off x="444635" y="12650476"/>
            <a:ext cx="3033259" cy="4324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>
              <a:lnSpc>
                <a:spcPts val="2159"/>
              </a:lnSpc>
            </a:pPr>
            <a:r>
              <a:rPr lang="hu" sz="849">
                <a:solidFill>
                  <a:srgbClr val="ED1847"/>
                </a:solidFill>
                <a:latin typeface="Tahoma"/>
              </a:rPr>
              <a:t>t Az 1P/Halley-üstökös ábrázolása a bayeux-i falikárpiton (fe </a:t>
            </a:r>
            <a:r>
              <a:rPr lang="hu" sz="849">
                <a:solidFill>
                  <a:srgbClr val="9C9EA1"/>
                </a:solidFill>
                <a:latin typeface="Tahoma"/>
              </a:rPr>
              <a:t>tanítsunk a világűrrel! - a naprendszerünk | PR01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DC84A4-B928-F86F-FF6B-709E1AC055DD}"/>
              </a:ext>
            </a:extLst>
          </p:cNvPr>
          <p:cNvSpPr/>
          <p:nvPr/>
        </p:nvSpPr>
        <p:spPr>
          <a:xfrm>
            <a:off x="4056527" y="12656567"/>
            <a:ext cx="91363" cy="14922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hu" sz="849">
                <a:solidFill>
                  <a:srgbClr val="ED1847"/>
                </a:solidFill>
                <a:latin typeface="Tahoma"/>
              </a:rPr>
              <a:t>).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CC6F4C-4858-983C-2802-06266FE5752A}"/>
              </a:ext>
            </a:extLst>
          </p:cNvPr>
          <p:cNvSpPr/>
          <p:nvPr/>
        </p:nvSpPr>
        <p:spPr>
          <a:xfrm>
            <a:off x="5978200" y="13000702"/>
            <a:ext cx="1129859" cy="13095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sz="700" spc="50">
                <a:solidFill>
                  <a:srgbClr val="9C9EA1"/>
                </a:solidFill>
                <a:latin typeface="Tahoma"/>
              </a:rPr>
              <a:t>European Space Agency</a:t>
            </a:r>
          </a:p>
        </p:txBody>
      </p:sp>
    </p:spTree>
    <p:extLst>
      <p:ext uri="{BB962C8B-B14F-4D97-AF65-F5344CB8AC3E}">
        <p14:creationId xmlns:p14="http://schemas.microsoft.com/office/powerpoint/2010/main" val="1137677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31" y="3614518"/>
            <a:ext cx="6614697" cy="39956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0654" y="317500"/>
            <a:ext cx="2043596" cy="4572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spcAft>
                <a:spcPts val="839"/>
              </a:spcAft>
            </a:pPr>
            <a:r>
              <a:rPr lang="hu" sz="2400" b="1" dirty="0">
                <a:solidFill>
                  <a:srgbClr val="ED1847"/>
                </a:solidFill>
                <a:latin typeface="Tahoma"/>
              </a:rPr>
              <a:t>Üstökösök</a:t>
            </a:r>
          </a:p>
        </p:txBody>
      </p:sp>
      <p:sp>
        <p:nvSpPr>
          <p:cNvPr id="7" name="Rectangle 6"/>
          <p:cNvSpPr/>
          <p:nvPr/>
        </p:nvSpPr>
        <p:spPr>
          <a:xfrm>
            <a:off x="193418" y="905654"/>
            <a:ext cx="7198152" cy="104166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/>
            <a:r>
              <a:rPr lang="hu" sz="2400" dirty="0">
                <a:solidFill>
                  <a:srgbClr val="231F20"/>
                </a:solidFill>
                <a:latin typeface="Tahoma"/>
              </a:rPr>
              <a:t>Az 1P/Halley körülbelül 75 évente kerüli meg a Napot, az elmúlt mintegy ezer évben rendszeresen és megfigyelhető volt szabad szemmel is a Földről. Az üstökös egyik híres ábrázolása az 1066-os hastingsi csatáról készült bayeux-i falikárpiton látható (6. ábra).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0013" y="7861300"/>
            <a:ext cx="6916474" cy="7845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>
              <a:lnSpc>
                <a:spcPts val="2159"/>
              </a:lnSpc>
            </a:pPr>
            <a:r>
              <a:rPr lang="hu" sz="2000" dirty="0">
                <a:solidFill>
                  <a:srgbClr val="ED1847"/>
                </a:solidFill>
                <a:latin typeface="Tahoma"/>
              </a:rPr>
              <a:t>t Az 1P/Halley-üstökös ábrázolása a bayeux-i falikárpiton.</a:t>
            </a:r>
            <a:endParaRPr lang="hu" sz="2000" dirty="0">
              <a:solidFill>
                <a:srgbClr val="9C9EA1"/>
              </a:solidFill>
              <a:latin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0369" y="1073543"/>
            <a:ext cx="6659365" cy="858925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8708" y="9679634"/>
            <a:ext cx="1633220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3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Naprendszerben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keringő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üstökös.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28638" y="1139697"/>
            <a:ext cx="36830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2.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2380" y="2126411"/>
            <a:ext cx="1176020" cy="36703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Jupiter</a:t>
            </a:r>
            <a:endParaRPr sz="8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távolság</a:t>
            </a:r>
            <a:r>
              <a:rPr sz="8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800" spc="-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Naptól:</a:t>
            </a:r>
            <a:r>
              <a:rPr sz="8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5,2</a:t>
            </a:r>
            <a:r>
              <a:rPr sz="800" spc="-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CsE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87466" y="2129459"/>
            <a:ext cx="1181735" cy="6934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R="6350" algn="r">
              <a:lnSpc>
                <a:spcPct val="100000"/>
              </a:lnSpc>
              <a:spcBef>
                <a:spcPts val="459"/>
              </a:spcBef>
            </a:pPr>
            <a:r>
              <a:rPr sz="800" spc="-20" dirty="0">
                <a:solidFill>
                  <a:srgbClr val="0C99D4"/>
                </a:solidFill>
                <a:latin typeface="Segoe UI"/>
                <a:cs typeface="Segoe UI"/>
              </a:rPr>
              <a:t>67P/</a:t>
            </a:r>
            <a:endParaRPr sz="800">
              <a:latin typeface="Segoe UI"/>
              <a:cs typeface="Segoe UI"/>
            </a:endParaRPr>
          </a:p>
          <a:p>
            <a:pPr marR="5080" algn="r">
              <a:lnSpc>
                <a:spcPct val="100000"/>
              </a:lnSpc>
              <a:spcBef>
                <a:spcPts val="360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Csurjumov–Geraszimenko</a:t>
            </a:r>
            <a:endParaRPr sz="800">
              <a:latin typeface="Segoe UI"/>
              <a:cs typeface="Segoe UI"/>
            </a:endParaRPr>
          </a:p>
          <a:p>
            <a:pPr marL="207645" marR="5080" indent="615950" algn="r">
              <a:lnSpc>
                <a:spcPts val="1320"/>
              </a:lnSpc>
              <a:spcBef>
                <a:spcPts val="75"/>
              </a:spcBef>
            </a:pPr>
            <a:r>
              <a:rPr sz="800" spc="-20" dirty="0">
                <a:solidFill>
                  <a:srgbClr val="0C99D4"/>
                </a:solidFill>
                <a:latin typeface="Segoe UI"/>
                <a:cs typeface="Segoe UI"/>
              </a:rPr>
              <a:t>üstökös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keringési</a:t>
            </a:r>
            <a:r>
              <a:rPr sz="8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idő</a:t>
            </a:r>
            <a:r>
              <a:rPr sz="8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=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6,5</a:t>
            </a:r>
            <a:r>
              <a:rPr sz="8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év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1524" y="4221022"/>
            <a:ext cx="829944" cy="5257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37500"/>
              </a:lnSpc>
              <a:spcBef>
                <a:spcPts val="75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Kuiper-</a:t>
            </a:r>
            <a:r>
              <a:rPr sz="800" spc="-25" dirty="0">
                <a:solidFill>
                  <a:srgbClr val="0C99D4"/>
                </a:solidFill>
                <a:latin typeface="Segoe UI"/>
                <a:cs typeface="Segoe UI"/>
              </a:rPr>
              <a:t>öv</a:t>
            </a:r>
            <a:r>
              <a:rPr sz="800" spc="50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távolság</a:t>
            </a:r>
            <a:r>
              <a:rPr sz="8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800" spc="-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Naptól: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30–50</a:t>
            </a:r>
            <a:r>
              <a:rPr sz="8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CsE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19698" y="4736389"/>
            <a:ext cx="104013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16535">
              <a:lnSpc>
                <a:spcPct val="137500"/>
              </a:lnSpc>
              <a:spcBef>
                <a:spcPts val="100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1P/Halley</a:t>
            </a:r>
            <a:r>
              <a:rPr sz="800" spc="-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üstökös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keringési</a:t>
            </a:r>
            <a:r>
              <a:rPr sz="8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idő</a:t>
            </a:r>
            <a:r>
              <a:rPr sz="800" spc="-4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≈</a:t>
            </a:r>
            <a:r>
              <a:rPr sz="8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75,5</a:t>
            </a:r>
            <a:r>
              <a:rPr sz="8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év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62380" y="7152258"/>
            <a:ext cx="829944" cy="5397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Oort-felhő</a:t>
            </a:r>
            <a:endParaRPr sz="800">
              <a:latin typeface="Segoe UI"/>
              <a:cs typeface="Segoe UI"/>
            </a:endParaRPr>
          </a:p>
          <a:p>
            <a:pPr marL="12700" marR="5080">
              <a:lnSpc>
                <a:spcPct val="120000"/>
              </a:lnSpc>
              <a:spcBef>
                <a:spcPts val="795"/>
              </a:spcBef>
            </a:pP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távolság</a:t>
            </a:r>
            <a:r>
              <a:rPr sz="8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800" spc="-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Naptól: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több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ezer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 CsE</a:t>
            </a:r>
            <a:endParaRPr sz="8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94730" y="7516800"/>
            <a:ext cx="1058545" cy="6902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434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C/2013A1</a:t>
            </a:r>
            <a:endParaRPr sz="800">
              <a:latin typeface="Segoe UI"/>
              <a:cs typeface="Segoe UI"/>
            </a:endParaRPr>
          </a:p>
          <a:p>
            <a:pPr marL="30480" marR="5080" indent="-18415" algn="r">
              <a:lnSpc>
                <a:spcPts val="1320"/>
              </a:lnSpc>
              <a:spcBef>
                <a:spcPts val="80"/>
              </a:spcBef>
            </a:pP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(Siding</a:t>
            </a:r>
            <a:r>
              <a:rPr sz="800" spc="-2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0C99D4"/>
                </a:solidFill>
                <a:latin typeface="Segoe UI"/>
                <a:cs typeface="Segoe UI"/>
              </a:rPr>
              <a:t>Spring)</a:t>
            </a:r>
            <a:r>
              <a:rPr sz="800" spc="-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0C99D4"/>
                </a:solidFill>
                <a:latin typeface="Segoe UI"/>
                <a:cs typeface="Segoe UI"/>
              </a:rPr>
              <a:t>üstökös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becsült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keringési</a:t>
            </a:r>
            <a:r>
              <a:rPr sz="8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idő</a:t>
            </a:r>
            <a:r>
              <a:rPr sz="8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50" dirty="0">
                <a:solidFill>
                  <a:srgbClr val="9D9FA1"/>
                </a:solidFill>
                <a:latin typeface="Segoe UI"/>
                <a:cs typeface="Segoe UI"/>
              </a:rPr>
              <a:t>=</a:t>
            </a:r>
            <a:endParaRPr sz="800">
              <a:latin typeface="Segoe UI"/>
              <a:cs typeface="Segoe UI"/>
            </a:endParaRPr>
          </a:p>
          <a:p>
            <a:pPr marR="7620" algn="r">
              <a:lnSpc>
                <a:spcPct val="100000"/>
              </a:lnSpc>
              <a:spcBef>
                <a:spcPts val="260"/>
              </a:spcBef>
            </a:pPr>
            <a:r>
              <a:rPr sz="800" dirty="0">
                <a:solidFill>
                  <a:srgbClr val="9D9FA1"/>
                </a:solidFill>
                <a:latin typeface="Segoe UI"/>
                <a:cs typeface="Segoe UI"/>
              </a:rPr>
              <a:t>több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10" dirty="0">
                <a:solidFill>
                  <a:srgbClr val="9D9FA1"/>
                </a:solidFill>
                <a:latin typeface="Segoe UI"/>
                <a:cs typeface="Segoe UI"/>
              </a:rPr>
              <a:t>millió</a:t>
            </a:r>
            <a:r>
              <a:rPr sz="8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800" spc="-25" dirty="0">
                <a:solidFill>
                  <a:srgbClr val="9D9FA1"/>
                </a:solidFill>
                <a:latin typeface="Segoe UI"/>
                <a:cs typeface="Segoe UI"/>
              </a:rPr>
              <a:t>év</a:t>
            </a:r>
            <a:endParaRPr sz="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2275" y="1078611"/>
            <a:ext cx="6660869" cy="505675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11276" y="6170421"/>
            <a:ext cx="6714490" cy="24517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üstökösök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felépítése.</a:t>
            </a:r>
            <a:endParaRPr sz="75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670"/>
              </a:spcBef>
            </a:pPr>
            <a:endParaRPr sz="750" dirty="0">
              <a:latin typeface="Segoe UI"/>
              <a:cs typeface="Segoe UI"/>
            </a:endParaRPr>
          </a:p>
          <a:p>
            <a:pPr marL="12700" marR="6350" algn="just">
              <a:lnSpc>
                <a:spcPct val="110500"/>
              </a:lnSpc>
              <a:spcBef>
                <a:spcPts val="5"/>
              </a:spcBef>
            </a:pPr>
            <a:r>
              <a:rPr sz="1050" dirty="0">
                <a:latin typeface="Segoe UI"/>
                <a:cs typeface="Segoe UI"/>
              </a:rPr>
              <a:t>Nem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minden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csóvája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látványos,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1.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ábrán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szereplőké,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van,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amelyik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Földről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nem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látszik.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Az,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csóvája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mennyire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látványos,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függ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méretétől,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összetételétől,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attól,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milyen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kerül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Naphoz,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korábban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már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hányszor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járt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közelében.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Amint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túlhaladt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pályája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Naphoz </a:t>
            </a:r>
            <a:r>
              <a:rPr sz="1050" dirty="0">
                <a:latin typeface="Segoe UI"/>
                <a:cs typeface="Segoe UI"/>
              </a:rPr>
              <a:t>leközelebbi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pontján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(</a:t>
            </a:r>
            <a:r>
              <a:rPr sz="1050" b="1" spc="-20" dirty="0">
                <a:latin typeface="Segoe UI"/>
                <a:cs typeface="Segoe UI"/>
              </a:rPr>
              <a:t>perihélium</a:t>
            </a:r>
            <a:r>
              <a:rPr sz="1050" b="1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  <a:hlinkClick r:id="rId3" action="ppaction://hlinksldjump"/>
              </a:rPr>
              <a:t>*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napközelpont),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visszatér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hidegebb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területeire,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végleg </a:t>
            </a:r>
            <a:r>
              <a:rPr sz="1050" dirty="0">
                <a:latin typeface="Segoe UI"/>
                <a:cs typeface="Segoe UI"/>
              </a:rPr>
              <a:t>elvesztve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tömege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részét.</a:t>
            </a:r>
            <a:endParaRPr sz="1050" dirty="0">
              <a:latin typeface="Segoe UI"/>
              <a:cs typeface="Segoe UI"/>
            </a:endParaRPr>
          </a:p>
          <a:p>
            <a:pPr marL="12700" marR="5080" algn="just">
              <a:lnSpc>
                <a:spcPct val="110500"/>
              </a:lnSpc>
              <a:spcBef>
                <a:spcPts val="62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ellipszis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alakú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pályán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keringenek,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melynek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egyik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fókuszpontjában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(2.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ezért</a:t>
            </a:r>
            <a:r>
              <a:rPr sz="1050" spc="-20" dirty="0">
                <a:latin typeface="Segoe UI"/>
                <a:cs typeface="Segoe UI"/>
              </a:rPr>
              <a:t> csak </a:t>
            </a:r>
            <a:r>
              <a:rPr sz="1050" dirty="0">
                <a:latin typeface="Segoe UI"/>
                <a:cs typeface="Segoe UI"/>
              </a:rPr>
              <a:t>rövid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ideig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láthatóak,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perihéliumhoz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közelednek.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elnyúlt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ellipszispályán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üstökösöknél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2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körüli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megtételéhez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szükséges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töredéke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csak.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Létezésük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legnagyobb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részében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enyhén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lassulva </a:t>
            </a:r>
            <a:r>
              <a:rPr sz="1050" dirty="0">
                <a:latin typeface="Segoe UI"/>
                <a:cs typeface="Segoe UI"/>
              </a:rPr>
              <a:t>távolodnak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Naptól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b="1" spc="-10" dirty="0">
                <a:latin typeface="Segoe UI"/>
                <a:cs typeface="Segoe UI"/>
              </a:rPr>
              <a:t>aphéliumig*,</a:t>
            </a:r>
            <a:r>
              <a:rPr sz="1050" b="1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majd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gyorsulnak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perihéliumig,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mindezt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gravitációja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miatt.</a:t>
            </a:r>
            <a:endParaRPr sz="1050" dirty="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  <a:spcBef>
                <a:spcPts val="735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ellipszispályákról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pályájáról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részletesebb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információk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találhatók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anyagban: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ESA</a:t>
            </a:r>
            <a:endParaRPr sz="1050" dirty="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  <a:spcBef>
                <a:spcPts val="130"/>
              </a:spcBef>
            </a:pPr>
            <a:r>
              <a:rPr sz="1050" dirty="0">
                <a:latin typeface="Segoe UI"/>
                <a:cs typeface="Segoe UI"/>
              </a:rPr>
              <a:t>Tanítsunk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világűrrel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Csodás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ellipszisek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|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P02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oktatási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segédanyag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(ld.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„Linkek”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részt).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11276" y="9232290"/>
            <a:ext cx="6713220" cy="97345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45"/>
              </a:spcBef>
            </a:pPr>
            <a:r>
              <a:rPr sz="750" dirty="0">
                <a:latin typeface="Segoe UI"/>
                <a:cs typeface="Segoe UI"/>
              </a:rPr>
              <a:t>*</a:t>
            </a:r>
            <a:r>
              <a:rPr sz="750" b="1" dirty="0">
                <a:latin typeface="Segoe UI"/>
                <a:cs typeface="Segoe UI"/>
              </a:rPr>
              <a:t>Aphélium</a:t>
            </a:r>
            <a:r>
              <a:rPr sz="750" b="1" spc="-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(naptávolpont):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keringési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pálya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Naptól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legtávolabbi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pontja.</a:t>
            </a:r>
            <a:endParaRPr sz="750">
              <a:latin typeface="Segoe UI"/>
              <a:cs typeface="Segoe UI"/>
            </a:endParaRPr>
          </a:p>
          <a:p>
            <a:pPr marL="12700" marR="5080" algn="just">
              <a:lnSpc>
                <a:spcPct val="138700"/>
              </a:lnSpc>
            </a:pPr>
            <a:r>
              <a:rPr sz="750" b="1" dirty="0">
                <a:latin typeface="Segoe UI"/>
                <a:cs typeface="Segoe UI"/>
              </a:rPr>
              <a:t>*Lökéshullámfront</a:t>
            </a:r>
            <a:r>
              <a:rPr sz="750" b="1" spc="1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(üstökös)</a:t>
            </a:r>
            <a:r>
              <a:rPr sz="750" dirty="0">
                <a:latin typeface="Segoe UI"/>
                <a:cs typeface="Segoe UI"/>
              </a:rPr>
              <a:t>:</a:t>
            </a:r>
            <a:r>
              <a:rPr sz="750" spc="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üstökös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kómájának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ionjai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napszél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közötti</a:t>
            </a:r>
            <a:r>
              <a:rPr sz="750" spc="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kölcsönhatási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felület.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lökéshullámfront</a:t>
            </a:r>
            <a:r>
              <a:rPr sz="750" spc="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azért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alakul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ki,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mert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 üstökös</a:t>
            </a:r>
            <a:r>
              <a:rPr sz="750" spc="6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spc="-50" dirty="0">
                <a:latin typeface="Segoe UI"/>
                <a:cs typeface="Segoe UI"/>
              </a:rPr>
              <a:t>a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napszél </a:t>
            </a:r>
            <a:r>
              <a:rPr sz="750" spc="-10" dirty="0">
                <a:latin typeface="Segoe UI"/>
                <a:cs typeface="Segoe UI"/>
              </a:rPr>
              <a:t>relatív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sebessége </a:t>
            </a:r>
            <a:r>
              <a:rPr sz="750" dirty="0">
                <a:latin typeface="Segoe UI"/>
                <a:cs typeface="Segoe UI"/>
              </a:rPr>
              <a:t>szuperszonikus. A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lökéshullámfront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az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üstökös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előtt,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napszél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áramlási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irányában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alakul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ki.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lökéshullámfronton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az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üstökös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ionjai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20" dirty="0">
                <a:latin typeface="Segoe UI"/>
                <a:cs typeface="Segoe UI"/>
              </a:rPr>
              <a:t>nagy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koncentrációt</a:t>
            </a:r>
            <a:r>
              <a:rPr sz="750" spc="5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érnek</a:t>
            </a:r>
            <a:r>
              <a:rPr sz="750" spc="4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el,</a:t>
            </a:r>
            <a:r>
              <a:rPr sz="750" spc="5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5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plazmával</a:t>
            </a:r>
            <a:r>
              <a:rPr sz="750" spc="3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töltik</a:t>
            </a:r>
            <a:r>
              <a:rPr sz="750" spc="4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fel</a:t>
            </a:r>
            <a:r>
              <a:rPr sz="750" spc="6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</a:t>
            </a:r>
            <a:r>
              <a:rPr sz="750" spc="5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mágneses</a:t>
            </a:r>
            <a:r>
              <a:rPr sz="750" spc="4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mezejét.</a:t>
            </a:r>
            <a:r>
              <a:rPr sz="750" spc="5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Ennek</a:t>
            </a:r>
            <a:r>
              <a:rPr sz="750" spc="4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eredményeképpen</a:t>
            </a:r>
            <a:r>
              <a:rPr sz="750" spc="6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5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erővonalak</a:t>
            </a:r>
            <a:r>
              <a:rPr sz="750" spc="4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elhajlanak</a:t>
            </a:r>
            <a:r>
              <a:rPr sz="750" spc="4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5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üstökös</a:t>
            </a:r>
            <a:r>
              <a:rPr sz="750" spc="4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körül,</a:t>
            </a:r>
            <a:r>
              <a:rPr sz="750" spc="5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eltérítve</a:t>
            </a:r>
            <a:r>
              <a:rPr sz="750" spc="4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annak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ionjait,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így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jön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létre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gáz/plazma/ioncsóva.</a:t>
            </a:r>
            <a:endParaRPr sz="75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  <a:spcBef>
                <a:spcPts val="325"/>
              </a:spcBef>
            </a:pPr>
            <a:r>
              <a:rPr sz="750" b="1" dirty="0">
                <a:latin typeface="Segoe UI"/>
                <a:cs typeface="Segoe UI"/>
              </a:rPr>
              <a:t>Perihélium</a:t>
            </a:r>
            <a:r>
              <a:rPr sz="750" b="1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(napközelpont):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keringési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pálya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Naphoz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legközelebbi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pontja.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88557" y="1173733"/>
            <a:ext cx="512445" cy="16510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3.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96820" y="1653361"/>
            <a:ext cx="512445" cy="495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4000"/>
              </a:lnSpc>
              <a:spcBef>
                <a:spcPts val="95"/>
              </a:spcBef>
            </a:pP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napszél </a:t>
            </a:r>
            <a:r>
              <a:rPr sz="1000" spc="-10" dirty="0">
                <a:solidFill>
                  <a:srgbClr val="9D9FA1"/>
                </a:solidFill>
                <a:latin typeface="Segoe UI"/>
                <a:cs typeface="Segoe UI"/>
              </a:rPr>
              <a:t>sugárzás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36567" y="3121532"/>
            <a:ext cx="97028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lökéshullámfront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98950" y="3679698"/>
            <a:ext cx="34036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20" dirty="0">
                <a:solidFill>
                  <a:srgbClr val="0C99D4"/>
                </a:solidFill>
                <a:latin typeface="Segoe UI"/>
                <a:cs typeface="Segoe UI"/>
              </a:rPr>
              <a:t>kóma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60701" y="4274058"/>
            <a:ext cx="27495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25" dirty="0">
                <a:solidFill>
                  <a:srgbClr val="0C99D4"/>
                </a:solidFill>
                <a:latin typeface="Segoe UI"/>
                <a:cs typeface="Segoe UI"/>
              </a:rPr>
              <a:t>mag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14315" y="4652010"/>
            <a:ext cx="98996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gáz/plazmacsóva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1057" y="5758688"/>
            <a:ext cx="53594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porcsóva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3638348-806B-89E8-A356-A0D16372B54E}"/>
              </a:ext>
            </a:extLst>
          </p:cNvPr>
          <p:cNvGrpSpPr/>
          <p:nvPr/>
        </p:nvGrpSpPr>
        <p:grpSpPr>
          <a:xfrm>
            <a:off x="349250" y="850900"/>
            <a:ext cx="6705600" cy="5751895"/>
            <a:chOff x="1301622" y="904111"/>
            <a:chExt cx="4598670" cy="5223958"/>
          </a:xfrm>
        </p:grpSpPr>
        <p:pic>
          <p:nvPicPr>
            <p:cNvPr id="2" name="object 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03655" y="983614"/>
              <a:ext cx="2447290" cy="417829"/>
            </a:xfrm>
            <a:prstGeom prst="rect">
              <a:avLst/>
            </a:prstGeom>
          </p:spPr>
        </p:pic>
        <p:sp>
          <p:nvSpPr>
            <p:cNvPr id="4" name="object 4"/>
            <p:cNvSpPr txBox="1"/>
            <p:nvPr/>
          </p:nvSpPr>
          <p:spPr>
            <a:xfrm>
              <a:off x="1301622" y="904111"/>
              <a:ext cx="4598670" cy="5223958"/>
            </a:xfrm>
            <a:prstGeom prst="rect">
              <a:avLst/>
            </a:prstGeom>
          </p:spPr>
          <p:txBody>
            <a:bodyPr vert="horz" wrap="square" lIns="0" tIns="134620" rIns="0" bIns="0" rtlCol="0">
              <a:spAutoFit/>
            </a:bodyPr>
            <a:lstStyle/>
            <a:p>
              <a:pPr marL="341630">
                <a:lnSpc>
                  <a:spcPct val="100000"/>
                </a:lnSpc>
                <a:spcBef>
                  <a:spcPts val="1060"/>
                </a:spcBef>
              </a:pPr>
              <a:r>
                <a:rPr lang="hu-HU" sz="2000" b="1" spc="-10" dirty="0">
                  <a:solidFill>
                    <a:srgbClr val="FFFFFF"/>
                  </a:solidFill>
                  <a:latin typeface="Segoe UI"/>
                  <a:cs typeface="Segoe UI"/>
                </a:rPr>
                <a:t> </a:t>
              </a:r>
              <a:r>
                <a:rPr sz="2000" b="1" spc="-10" dirty="0">
                  <a:solidFill>
                    <a:srgbClr val="FFFFFF"/>
                  </a:solidFill>
                  <a:latin typeface="Segoe UI"/>
                  <a:cs typeface="Segoe UI"/>
                </a:rPr>
                <a:t>BEVEZETÉS</a:t>
              </a:r>
              <a:endParaRPr sz="2000" dirty="0">
                <a:latin typeface="Segoe UI"/>
                <a:cs typeface="Segoe UI"/>
              </a:endParaRPr>
            </a:p>
            <a:p>
              <a:pPr marL="12700" marR="5080" algn="just">
                <a:lnSpc>
                  <a:spcPct val="110900"/>
                </a:lnSpc>
                <a:spcBef>
                  <a:spcPts val="575"/>
                </a:spcBef>
              </a:pP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</a:t>
              </a:r>
              <a:r>
                <a:rPr sz="2200" spc="42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üstökösökre</a:t>
              </a:r>
              <a:r>
                <a:rPr sz="2200" spc="430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tekinthetünk</a:t>
              </a:r>
              <a:r>
                <a:rPr sz="2200" spc="41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úgy,</a:t>
              </a:r>
              <a:r>
                <a:rPr sz="2200" spc="434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spc="-20" dirty="0">
                  <a:solidFill>
                    <a:srgbClr val="009ADA"/>
                  </a:solidFill>
                  <a:latin typeface="Segoe UI"/>
                  <a:cs typeface="Segoe UI"/>
                </a:rPr>
                <a:t>mint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időkapszulákra,</a:t>
              </a:r>
              <a:r>
                <a:rPr sz="2200" spc="4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mivel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4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Naprendszer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legkorábbi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időszakának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jellemzőiről</a:t>
              </a:r>
              <a:r>
                <a:rPr sz="2200" spc="6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hordoznak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információkat.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Ahhoz,</a:t>
              </a:r>
              <a:r>
                <a:rPr sz="2200" spc="32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hogy</a:t>
              </a:r>
              <a:r>
                <a:rPr sz="2200" spc="31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megértsük,</a:t>
              </a:r>
              <a:r>
                <a:rPr sz="2200" spc="32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mik</a:t>
              </a:r>
              <a:r>
                <a:rPr sz="2200" spc="31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azok</a:t>
              </a:r>
              <a:r>
                <a:rPr sz="2200" spc="31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</a:t>
              </a:r>
              <a:r>
                <a:rPr sz="2200" spc="30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üstökösök,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honnan</a:t>
              </a:r>
              <a:r>
                <a:rPr sz="2200" spc="21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jönnek,</a:t>
              </a:r>
              <a:r>
                <a:rPr sz="2200" spc="22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és</a:t>
              </a:r>
              <a:r>
                <a:rPr sz="2200" spc="204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milyen</a:t>
              </a:r>
              <a:r>
                <a:rPr sz="2200" spc="21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hatással</a:t>
              </a:r>
              <a:r>
                <a:rPr sz="2200" spc="21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vannak</a:t>
              </a:r>
              <a:r>
                <a:rPr sz="2200" spc="204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21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20" dirty="0">
                  <a:solidFill>
                    <a:srgbClr val="009ADA"/>
                  </a:solidFill>
                  <a:latin typeface="Segoe UI"/>
                  <a:cs typeface="Segoe UI"/>
                </a:rPr>
                <a:t>Föld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fejlődésére,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meg</a:t>
              </a:r>
              <a:r>
                <a:rPr sz="2200" spc="3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kell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tudnunk,</a:t>
              </a:r>
              <a:r>
                <a:rPr sz="2200" spc="3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milyen</a:t>
              </a:r>
              <a:r>
                <a:rPr sz="2200" spc="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anyagból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állnak.</a:t>
              </a:r>
              <a:r>
                <a:rPr sz="2200" spc="10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Ennek</a:t>
              </a:r>
              <a:r>
                <a:rPr sz="2200" spc="9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10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tanári</a:t>
              </a:r>
              <a:r>
                <a:rPr sz="2200" spc="10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bemutatónak</a:t>
              </a:r>
              <a:r>
                <a:rPr sz="2200" spc="9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és</a:t>
              </a:r>
              <a:r>
                <a:rPr sz="2200" spc="9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tanulói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gyakorlati</a:t>
              </a:r>
              <a:r>
                <a:rPr sz="2200" spc="10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tevékenységnek,</a:t>
              </a:r>
              <a:r>
                <a:rPr sz="2200" spc="12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valamint</a:t>
              </a:r>
              <a:r>
                <a:rPr sz="2200" spc="12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</a:t>
              </a:r>
              <a:r>
                <a:rPr sz="2200" spc="10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azt</a:t>
              </a:r>
              <a:r>
                <a:rPr sz="2200" spc="9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követő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megbeszélésnek</a:t>
              </a:r>
              <a:r>
                <a:rPr sz="2200" spc="13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13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révén</a:t>
              </a:r>
              <a:r>
                <a:rPr sz="2200" spc="13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megtudhatjuk,</a:t>
              </a:r>
              <a:r>
                <a:rPr sz="2200" spc="14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milyen kémiai</a:t>
              </a:r>
              <a:r>
                <a:rPr sz="2200" spc="-7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összetevőkből</a:t>
              </a:r>
              <a:r>
                <a:rPr sz="2200" spc="-6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állnak</a:t>
              </a:r>
              <a:r>
                <a:rPr sz="2200" spc="-7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</a:t>
              </a:r>
              <a:r>
                <a:rPr sz="2200" spc="-65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üstökösök.</a:t>
              </a:r>
              <a:r>
                <a:rPr sz="2200" spc="-5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Az</a:t>
              </a:r>
              <a:r>
                <a:rPr sz="2200" spc="-6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anyag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része</a:t>
              </a:r>
              <a:r>
                <a:rPr sz="2200" spc="40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egy</a:t>
              </a:r>
              <a:r>
                <a:rPr sz="2200" spc="40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olyan</a:t>
              </a:r>
              <a:r>
                <a:rPr sz="2200" spc="41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kibővített</a:t>
              </a:r>
              <a:r>
                <a:rPr sz="2200" spc="41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megbeszélés</a:t>
              </a:r>
              <a:r>
                <a:rPr sz="2200" spc="40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25" dirty="0">
                  <a:solidFill>
                    <a:srgbClr val="009ADA"/>
                  </a:solidFill>
                  <a:latin typeface="Segoe UI"/>
                  <a:cs typeface="Segoe UI"/>
                </a:rPr>
                <a:t>és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tevékenység</a:t>
              </a:r>
              <a:r>
                <a:rPr sz="2200" spc="41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is,</a:t>
              </a:r>
              <a:r>
                <a:rPr sz="2200" spc="42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amely</a:t>
              </a:r>
              <a:r>
                <a:rPr sz="2200" spc="420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41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Földbe</a:t>
              </a:r>
              <a:r>
                <a:rPr sz="2200" spc="425" dirty="0">
                  <a:solidFill>
                    <a:srgbClr val="009ADA"/>
                  </a:solidFill>
                  <a:latin typeface="Segoe UI"/>
                  <a:cs typeface="Segoe UI"/>
                </a:rPr>
                <a:t>   </a:t>
              </a:r>
              <a:r>
                <a:rPr sz="2200" spc="-20" dirty="0">
                  <a:solidFill>
                    <a:srgbClr val="009ADA"/>
                  </a:solidFill>
                  <a:latin typeface="Segoe UI"/>
                  <a:cs typeface="Segoe UI"/>
                </a:rPr>
                <a:t>való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becsapódásokat</a:t>
              </a:r>
              <a:r>
                <a:rPr sz="2200" spc="16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vizsgálja,</a:t>
              </a:r>
              <a:r>
                <a:rPr sz="2200" spc="16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a</a:t>
              </a:r>
              <a:r>
                <a:rPr sz="2200" spc="160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mozgási</a:t>
              </a:r>
              <a:r>
                <a:rPr sz="2200" spc="155" dirty="0">
                  <a:solidFill>
                    <a:srgbClr val="009ADA"/>
                  </a:solidFill>
                  <a:latin typeface="Segoe UI"/>
                  <a:cs typeface="Segoe UI"/>
                </a:rPr>
                <a:t> 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energiára </a:t>
              </a:r>
              <a:r>
                <a:rPr sz="2200" dirty="0">
                  <a:solidFill>
                    <a:srgbClr val="009ADA"/>
                  </a:solidFill>
                  <a:latin typeface="Segoe UI"/>
                  <a:cs typeface="Segoe UI"/>
                </a:rPr>
                <a:t>vonatkozó</a:t>
              </a:r>
              <a:r>
                <a:rPr sz="2200" spc="-40" dirty="0">
                  <a:solidFill>
                    <a:srgbClr val="009ADA"/>
                  </a:solidFill>
                  <a:latin typeface="Segoe UI"/>
                  <a:cs typeface="Segoe UI"/>
                </a:rPr>
                <a:t> </a:t>
              </a:r>
              <a:r>
                <a:rPr sz="2200" spc="-10" dirty="0">
                  <a:solidFill>
                    <a:srgbClr val="009ADA"/>
                  </a:solidFill>
                  <a:latin typeface="Segoe UI"/>
                  <a:cs typeface="Segoe UI"/>
                </a:rPr>
                <a:t>számításokkal.</a:t>
              </a:r>
              <a:endParaRPr sz="2200" dirty="0">
                <a:latin typeface="Segoe UI"/>
                <a:cs typeface="Segoe UI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F1B1F3C-BB23-306C-F981-55E9D1A5F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65" y="1670389"/>
            <a:ext cx="7556500" cy="30936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450B8A0-A2EB-5C0C-3158-5359FE3EA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3" y="4965700"/>
            <a:ext cx="7531487" cy="323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052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209" y="2654087"/>
            <a:ext cx="6696451" cy="333215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14214" y="258200"/>
            <a:ext cx="6677025" cy="190404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"/>
              </a:spcBef>
            </a:pP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Ütközések</a:t>
            </a:r>
            <a:r>
              <a:rPr sz="12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2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Naprendszerben</a:t>
            </a:r>
            <a:endParaRPr sz="1200" dirty="0">
              <a:latin typeface="Segoe UI"/>
              <a:cs typeface="Segoe UI"/>
            </a:endParaRPr>
          </a:p>
          <a:p>
            <a:pPr marL="12700" marR="5080" algn="just">
              <a:lnSpc>
                <a:spcPct val="127299"/>
              </a:lnSpc>
              <a:spcBef>
                <a:spcPts val="655"/>
              </a:spcBef>
            </a:pPr>
            <a:r>
              <a:rPr sz="1200" dirty="0">
                <a:latin typeface="Segoe UI"/>
                <a:cs typeface="Segoe UI"/>
              </a:rPr>
              <a:t>A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2.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ábra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3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különböző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üstökös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keringési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pályáját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mutatja.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Ezek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mindegyike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keresztezni</a:t>
            </a:r>
            <a:r>
              <a:rPr sz="1200" spc="-3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látszik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bolygók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keringési </a:t>
            </a:r>
            <a:r>
              <a:rPr sz="1200" dirty="0">
                <a:latin typeface="Segoe UI"/>
                <a:cs typeface="Segoe UI"/>
              </a:rPr>
              <a:t>pályáját,</a:t>
            </a:r>
            <a:r>
              <a:rPr sz="1200" spc="10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és</a:t>
            </a:r>
            <a:r>
              <a:rPr sz="1200" spc="10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úgy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tűnhet,</a:t>
            </a:r>
            <a:r>
              <a:rPr sz="1200" spc="10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hogy</a:t>
            </a:r>
            <a:r>
              <a:rPr sz="1200" spc="8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8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bolygók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és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az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üstökösök</a:t>
            </a:r>
            <a:r>
              <a:rPr sz="1200" spc="9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vagy</a:t>
            </a:r>
            <a:r>
              <a:rPr sz="1200" spc="9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aszteroidák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közötti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ütközések</a:t>
            </a:r>
            <a:r>
              <a:rPr sz="1200" spc="10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elkerülhetetlenek. </a:t>
            </a:r>
            <a:r>
              <a:rPr sz="1200" dirty="0">
                <a:latin typeface="Segoe UI"/>
                <a:cs typeface="Segoe UI"/>
              </a:rPr>
              <a:t>Ugyanakkor</a:t>
            </a:r>
            <a:r>
              <a:rPr sz="1200" spc="1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az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Oort-felhőből</a:t>
            </a:r>
            <a:r>
              <a:rPr sz="1200" spc="17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érkező</a:t>
            </a:r>
            <a:r>
              <a:rPr sz="1200" spc="17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üstökösök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keringési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pályája</a:t>
            </a:r>
            <a:r>
              <a:rPr sz="1200" spc="1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gyakran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nagy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szöget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zár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be</a:t>
            </a:r>
            <a:r>
              <a:rPr sz="1200" spc="16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15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Naprendszer </a:t>
            </a:r>
            <a:r>
              <a:rPr sz="1200" dirty="0">
                <a:latin typeface="Segoe UI"/>
                <a:cs typeface="Segoe UI"/>
              </a:rPr>
              <a:t>síkjával</a:t>
            </a:r>
            <a:r>
              <a:rPr sz="1200" spc="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(az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ekliptikával).</a:t>
            </a:r>
            <a:r>
              <a:rPr sz="1200" spc="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Ezért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bár a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perspektíva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miatt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sok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pálya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közvetlenül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keresztezni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látszik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bolygók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pályáját, </a:t>
            </a:r>
            <a:r>
              <a:rPr sz="1200" dirty="0">
                <a:latin typeface="Segoe UI"/>
                <a:cs typeface="Segoe UI"/>
              </a:rPr>
              <a:t>ez</a:t>
            </a:r>
            <a:r>
              <a:rPr sz="1200" spc="5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félrevezető.</a:t>
            </a:r>
            <a:r>
              <a:rPr sz="1200" spc="4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Például</a:t>
            </a:r>
            <a:r>
              <a:rPr sz="1200" spc="6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C/2013</a:t>
            </a:r>
            <a:r>
              <a:rPr sz="1200" spc="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A1</a:t>
            </a:r>
            <a:r>
              <a:rPr sz="1200" spc="6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(Siding</a:t>
            </a:r>
            <a:r>
              <a:rPr sz="1200" spc="6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Spring)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üstökös</a:t>
            </a:r>
            <a:r>
              <a:rPr sz="1200" spc="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útja</a:t>
            </a:r>
            <a:r>
              <a:rPr sz="1200" spc="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2014-ben,</a:t>
            </a:r>
            <a:r>
              <a:rPr sz="1200" spc="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amikor</a:t>
            </a:r>
            <a:r>
              <a:rPr sz="1200" spc="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közeledik</a:t>
            </a:r>
            <a:r>
              <a:rPr sz="1200" spc="5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perihéliumhoz,</a:t>
            </a:r>
            <a:r>
              <a:rPr sz="1200" spc="70" dirty="0">
                <a:latin typeface="Segoe UI"/>
                <a:cs typeface="Segoe UI"/>
              </a:rPr>
              <a:t> </a:t>
            </a:r>
            <a:r>
              <a:rPr sz="1200" spc="-50" dirty="0">
                <a:latin typeface="Segoe UI"/>
                <a:cs typeface="Segoe UI"/>
              </a:rPr>
              <a:t>a </a:t>
            </a:r>
            <a:r>
              <a:rPr sz="1200" dirty="0">
                <a:latin typeface="Segoe UI"/>
                <a:cs typeface="Segoe UI"/>
              </a:rPr>
              <a:t>Föld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keringési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síkjával</a:t>
            </a:r>
            <a:r>
              <a:rPr sz="1200" spc="-1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nagy</a:t>
            </a:r>
            <a:r>
              <a:rPr sz="1200" spc="-4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szöget</a:t>
            </a:r>
            <a:r>
              <a:rPr sz="1200" spc="-1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zár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be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(4.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ábra).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4305" y="6532398"/>
            <a:ext cx="6899145" cy="3402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 algn="just">
              <a:lnSpc>
                <a:spcPct val="100000"/>
              </a:lnSpc>
              <a:spcBef>
                <a:spcPts val="90"/>
              </a:spcBef>
            </a:pPr>
            <a:r>
              <a:rPr sz="14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1400" spc="2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C/2013 A1</a:t>
            </a:r>
            <a:r>
              <a:rPr sz="14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(Siding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Spring)</a:t>
            </a:r>
            <a:r>
              <a:rPr sz="140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útja</a:t>
            </a:r>
            <a:r>
              <a:rPr sz="14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Naprendszerben.</a:t>
            </a:r>
            <a:endParaRPr sz="1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sz="1400" dirty="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</a:pPr>
            <a:r>
              <a:rPr sz="1400" dirty="0">
                <a:latin typeface="Segoe UI"/>
                <a:cs typeface="Segoe UI"/>
              </a:rPr>
              <a:t>Ettől</a:t>
            </a:r>
            <a:r>
              <a:rPr sz="1400" spc="3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függetlenül</a:t>
            </a:r>
            <a:r>
              <a:rPr sz="1400" spc="3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meggyőző</a:t>
            </a:r>
            <a:r>
              <a:rPr sz="1400" spc="3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bizonyítékok</a:t>
            </a:r>
            <a:r>
              <a:rPr sz="1400" spc="3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vannak</a:t>
            </a:r>
            <a:r>
              <a:rPr sz="1400" spc="3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arra,</a:t>
            </a:r>
            <a:r>
              <a:rPr sz="1400" spc="3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hogy</a:t>
            </a:r>
            <a:r>
              <a:rPr sz="1400" spc="3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(geológiai</a:t>
            </a:r>
            <a:r>
              <a:rPr sz="1400" spc="3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léptékben)</a:t>
            </a:r>
            <a:r>
              <a:rPr sz="1400" spc="3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rendszeresen</a:t>
            </a:r>
            <a:r>
              <a:rPr sz="1400" spc="3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ütköznek </a:t>
            </a:r>
            <a:r>
              <a:rPr sz="1400" dirty="0">
                <a:latin typeface="Segoe UI"/>
                <a:cs typeface="Segoe UI"/>
              </a:rPr>
              <a:t>üstökösök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aszteroidák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bolygókba.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Naprendszerben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holdakon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bolygókon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látható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kráterek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nagy</a:t>
            </a:r>
            <a:r>
              <a:rPr sz="1400" spc="3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része </a:t>
            </a:r>
            <a:r>
              <a:rPr sz="1400" dirty="0">
                <a:latin typeface="Segoe UI"/>
                <a:cs typeface="Segoe UI"/>
              </a:rPr>
              <a:t>becsapódások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nyomán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jött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létre.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becsapódások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Naprendszer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történetének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kezdeti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szakaszában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(Késői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spc="-20" dirty="0">
                <a:latin typeface="Segoe UI"/>
                <a:cs typeface="Segoe UI"/>
              </a:rPr>
              <a:t>nagy </a:t>
            </a:r>
            <a:r>
              <a:rPr sz="1400" dirty="0">
                <a:latin typeface="Segoe UI"/>
                <a:cs typeface="Segoe UI"/>
              </a:rPr>
              <a:t>bombázás)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voltak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leggyakoribbak,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de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még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is</a:t>
            </a:r>
            <a:r>
              <a:rPr sz="1400" spc="-10" dirty="0">
                <a:latin typeface="Segoe UI"/>
                <a:cs typeface="Segoe UI"/>
              </a:rPr>
              <a:t> előfordulnak.</a:t>
            </a:r>
            <a:endParaRPr sz="1400" dirty="0">
              <a:latin typeface="Segoe UI"/>
              <a:cs typeface="Segoe UI"/>
            </a:endParaRPr>
          </a:p>
          <a:p>
            <a:pPr marL="12700" marR="7620" algn="just">
              <a:lnSpc>
                <a:spcPct val="128299"/>
              </a:lnSpc>
              <a:spcBef>
                <a:spcPts val="1165"/>
              </a:spcBef>
            </a:pPr>
            <a:r>
              <a:rPr sz="1400" dirty="0">
                <a:latin typeface="Segoe UI"/>
                <a:cs typeface="Segoe UI"/>
              </a:rPr>
              <a:t>1994-</a:t>
            </a:r>
            <a:r>
              <a:rPr sz="1400" spc="-15" dirty="0">
                <a:latin typeface="Segoe UI"/>
                <a:cs typeface="Segoe UI"/>
              </a:rPr>
              <a:t>ben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Shoemaker-</a:t>
            </a:r>
            <a:r>
              <a:rPr sz="1400" dirty="0">
                <a:latin typeface="Segoe UI"/>
                <a:cs typeface="Segoe UI"/>
              </a:rPr>
              <a:t>Levy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5" dirty="0">
                <a:latin typeface="Segoe UI"/>
                <a:cs typeface="Segoe UI"/>
              </a:rPr>
              <a:t>9 </a:t>
            </a:r>
            <a:r>
              <a:rPr sz="1400" spc="-5" dirty="0">
                <a:latin typeface="Segoe UI"/>
                <a:cs typeface="Segoe UI"/>
              </a:rPr>
              <a:t>(D/1993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F2)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üstökös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számos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darabja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Jupiter</a:t>
            </a:r>
            <a:r>
              <a:rPr sz="1400" spc="-5" dirty="0">
                <a:latin typeface="Segoe UI"/>
                <a:cs typeface="Segoe UI"/>
              </a:rPr>
              <a:t> felszínébe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csapódott.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legnagyobb</a:t>
            </a:r>
            <a:r>
              <a:rPr sz="1400" dirty="0">
                <a:latin typeface="Segoe UI"/>
                <a:cs typeface="Segoe UI"/>
              </a:rPr>
              <a:t> megfigyelt</a:t>
            </a:r>
            <a:r>
              <a:rPr sz="1400" spc="1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becsapódási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nyom</a:t>
            </a:r>
            <a:r>
              <a:rPr sz="1400" spc="120" dirty="0">
                <a:latin typeface="Segoe UI"/>
                <a:cs typeface="Segoe UI"/>
              </a:rPr>
              <a:t> </a:t>
            </a:r>
            <a:r>
              <a:rPr sz="1400" spc="5" dirty="0">
                <a:latin typeface="Segoe UI"/>
                <a:cs typeface="Segoe UI"/>
              </a:rPr>
              <a:t>több</a:t>
            </a:r>
            <a:r>
              <a:rPr sz="1400" spc="1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ezer</a:t>
            </a:r>
            <a:r>
              <a:rPr sz="1400" spc="11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kilométer</a:t>
            </a:r>
            <a:r>
              <a:rPr sz="1400" spc="11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átmérőjű.</a:t>
            </a:r>
            <a:r>
              <a:rPr sz="1400" spc="1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Ezt</a:t>
            </a:r>
            <a:r>
              <a:rPr sz="1400" spc="1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az</a:t>
            </a:r>
            <a:r>
              <a:rPr sz="1400" spc="1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üstökös</a:t>
            </a:r>
            <a:r>
              <a:rPr sz="1400" spc="1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„G”</a:t>
            </a:r>
            <a:r>
              <a:rPr sz="1400" spc="1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nevű,</a:t>
            </a:r>
            <a:r>
              <a:rPr sz="1400" spc="15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alig</a:t>
            </a:r>
            <a:r>
              <a:rPr sz="1400" spc="1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néhány</a:t>
            </a:r>
            <a:r>
              <a:rPr sz="1400" spc="11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kilométeres darabkája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okozta.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dirty="0">
                <a:latin typeface="Segoe UI"/>
                <a:cs typeface="Segoe UI"/>
              </a:rPr>
              <a:t>z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5.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ábra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mutatja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becsapódás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hatását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Jupiter</a:t>
            </a:r>
            <a:r>
              <a:rPr sz="1400" spc="-8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légkörére</a:t>
            </a:r>
            <a:r>
              <a:rPr sz="1400" spc="-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–</a:t>
            </a:r>
            <a:r>
              <a:rPr sz="1400" spc="-7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montázs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Hubble</a:t>
            </a:r>
            <a:r>
              <a:rPr sz="1400" spc="-7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űrtávcső</a:t>
            </a:r>
            <a:r>
              <a:rPr sz="1400" spc="-9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egymás </a:t>
            </a:r>
            <a:r>
              <a:rPr sz="1400" spc="-10" dirty="0">
                <a:latin typeface="Segoe UI"/>
                <a:cs typeface="Segoe UI"/>
              </a:rPr>
              <a:t>után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készült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képeiből.</a:t>
            </a:r>
            <a:endParaRPr sz="1400" dirty="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09893" y="2756280"/>
            <a:ext cx="479425" cy="21971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4.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00954" y="5235650"/>
            <a:ext cx="1574165" cy="42799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480"/>
              </a:spcBef>
            </a:pP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a</a:t>
            </a:r>
            <a:r>
              <a:rPr sz="1000" spc="-1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C/2013</a:t>
            </a:r>
            <a:r>
              <a:rPr sz="1000" spc="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A1</a:t>
            </a:r>
            <a:r>
              <a:rPr sz="1000" spc="-1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(Siding </a:t>
            </a: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Spring)</a:t>
            </a:r>
            <a:endParaRPr sz="1000">
              <a:latin typeface="Segoe UI"/>
              <a:cs typeface="Segoe UI"/>
            </a:endParaRPr>
          </a:p>
          <a:p>
            <a:pPr marR="5080" algn="r">
              <a:lnSpc>
                <a:spcPct val="100000"/>
              </a:lnSpc>
              <a:spcBef>
                <a:spcPts val="385"/>
              </a:spcBef>
            </a:pP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üstökös</a:t>
            </a:r>
            <a:r>
              <a:rPr sz="1000" spc="-3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keringési</a:t>
            </a:r>
            <a:r>
              <a:rPr sz="1000" spc="-3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pályája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44210" y="3810762"/>
            <a:ext cx="146431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a</a:t>
            </a:r>
            <a:r>
              <a:rPr sz="1000" spc="-2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Jupiter</a:t>
            </a:r>
            <a:r>
              <a:rPr sz="1000" spc="-2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keringési</a:t>
            </a:r>
            <a:r>
              <a:rPr sz="1000" spc="-3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pályája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215" y="1075054"/>
            <a:ext cx="6626085" cy="648335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44803" y="7639939"/>
            <a:ext cx="6556579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2000" spc="2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A 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képek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200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„G”</a:t>
            </a:r>
            <a:r>
              <a:rPr sz="200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becsapódási</a:t>
            </a:r>
            <a:r>
              <a:rPr sz="200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hely 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alakulását</a:t>
            </a:r>
            <a:r>
              <a:rPr sz="200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mutatják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200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Jupiteren</a:t>
            </a:r>
            <a:r>
              <a:rPr sz="200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(kiemelve</a:t>
            </a:r>
            <a:r>
              <a:rPr sz="200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009ADA"/>
                </a:solidFill>
                <a:latin typeface="Segoe UI"/>
                <a:cs typeface="Segoe UI"/>
              </a:rPr>
              <a:t>a kék</a:t>
            </a:r>
            <a:r>
              <a:rPr sz="2000" spc="-10" dirty="0">
                <a:solidFill>
                  <a:srgbClr val="009ADA"/>
                </a:solidFill>
                <a:latin typeface="Segoe UI"/>
                <a:cs typeface="Segoe UI"/>
              </a:rPr>
              <a:t> ellipszissel).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79413" y="1137157"/>
            <a:ext cx="521970" cy="18034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5.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0215" y="3272154"/>
            <a:ext cx="6629400" cy="4648200"/>
            <a:chOff x="450215" y="3272154"/>
            <a:chExt cx="6629400" cy="46482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215" y="3272154"/>
              <a:ext cx="6629400" cy="46482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491605" y="3341496"/>
              <a:ext cx="509905" cy="177165"/>
            </a:xfrm>
            <a:custGeom>
              <a:avLst/>
              <a:gdLst/>
              <a:ahLst/>
              <a:cxnLst/>
              <a:rect l="l" t="t" r="r" b="b"/>
              <a:pathLst>
                <a:path w="509904" h="177164">
                  <a:moveTo>
                    <a:pt x="509320" y="0"/>
                  </a:moveTo>
                  <a:lnTo>
                    <a:pt x="0" y="0"/>
                  </a:lnTo>
                  <a:lnTo>
                    <a:pt x="0" y="176783"/>
                  </a:lnTo>
                  <a:lnTo>
                    <a:pt x="509320" y="176783"/>
                  </a:lnTo>
                  <a:lnTo>
                    <a:pt x="509320" y="0"/>
                  </a:lnTo>
                  <a:close/>
                </a:path>
              </a:pathLst>
            </a:custGeom>
            <a:solidFill>
              <a:srgbClr val="9D9F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9564" y="548385"/>
            <a:ext cx="6677025" cy="25279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Aszteroidák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127299"/>
              </a:lnSpc>
              <a:spcBef>
                <a:spcPts val="75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üstökösökön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kívül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becsapódnak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Földbe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Naprendszer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égitestjeibe.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aszteroidák </a:t>
            </a:r>
            <a:r>
              <a:rPr sz="1050" dirty="0">
                <a:latin typeface="Segoe UI"/>
                <a:cs typeface="Segoe UI"/>
              </a:rPr>
              <a:t>nagyrészt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Mars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Jupiter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aszteroidaövből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(más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néven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kisbolygóövből,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6. ábra)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kőzetből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fémes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anyagokból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álló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objektumok.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Általánosságban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elmondható,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Naphoz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sokkal </a:t>
            </a:r>
            <a:r>
              <a:rPr sz="1050" dirty="0">
                <a:latin typeface="Segoe UI"/>
                <a:cs typeface="Segoe UI"/>
              </a:rPr>
              <a:t>közelebb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jönnek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ezért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kevesebb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könnyű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elemet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tartalmaznak,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Főként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fémek,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fémoxidok, </a:t>
            </a:r>
            <a:r>
              <a:rPr sz="1050" dirty="0">
                <a:latin typeface="Segoe UI"/>
                <a:cs typeface="Segoe UI"/>
              </a:rPr>
              <a:t>ásványok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szilikátok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alkotják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aszteroidákat.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üstökösökben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könnyű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elem,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például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szén,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hidrogén,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oxigén,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nitrogén,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foszfor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kén,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így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jönni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bizonyos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vegyületek,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metán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 </a:t>
            </a:r>
            <a:r>
              <a:rPr sz="1050" spc="-10" dirty="0">
                <a:latin typeface="Segoe UI"/>
                <a:cs typeface="Segoe UI"/>
              </a:rPr>
              <a:t>szén-dioxid.</a:t>
            </a:r>
            <a:endParaRPr sz="1050">
              <a:latin typeface="Segoe UI"/>
              <a:cs typeface="Segoe UI"/>
            </a:endParaRPr>
          </a:p>
          <a:p>
            <a:pPr marL="12700" marR="5715" algn="just">
              <a:lnSpc>
                <a:spcPct val="128699"/>
              </a:lnSpc>
              <a:spcBef>
                <a:spcPts val="118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legnagyobb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ismert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Vesta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Pallas,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átmérőjük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meghaladja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500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km-</a:t>
            </a:r>
            <a:r>
              <a:rPr sz="1050" dirty="0">
                <a:latin typeface="Segoe UI"/>
                <a:cs typeface="Segoe UI"/>
              </a:rPr>
              <a:t>t.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7.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ábrán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néhány aszteroida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méretét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összehasonlítani.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7.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ábrán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szereplő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szabálytalan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aszteroidák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sokkal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kisebbek,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Vesta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Pallas,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de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közülük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jelentősen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nagyobb,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üstökösmagok,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amelyekről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készült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már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kép.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91604" y="3337941"/>
            <a:ext cx="50990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6.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91605" y="3341509"/>
            <a:ext cx="509905" cy="180340"/>
          </a:xfrm>
          <a:custGeom>
            <a:avLst/>
            <a:gdLst/>
            <a:ahLst/>
            <a:cxnLst/>
            <a:rect l="l" t="t" r="r" b="b"/>
            <a:pathLst>
              <a:path w="509904" h="180339">
                <a:moveTo>
                  <a:pt x="509320" y="176784"/>
                </a:moveTo>
                <a:lnTo>
                  <a:pt x="0" y="176784"/>
                </a:lnTo>
                <a:lnTo>
                  <a:pt x="0" y="179819"/>
                </a:lnTo>
                <a:lnTo>
                  <a:pt x="509320" y="179819"/>
                </a:lnTo>
                <a:lnTo>
                  <a:pt x="509320" y="176784"/>
                </a:lnTo>
                <a:close/>
              </a:path>
              <a:path w="509904" h="180339">
                <a:moveTo>
                  <a:pt x="509320" y="0"/>
                </a:moveTo>
                <a:lnTo>
                  <a:pt x="0" y="0"/>
                </a:lnTo>
                <a:lnTo>
                  <a:pt x="0" y="3035"/>
                </a:lnTo>
                <a:lnTo>
                  <a:pt x="509320" y="3035"/>
                </a:lnTo>
                <a:lnTo>
                  <a:pt x="509320" y="0"/>
                </a:lnTo>
                <a:close/>
              </a:path>
            </a:pathLst>
          </a:custGeom>
          <a:solidFill>
            <a:srgbClr val="9D9F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15233" y="5850382"/>
            <a:ext cx="1936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0" dirty="0">
                <a:solidFill>
                  <a:srgbClr val="0C99D4"/>
                </a:solidFill>
                <a:latin typeface="Segoe UI"/>
                <a:cs typeface="Segoe UI"/>
              </a:rPr>
              <a:t>Föld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56735" y="5322823"/>
            <a:ext cx="3035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Vénusz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56735" y="6057646"/>
            <a:ext cx="306070" cy="445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Merkúr</a:t>
            </a:r>
            <a:endParaRPr sz="7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sz="700">
              <a:latin typeface="Segoe UI"/>
              <a:cs typeface="Segoe UI"/>
            </a:endParaRPr>
          </a:p>
          <a:p>
            <a:pPr marL="24765">
              <a:lnSpc>
                <a:spcPct val="100000"/>
              </a:lnSpc>
            </a:pPr>
            <a:r>
              <a:rPr sz="700" spc="-20" dirty="0">
                <a:solidFill>
                  <a:srgbClr val="0C99D4"/>
                </a:solidFill>
                <a:latin typeface="Segoe UI"/>
                <a:cs typeface="Segoe UI"/>
              </a:rPr>
              <a:t>Mars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5660" y="7664322"/>
            <a:ext cx="6443345" cy="605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1582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Jupiter</a:t>
            </a:r>
            <a:endParaRPr sz="7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sz="700">
              <a:latin typeface="Segoe UI"/>
              <a:cs typeface="Segoe UI"/>
            </a:endParaRPr>
          </a:p>
          <a:p>
            <a:pPr marL="12700" marR="5080">
              <a:lnSpc>
                <a:spcPct val="138900"/>
              </a:lnSpc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ábra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aszteroidák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eloszlását mutatja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Naprendszerben.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aszteroidák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nagy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része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Mars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Jupiter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pályája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közötti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fő</a:t>
            </a:r>
            <a:r>
              <a:rPr sz="750" spc="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övben található.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Nagyobb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aszteroidahalmazokat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alkot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még a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Jupiter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trójai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csoportja,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Jupiter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keringési</a:t>
            </a:r>
            <a:r>
              <a:rPr sz="750" spc="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pályájának stabil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L4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L5</a:t>
            </a:r>
            <a:r>
              <a:rPr sz="750" spc="7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b="1" spc="-10" dirty="0">
                <a:solidFill>
                  <a:srgbClr val="009ADA"/>
                </a:solidFill>
                <a:latin typeface="Segoe UI"/>
                <a:cs typeface="Segoe UI"/>
              </a:rPr>
              <a:t>Lagrange-pontjainál*.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6516" y="9756444"/>
            <a:ext cx="6245860" cy="34290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750" b="1" spc="-10" dirty="0">
                <a:latin typeface="Segoe UI"/>
                <a:cs typeface="Segoe UI"/>
              </a:rPr>
              <a:t>*Lagrange-</a:t>
            </a:r>
            <a:r>
              <a:rPr sz="750" b="1" dirty="0">
                <a:latin typeface="Segoe UI"/>
                <a:cs typeface="Segoe UI"/>
              </a:rPr>
              <a:t>pontok</a:t>
            </a:r>
            <a:r>
              <a:rPr sz="750" dirty="0">
                <a:latin typeface="Segoe UI"/>
                <a:cs typeface="Segoe UI"/>
              </a:rPr>
              <a:t>: bármilyen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keringési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konfigurációnál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öt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olyan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pont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van,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ahol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egy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olyan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objektum,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melyre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csak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gravitáció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hat,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nyugalomban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spc="-25" dirty="0">
                <a:latin typeface="Segoe UI"/>
                <a:cs typeface="Segoe UI"/>
              </a:rPr>
              <a:t>tud</a:t>
            </a:r>
            <a:endParaRPr sz="7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750" dirty="0">
                <a:latin typeface="Segoe UI"/>
                <a:cs typeface="Segoe UI"/>
              </a:rPr>
              <a:t>keringeni. </a:t>
            </a:r>
            <a:r>
              <a:rPr sz="750" spc="-10" dirty="0">
                <a:latin typeface="Segoe UI"/>
                <a:cs typeface="Segoe UI"/>
              </a:rPr>
              <a:t>Részletesebb információk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ebben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anyagban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találhatók: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ESA</a:t>
            </a:r>
            <a:r>
              <a:rPr sz="750" spc="-10" dirty="0">
                <a:latin typeface="Segoe UI"/>
                <a:cs typeface="Segoe UI"/>
              </a:rPr>
              <a:t> Tanítsunk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világűrrel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–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Gravitációs </a:t>
            </a:r>
            <a:r>
              <a:rPr sz="750" dirty="0">
                <a:latin typeface="Segoe UI"/>
                <a:cs typeface="Segoe UI"/>
              </a:rPr>
              <a:t>kutak –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videó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|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VP04 (ld.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 „Linkek” </a:t>
            </a:r>
            <a:r>
              <a:rPr sz="750" spc="-10" dirty="0">
                <a:latin typeface="Segoe UI"/>
                <a:cs typeface="Segoe UI"/>
              </a:rPr>
              <a:t>részt).</a:t>
            </a:r>
            <a:endParaRPr sz="7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A9E8C-33B9-6E3F-2EEF-C994650EA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460500"/>
            <a:ext cx="6388428" cy="6502734"/>
          </a:xfrm>
          <a:prstGeom prst="rect">
            <a:avLst/>
          </a:prstGeom>
        </p:spPr>
      </p:pic>
      <p:sp>
        <p:nvSpPr>
          <p:cNvPr id="4" name="Szövegdoboz 1">
            <a:extLst>
              <a:ext uri="{FF2B5EF4-FFF2-40B4-BE49-F238E27FC236}">
                <a16:creationId xmlns:a16="http://schemas.microsoft.com/office/drawing/2014/main" id="{C146FA6E-EB6D-8E6F-88F8-F3C8232F162E}"/>
              </a:ext>
            </a:extLst>
          </p:cNvPr>
          <p:cNvSpPr txBox="1"/>
          <p:nvPr/>
        </p:nvSpPr>
        <p:spPr>
          <a:xfrm>
            <a:off x="501650" y="8394700"/>
            <a:ext cx="6388428" cy="1981200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000"/>
              </a:spcAft>
            </a:pPr>
            <a:r>
              <a:rPr lang="hu-HU" sz="2000" i="0" kern="100" dirty="0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(Forrás: </a:t>
            </a:r>
            <a:r>
              <a:rPr lang="hu-HU" sz="2000" i="0" kern="100" dirty="0" err="1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Laurine</a:t>
            </a:r>
            <a:r>
              <a:rPr lang="hu-HU" sz="2000" i="0" kern="100" dirty="0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2000" i="0" kern="100" dirty="0" err="1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Moreau</a:t>
            </a:r>
            <a:r>
              <a:rPr lang="hu-HU" sz="2000" i="0" kern="100" dirty="0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) A Naprendszerben megtalálható üstökösök három fő forrása, ahol a sárga terület a Jupiter családjába tartozó, a piros a Halley-típusú a zöld pedig az </a:t>
            </a:r>
            <a:r>
              <a:rPr lang="hu-HU" sz="2000" i="0" kern="100" dirty="0" err="1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Oort</a:t>
            </a:r>
            <a:r>
              <a:rPr lang="hu-HU" sz="2000" i="0" kern="100" dirty="0">
                <a:solidFill>
                  <a:srgbClr val="0E284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-felhőből származó hosszú periodicitású üstökösök kiindulási régióját ábrázolja.</a:t>
            </a:r>
          </a:p>
          <a:p>
            <a:pPr>
              <a:spcAft>
                <a:spcPts val="1000"/>
              </a:spcAft>
            </a:pPr>
            <a:r>
              <a:rPr lang="hu-HU" sz="2000" b="1" kern="100" dirty="0">
                <a:solidFill>
                  <a:srgbClr val="0E2841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Figyeljük meg a logaritmikus távolságskálát!</a:t>
            </a:r>
            <a:endParaRPr lang="en-US" sz="2000" b="1" i="1" kern="100" dirty="0">
              <a:solidFill>
                <a:srgbClr val="0E284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C72ACD-C98B-2220-E513-B9C71DA5F679}"/>
              </a:ext>
            </a:extLst>
          </p:cNvPr>
          <p:cNvSpPr txBox="1"/>
          <p:nvPr/>
        </p:nvSpPr>
        <p:spPr>
          <a:xfrm>
            <a:off x="501650" y="6223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/>
              <a:t>Üstökösök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0790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DEDF3-8F9B-882B-0A73-1534098616E2}"/>
              </a:ext>
            </a:extLst>
          </p:cNvPr>
          <p:cNvSpPr txBox="1">
            <a:spLocks/>
          </p:cNvSpPr>
          <p:nvPr/>
        </p:nvSpPr>
        <p:spPr>
          <a:xfrm>
            <a:off x="202106" y="101822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noProof="0" dirty="0"/>
              <a:t>Jelölőbetűk jelentése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177D0-9FCA-07E4-5FBA-2F818F1F74C1}"/>
              </a:ext>
            </a:extLst>
          </p:cNvPr>
          <p:cNvSpPr txBox="1">
            <a:spLocks/>
          </p:cNvSpPr>
          <p:nvPr/>
        </p:nvSpPr>
        <p:spPr>
          <a:xfrm>
            <a:off x="120650" y="1813928"/>
            <a:ext cx="8229600" cy="24778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 sz="2000"/>
            </a:pPr>
            <a:r>
              <a:rPr lang="hu-HU" sz="2000" noProof="0" dirty="0"/>
              <a:t>P/: Periodikus üstökös – többször visszatér, pl. 1P/Halley</a:t>
            </a:r>
          </a:p>
          <a:p>
            <a:pPr>
              <a:defRPr sz="2000"/>
            </a:pPr>
            <a:r>
              <a:rPr lang="hu-HU" sz="2000" noProof="0" dirty="0"/>
              <a:t>C/: Nem-periodikus üstökös – egyszeri, hosszú pálya, pl. C/2020 F3</a:t>
            </a:r>
            <a:br>
              <a:rPr lang="hu-HU" sz="2000" noProof="0" dirty="0"/>
            </a:br>
            <a:r>
              <a:rPr lang="hu-HU" sz="2000" noProof="0" dirty="0"/>
              <a:t>      (NEOWISE)</a:t>
            </a:r>
          </a:p>
          <a:p>
            <a:pPr>
              <a:defRPr sz="2000"/>
            </a:pPr>
            <a:r>
              <a:rPr lang="hu-HU" sz="2000" noProof="0" dirty="0"/>
              <a:t>D/: Megsemmisült vagy elveszett üstökös, pl. D/1993 F2</a:t>
            </a:r>
            <a:br>
              <a:rPr lang="hu-HU" sz="2000" noProof="0" dirty="0"/>
            </a:br>
            <a:r>
              <a:rPr lang="hu-HU" sz="2000" noProof="0" dirty="0"/>
              <a:t>      (</a:t>
            </a:r>
            <a:r>
              <a:rPr lang="hu-HU" sz="2000" noProof="0" dirty="0" err="1"/>
              <a:t>Shoemaker</a:t>
            </a:r>
            <a:r>
              <a:rPr lang="hu-HU" sz="2000" noProof="0" dirty="0"/>
              <a:t>–</a:t>
            </a:r>
            <a:r>
              <a:rPr lang="hu-HU" sz="2000" noProof="0" dirty="0" err="1"/>
              <a:t>Levy</a:t>
            </a:r>
            <a:r>
              <a:rPr lang="hu-HU" sz="2000" noProof="0" dirty="0"/>
              <a:t> 9)</a:t>
            </a:r>
          </a:p>
          <a:p>
            <a:pPr>
              <a:defRPr sz="2000"/>
            </a:pPr>
            <a:r>
              <a:rPr lang="hu-HU" sz="2000" noProof="0" dirty="0"/>
              <a:t>X/: Ismeretlen pályájú – történelmi, nem számítható</a:t>
            </a:r>
          </a:p>
          <a:p>
            <a:pPr>
              <a:defRPr sz="2000"/>
            </a:pPr>
            <a:r>
              <a:rPr lang="hu-HU" sz="2000" noProof="0" dirty="0"/>
              <a:t>A/: Aszteroida – üstökösszerű mozgás, de nincs csóva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212BAB-8DA8-0D10-32CD-488E5B8965E3}"/>
              </a:ext>
            </a:extLst>
          </p:cNvPr>
          <p:cNvSpPr txBox="1">
            <a:spLocks/>
          </p:cNvSpPr>
          <p:nvPr/>
        </p:nvSpPr>
        <p:spPr>
          <a:xfrm>
            <a:off x="39193" y="4144594"/>
            <a:ext cx="741220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noProof="0" dirty="0"/>
              <a:t>   Névformátum magyarázata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1935FA2-44B8-3CDC-9CDA-3A5E5B423024}"/>
              </a:ext>
            </a:extLst>
          </p:cNvPr>
          <p:cNvSpPr txBox="1">
            <a:spLocks/>
          </p:cNvSpPr>
          <p:nvPr/>
        </p:nvSpPr>
        <p:spPr>
          <a:xfrm>
            <a:off x="349250" y="5290335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000"/>
            </a:pPr>
            <a:r>
              <a:rPr lang="hu-HU" sz="2000" noProof="0" dirty="0"/>
              <a:t>ÉÉÉÉ E1: év + felfedezés sorszáma (félhónap betűjele + szám)</a:t>
            </a:r>
          </a:p>
          <a:p>
            <a:pPr>
              <a:defRPr sz="2000"/>
            </a:pPr>
            <a:r>
              <a:rPr lang="hu-HU" sz="2000" noProof="0" dirty="0"/>
              <a:t>NÉV: Felfedező(k) vagy program neve (pl. NEOWISE, LINEAR)</a:t>
            </a:r>
          </a:p>
          <a:p>
            <a:pPr>
              <a:defRPr sz="2000"/>
            </a:pPr>
            <a:r>
              <a:rPr lang="hu-HU" sz="2000" noProof="0" dirty="0"/>
              <a:t>A teljes név: P/2020 A1 (LINEAR) vagy C/2021 K2 (PANSTARRS)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57ACC5-EB3C-9CF0-2DCE-C6DB730791F7}"/>
              </a:ext>
            </a:extLst>
          </p:cNvPr>
          <p:cNvSpPr txBox="1">
            <a:spLocks/>
          </p:cNvSpPr>
          <p:nvPr/>
        </p:nvSpPr>
        <p:spPr>
          <a:xfrm>
            <a:off x="349250" y="88900"/>
            <a:ext cx="7772400" cy="926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noProof="0" dirty="0"/>
              <a:t>Üstökösök elnevezése</a:t>
            </a:r>
          </a:p>
        </p:txBody>
      </p:sp>
    </p:spTree>
    <p:extLst>
      <p:ext uri="{BB962C8B-B14F-4D97-AF65-F5344CB8AC3E}">
        <p14:creationId xmlns:p14="http://schemas.microsoft.com/office/powerpoint/2010/main" val="1343515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BBD37-1768-67ED-2012-5F6471470750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682625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noProof="0" dirty="0"/>
              <a:t>Névpéldák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70314-7F4E-7362-BED6-D3B620C4FF41}"/>
              </a:ext>
            </a:extLst>
          </p:cNvPr>
          <p:cNvSpPr txBox="1">
            <a:spLocks/>
          </p:cNvSpPr>
          <p:nvPr/>
        </p:nvSpPr>
        <p:spPr>
          <a:xfrm>
            <a:off x="457200" y="908050"/>
            <a:ext cx="6826250" cy="13843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hu-HU" sz="2000" noProof="0" dirty="0"/>
              <a:t>1P/Halley: első visszatérő üstökös, Edmond Halley jósolta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hu-HU" sz="2000" noProof="0" dirty="0"/>
              <a:t>67P/</a:t>
            </a:r>
            <a:r>
              <a:rPr lang="hu-HU" sz="2000" noProof="0" dirty="0" err="1"/>
              <a:t>Churyumov</a:t>
            </a:r>
            <a:r>
              <a:rPr lang="hu-HU" sz="2000" noProof="0" dirty="0"/>
              <a:t>–</a:t>
            </a:r>
            <a:r>
              <a:rPr lang="hu-HU" sz="2000" noProof="0" dirty="0" err="1"/>
              <a:t>Gerasimenko</a:t>
            </a:r>
            <a:r>
              <a:rPr lang="hu-HU" sz="2000" noProof="0" dirty="0"/>
              <a:t> üstökös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hu-HU" sz="2000" noProof="0" dirty="0"/>
              <a:t>C/2020 F3 (NEOWISE): egyszeri, 2020 március második felében felfedezett üstökös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97581D-C04E-D9E4-170E-CF1864FEE431}"/>
              </a:ext>
            </a:extLst>
          </p:cNvPr>
          <p:cNvSpPr txBox="1">
            <a:spLocks/>
          </p:cNvSpPr>
          <p:nvPr/>
        </p:nvSpPr>
        <p:spPr>
          <a:xfrm>
            <a:off x="457200" y="4402137"/>
            <a:ext cx="68262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u-HU" sz="3600" noProof="0" dirty="0"/>
              <a:t>További információk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40EB97-95BC-0D64-DA2D-D98A04E83E25}"/>
              </a:ext>
            </a:extLst>
          </p:cNvPr>
          <p:cNvSpPr txBox="1">
            <a:spLocks/>
          </p:cNvSpPr>
          <p:nvPr/>
        </p:nvSpPr>
        <p:spPr>
          <a:xfrm>
            <a:off x="457200" y="5727699"/>
            <a:ext cx="6826250" cy="1143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000"/>
            </a:pPr>
            <a:r>
              <a:rPr lang="hu-HU" sz="2000" noProof="0" dirty="0"/>
              <a:t>Minor </a:t>
            </a:r>
            <a:r>
              <a:rPr lang="hu-HU" sz="2000" noProof="0" dirty="0" err="1"/>
              <a:t>Planet</a:t>
            </a:r>
            <a:r>
              <a:rPr lang="hu-HU" sz="2000" noProof="0" dirty="0"/>
              <a:t> Center: minorplanetcenter.net</a:t>
            </a:r>
          </a:p>
          <a:p>
            <a:pPr>
              <a:defRPr sz="2000"/>
            </a:pPr>
            <a:r>
              <a:rPr lang="hu-HU" sz="2000" noProof="0" dirty="0"/>
              <a:t>JPL </a:t>
            </a:r>
            <a:r>
              <a:rPr lang="hu-HU" sz="2000" noProof="0" dirty="0" err="1"/>
              <a:t>Small</a:t>
            </a:r>
            <a:r>
              <a:rPr lang="hu-HU" sz="2000" noProof="0" dirty="0"/>
              <a:t>-Body </a:t>
            </a:r>
            <a:r>
              <a:rPr lang="hu-HU" sz="2000" noProof="0" dirty="0" err="1"/>
              <a:t>Database</a:t>
            </a:r>
            <a:r>
              <a:rPr lang="hu-HU" sz="2000" noProof="0" dirty="0"/>
              <a:t>: ssd.jpl.nasa.gov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0A6AF92-94F4-CC27-D72D-562744E98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1935162"/>
            <a:ext cx="2803525" cy="280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285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5180" y="5807455"/>
            <a:ext cx="6696709" cy="44584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sz="14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Néhány</a:t>
            </a:r>
            <a:r>
              <a:rPr sz="14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aszteroida</a:t>
            </a:r>
            <a:r>
              <a:rPr sz="14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4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méretének</a:t>
            </a:r>
            <a:r>
              <a:rPr sz="140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összehasonlítása.</a:t>
            </a:r>
            <a:endParaRPr sz="1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b="1" dirty="0" err="1">
                <a:solidFill>
                  <a:srgbClr val="009ADA"/>
                </a:solidFill>
                <a:latin typeface="Segoe UI"/>
                <a:cs typeface="Segoe UI"/>
              </a:rPr>
              <a:t>Becsapódások</a:t>
            </a:r>
            <a:r>
              <a:rPr sz="1400" b="1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Földön</a:t>
            </a:r>
            <a:endParaRPr sz="1400" dirty="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  <a:spcBef>
                <a:spcPts val="650"/>
              </a:spcBef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Földön </a:t>
            </a:r>
            <a:r>
              <a:rPr sz="1400" spc="-10" dirty="0">
                <a:latin typeface="Segoe UI"/>
                <a:cs typeface="Segoe UI"/>
              </a:rPr>
              <a:t>az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aktív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tektonikai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é</a:t>
            </a:r>
            <a:r>
              <a:rPr sz="1400" dirty="0">
                <a:latin typeface="Segoe UI"/>
                <a:cs typeface="Segoe UI"/>
              </a:rPr>
              <a:t>s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felszíni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mállási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folyamatok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miatt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 </a:t>
            </a:r>
            <a:r>
              <a:rPr sz="1400" spc="-5" dirty="0">
                <a:latin typeface="Segoe UI"/>
                <a:cs typeface="Segoe UI"/>
              </a:rPr>
              <a:t>kráterek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jellemzően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15" dirty="0">
                <a:latin typeface="Segoe UI"/>
                <a:cs typeface="Segoe UI"/>
              </a:rPr>
              <a:t>néhány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millió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évig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láthatóak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maradnak,</a:t>
            </a:r>
            <a:r>
              <a:rPr sz="1400" spc="-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majd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eltűnnek.</a:t>
            </a:r>
            <a:r>
              <a:rPr sz="1400" spc="-6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Ugyanakkor</a:t>
            </a:r>
            <a:r>
              <a:rPr sz="1400" spc="-8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8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felszín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alatti</a:t>
            </a:r>
            <a:r>
              <a:rPr sz="1400" spc="-9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kőzetek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é</a:t>
            </a:r>
            <a:r>
              <a:rPr sz="1400" dirty="0">
                <a:latin typeface="Segoe UI"/>
                <a:cs typeface="Segoe UI"/>
              </a:rPr>
              <a:t>s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más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jellemzők</a:t>
            </a:r>
            <a:r>
              <a:rPr sz="1400" spc="-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geológiai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elemzésével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következtetni </a:t>
            </a:r>
            <a:r>
              <a:rPr sz="1400" dirty="0">
                <a:latin typeface="Segoe UI"/>
                <a:cs typeface="Segoe UI"/>
              </a:rPr>
              <a:t>lehet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3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kráterek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múltbeli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formálódására.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dirty="0">
                <a:latin typeface="Segoe UI"/>
                <a:cs typeface="Segoe UI"/>
              </a:rPr>
              <a:t>z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1990-</a:t>
            </a:r>
            <a:r>
              <a:rPr sz="1400" spc="-5" dirty="0">
                <a:latin typeface="Segoe UI"/>
                <a:cs typeface="Segoe UI"/>
              </a:rPr>
              <a:t>e</a:t>
            </a:r>
            <a:r>
              <a:rPr sz="1400" dirty="0">
                <a:latin typeface="Segoe UI"/>
                <a:cs typeface="Segoe UI"/>
              </a:rPr>
              <a:t>s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éve</a:t>
            </a:r>
            <a:r>
              <a:rPr sz="1400" dirty="0">
                <a:latin typeface="Segoe UI"/>
                <a:cs typeface="Segoe UI"/>
              </a:rPr>
              <a:t>k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elején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így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bizonyították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be,</a:t>
            </a:r>
            <a:r>
              <a:rPr sz="1400" spc="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</a:t>
            </a:r>
            <a:r>
              <a:rPr sz="1400" spc="5" dirty="0">
                <a:latin typeface="Segoe UI"/>
                <a:cs typeface="Segoe UI"/>
              </a:rPr>
              <a:t>o</a:t>
            </a:r>
            <a:r>
              <a:rPr sz="1400" dirty="0">
                <a:latin typeface="Segoe UI"/>
                <a:cs typeface="Segoe UI"/>
              </a:rPr>
              <a:t>gy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mintegy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spc="5" dirty="0">
                <a:latin typeface="Segoe UI"/>
                <a:cs typeface="Segoe UI"/>
              </a:rPr>
              <a:t>65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millió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éve egy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körülbelül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10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</a:t>
            </a:r>
            <a:r>
              <a:rPr sz="1400" dirty="0">
                <a:latin typeface="Segoe UI"/>
                <a:cs typeface="Segoe UI"/>
              </a:rPr>
              <a:t>m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átmérőjű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üstökös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</a:t>
            </a:r>
            <a:r>
              <a:rPr sz="1400" spc="-15" dirty="0">
                <a:latin typeface="Segoe UI"/>
                <a:cs typeface="Segoe UI"/>
              </a:rPr>
              <a:t>a</a:t>
            </a:r>
            <a:r>
              <a:rPr sz="1400" dirty="0">
                <a:latin typeface="Segoe UI"/>
                <a:cs typeface="Segoe UI"/>
              </a:rPr>
              <a:t>gy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aszteroida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csapódott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Földbe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3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mai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Yucatán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területén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(Mexikó).</a:t>
            </a:r>
            <a:r>
              <a:rPr sz="1400" dirty="0">
                <a:latin typeface="Segoe UI"/>
                <a:cs typeface="Segoe UI"/>
              </a:rPr>
              <a:t> A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becsapódás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nyomán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több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mint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150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</a:t>
            </a:r>
            <a:r>
              <a:rPr sz="1400" dirty="0">
                <a:latin typeface="Segoe UI"/>
                <a:cs typeface="Segoe UI"/>
              </a:rPr>
              <a:t>m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átmérőjű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kráter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jött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létre.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dirty="0">
                <a:latin typeface="Segoe UI"/>
                <a:cs typeface="Segoe UI"/>
              </a:rPr>
              <a:t>z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spc="-15" dirty="0">
                <a:latin typeface="Segoe UI"/>
                <a:cs typeface="Segoe UI"/>
              </a:rPr>
              <a:t>ennek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nyomán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bekövetkező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globális klímaváltozás</a:t>
            </a:r>
            <a:r>
              <a:rPr sz="1400" spc="10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volt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az</a:t>
            </a:r>
            <a:r>
              <a:rPr sz="1400" spc="9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egyik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legfőbb</a:t>
            </a:r>
            <a:r>
              <a:rPr sz="1400" spc="9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oka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földtörténet</a:t>
            </a:r>
            <a:r>
              <a:rPr sz="1400" spc="9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egyik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legnagyobb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kihalási</a:t>
            </a:r>
            <a:r>
              <a:rPr sz="1400" spc="10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eseményének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–</a:t>
            </a:r>
            <a:r>
              <a:rPr sz="1400" spc="9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kréta-</a:t>
            </a:r>
            <a:r>
              <a:rPr sz="1400" dirty="0">
                <a:latin typeface="Segoe UI"/>
                <a:cs typeface="Segoe UI"/>
              </a:rPr>
              <a:t>tercier </a:t>
            </a:r>
            <a:r>
              <a:rPr sz="1400" spc="-10" dirty="0">
                <a:latin typeface="Segoe UI"/>
                <a:cs typeface="Segoe UI"/>
              </a:rPr>
              <a:t>kihalási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eseménynek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–,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amely </a:t>
            </a:r>
            <a:r>
              <a:rPr sz="1400" spc="-5" dirty="0">
                <a:latin typeface="Segoe UI"/>
                <a:cs typeface="Segoe UI"/>
              </a:rPr>
              <a:t>végül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 dinoszauruszok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pusztulásához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vezetett.</a:t>
            </a:r>
            <a:endParaRPr sz="1400" dirty="0">
              <a:latin typeface="Segoe UI"/>
              <a:cs typeface="Segoe UI"/>
            </a:endParaRPr>
          </a:p>
          <a:p>
            <a:pPr marL="12700" marR="14604" algn="just">
              <a:lnSpc>
                <a:spcPct val="127600"/>
              </a:lnSpc>
              <a:spcBef>
                <a:spcPts val="1180"/>
              </a:spcBef>
            </a:pPr>
            <a:r>
              <a:rPr sz="1400" dirty="0">
                <a:latin typeface="Segoe UI"/>
                <a:cs typeface="Segoe UI"/>
              </a:rPr>
              <a:t>Időben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ennél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hozzánk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sokkal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közelebb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jöttek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létre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kisebb,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is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látható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kráterek,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ilyen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Egyesült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Államokban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az </a:t>
            </a:r>
            <a:r>
              <a:rPr sz="1400" dirty="0">
                <a:latin typeface="Segoe UI"/>
                <a:cs typeface="Segoe UI"/>
              </a:rPr>
              <a:t>arizonai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meteoritkráter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(vagy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Barringer-</a:t>
            </a:r>
            <a:r>
              <a:rPr sz="1400" dirty="0">
                <a:latin typeface="Segoe UI"/>
                <a:cs typeface="Segoe UI"/>
              </a:rPr>
              <a:t>kráter),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amely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8.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ábrán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szerepel.</a:t>
            </a:r>
            <a:endParaRPr sz="1400" dirty="0">
              <a:latin typeface="Segoe UI"/>
              <a:cs typeface="Segoe U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9768" y="1048511"/>
            <a:ext cx="6646672" cy="471474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475857" y="1170178"/>
            <a:ext cx="36830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7.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1074419"/>
            <a:ext cx="6629400" cy="260273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61677" y="5640647"/>
            <a:ext cx="3299075" cy="236434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05180" y="4279900"/>
            <a:ext cx="3360420" cy="30591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spcBef>
                <a:spcPts val="95"/>
              </a:spcBef>
            </a:pPr>
            <a:r>
              <a:rPr dirty="0">
                <a:latin typeface="Segoe UI"/>
                <a:cs typeface="Segoe UI"/>
              </a:rPr>
              <a:t>Az</a:t>
            </a:r>
            <a:r>
              <a:rPr spc="-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arizonai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meteoritkráter</a:t>
            </a:r>
            <a:r>
              <a:rPr spc="-2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körülbelül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50</a:t>
            </a:r>
            <a:r>
              <a:rPr spc="-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000</a:t>
            </a:r>
            <a:r>
              <a:rPr spc="1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évvel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ezelőtt </a:t>
            </a:r>
            <a:r>
              <a:rPr dirty="0">
                <a:latin typeface="Segoe UI"/>
                <a:cs typeface="Segoe UI"/>
              </a:rPr>
              <a:t>jött</a:t>
            </a:r>
            <a:r>
              <a:rPr spc="5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létre,</a:t>
            </a:r>
            <a:r>
              <a:rPr spc="6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mikor</a:t>
            </a:r>
            <a:r>
              <a:rPr spc="4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az</a:t>
            </a:r>
            <a:r>
              <a:rPr spc="5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egyesült</a:t>
            </a:r>
            <a:r>
              <a:rPr spc="5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államokbeli</a:t>
            </a:r>
            <a:r>
              <a:rPr spc="5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Arizonában</a:t>
            </a:r>
            <a:r>
              <a:rPr spc="55" dirty="0">
                <a:latin typeface="Segoe UI"/>
                <a:cs typeface="Segoe UI"/>
              </a:rPr>
              <a:t> </a:t>
            </a:r>
            <a:r>
              <a:rPr spc="-25" dirty="0">
                <a:latin typeface="Segoe UI"/>
                <a:cs typeface="Segoe UI"/>
              </a:rPr>
              <a:t>egy </a:t>
            </a:r>
            <a:r>
              <a:rPr dirty="0">
                <a:latin typeface="Segoe UI"/>
                <a:cs typeface="Segoe UI"/>
              </a:rPr>
              <a:t>síkságon</a:t>
            </a:r>
            <a:r>
              <a:rPr spc="145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becsapódott</a:t>
            </a:r>
            <a:r>
              <a:rPr spc="150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egy</a:t>
            </a:r>
            <a:r>
              <a:rPr spc="145" dirty="0">
                <a:latin typeface="Segoe UI"/>
                <a:cs typeface="Segoe UI"/>
              </a:rPr>
              <a:t>  </a:t>
            </a:r>
            <a:r>
              <a:rPr spc="-10" dirty="0">
                <a:latin typeface="Segoe UI"/>
                <a:cs typeface="Segoe UI"/>
              </a:rPr>
              <a:t>nikkel-</a:t>
            </a:r>
            <a:r>
              <a:rPr dirty="0">
                <a:latin typeface="Segoe UI"/>
                <a:cs typeface="Segoe UI"/>
              </a:rPr>
              <a:t>vas</a:t>
            </a:r>
            <a:r>
              <a:rPr spc="150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aszteroida.</a:t>
            </a:r>
            <a:r>
              <a:rPr spc="150" dirty="0">
                <a:latin typeface="Segoe UI"/>
                <a:cs typeface="Segoe UI"/>
              </a:rPr>
              <a:t>  </a:t>
            </a:r>
            <a:r>
              <a:rPr spc="-50" dirty="0">
                <a:latin typeface="Segoe UI"/>
                <a:cs typeface="Segoe UI"/>
              </a:rPr>
              <a:t>A </a:t>
            </a:r>
            <a:r>
              <a:rPr dirty="0">
                <a:latin typeface="Segoe UI"/>
                <a:cs typeface="Segoe UI"/>
              </a:rPr>
              <a:t>becsapódás</a:t>
            </a:r>
            <a:r>
              <a:rPr spc="2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nyomán</a:t>
            </a:r>
            <a:r>
              <a:rPr spc="2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egy</a:t>
            </a:r>
            <a:r>
              <a:rPr spc="21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közel</a:t>
            </a:r>
            <a:r>
              <a:rPr spc="229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200</a:t>
            </a:r>
            <a:r>
              <a:rPr spc="1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</a:t>
            </a:r>
            <a:r>
              <a:rPr spc="2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mély</a:t>
            </a:r>
            <a:r>
              <a:rPr spc="21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és</a:t>
            </a:r>
            <a:r>
              <a:rPr spc="229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1,5</a:t>
            </a:r>
            <a:r>
              <a:rPr spc="-15" dirty="0">
                <a:latin typeface="Segoe UI"/>
                <a:cs typeface="Segoe UI"/>
              </a:rPr>
              <a:t> </a:t>
            </a:r>
            <a:r>
              <a:rPr spc="-25" dirty="0">
                <a:latin typeface="Segoe UI"/>
                <a:cs typeface="Segoe UI"/>
              </a:rPr>
              <a:t>km </a:t>
            </a:r>
            <a:r>
              <a:rPr dirty="0">
                <a:latin typeface="Segoe UI"/>
                <a:cs typeface="Segoe UI"/>
              </a:rPr>
              <a:t>átmérőjű</a:t>
            </a:r>
            <a:r>
              <a:rPr spc="44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kráter</a:t>
            </a:r>
            <a:r>
              <a:rPr spc="46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jött</a:t>
            </a:r>
            <a:r>
              <a:rPr spc="47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létre.</a:t>
            </a:r>
            <a:r>
              <a:rPr spc="48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</a:t>
            </a:r>
            <a:r>
              <a:rPr spc="459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becsapódott</a:t>
            </a:r>
            <a:r>
              <a:rPr spc="44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objektum </a:t>
            </a:r>
            <a:r>
              <a:rPr dirty="0">
                <a:latin typeface="Segoe UI"/>
                <a:cs typeface="Segoe UI"/>
              </a:rPr>
              <a:t>törmelékei</a:t>
            </a:r>
            <a:r>
              <a:rPr spc="-1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ma</a:t>
            </a:r>
            <a:r>
              <a:rPr spc="-5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is</a:t>
            </a:r>
            <a:r>
              <a:rPr spc="-1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megtalálhatók</a:t>
            </a:r>
            <a:r>
              <a:rPr spc="-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elszórtan</a:t>
            </a:r>
            <a:r>
              <a:rPr spc="-2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</a:t>
            </a:r>
            <a:r>
              <a:rPr spc="-30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tájon.</a:t>
            </a:r>
            <a:endParaRPr dirty="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4011" y="8135359"/>
            <a:ext cx="6739437" cy="167161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100" marR="30480" algn="just">
              <a:spcBef>
                <a:spcPts val="75"/>
              </a:spcBef>
            </a:pPr>
            <a:r>
              <a:rPr dirty="0">
                <a:latin typeface="Segoe UI"/>
                <a:cs typeface="Segoe UI"/>
              </a:rPr>
              <a:t>1908-ban</a:t>
            </a:r>
            <a:r>
              <a:rPr spc="32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egy</a:t>
            </a:r>
            <a:r>
              <a:rPr spc="31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vélhetően</a:t>
            </a:r>
            <a:r>
              <a:rPr spc="30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50</a:t>
            </a:r>
            <a:r>
              <a:rPr spc="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m-</a:t>
            </a:r>
            <a:r>
              <a:rPr dirty="0">
                <a:latin typeface="Segoe UI"/>
                <a:cs typeface="Segoe UI"/>
              </a:rPr>
              <a:t>nél</a:t>
            </a:r>
            <a:r>
              <a:rPr spc="33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nagyobb</a:t>
            </a:r>
            <a:r>
              <a:rPr spc="320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átmérőjű </a:t>
            </a:r>
            <a:r>
              <a:rPr dirty="0">
                <a:latin typeface="Segoe UI"/>
                <a:cs typeface="Segoe UI"/>
              </a:rPr>
              <a:t>aszteroida</a:t>
            </a:r>
            <a:r>
              <a:rPr spc="210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vagy</a:t>
            </a:r>
            <a:r>
              <a:rPr spc="210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üstökös</a:t>
            </a:r>
            <a:r>
              <a:rPr spc="204" dirty="0">
                <a:latin typeface="Segoe UI"/>
                <a:cs typeface="Segoe UI"/>
              </a:rPr>
              <a:t>  </a:t>
            </a:r>
            <a:r>
              <a:rPr dirty="0">
                <a:latin typeface="Segoe UI"/>
                <a:cs typeface="Segoe UI"/>
              </a:rPr>
              <a:t>5-10</a:t>
            </a:r>
            <a:r>
              <a:rPr spc="-2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km-es</a:t>
            </a:r>
            <a:r>
              <a:rPr spc="204" dirty="0">
                <a:latin typeface="Segoe UI"/>
                <a:cs typeface="Segoe UI"/>
              </a:rPr>
              <a:t>  </a:t>
            </a:r>
            <a:r>
              <a:rPr spc="-10" dirty="0">
                <a:latin typeface="Segoe UI"/>
                <a:cs typeface="Segoe UI"/>
              </a:rPr>
              <a:t>magasságban </a:t>
            </a:r>
            <a:r>
              <a:rPr dirty="0">
                <a:latin typeface="Segoe UI"/>
                <a:cs typeface="Segoe UI"/>
              </a:rPr>
              <a:t>felrobbant</a:t>
            </a:r>
            <a:r>
              <a:rPr spc="19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egy</a:t>
            </a:r>
            <a:r>
              <a:rPr spc="19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távoli,</a:t>
            </a:r>
            <a:r>
              <a:rPr spc="204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erdős</a:t>
            </a:r>
            <a:r>
              <a:rPr spc="20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terület</a:t>
            </a:r>
            <a:r>
              <a:rPr spc="17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felett</a:t>
            </a:r>
            <a:r>
              <a:rPr spc="20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</a:t>
            </a:r>
            <a:r>
              <a:rPr spc="18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Tunguszka </a:t>
            </a:r>
            <a:r>
              <a:rPr dirty="0">
                <a:latin typeface="Segoe UI"/>
                <a:cs typeface="Segoe UI"/>
              </a:rPr>
              <a:t>folyó</a:t>
            </a:r>
            <a:r>
              <a:rPr spc="-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közelében</a:t>
            </a:r>
            <a:r>
              <a:rPr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(ma</a:t>
            </a:r>
            <a:r>
              <a:rPr spc="-4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Krasznojarszk,</a:t>
            </a:r>
            <a:r>
              <a:rPr spc="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Oroszország).</a:t>
            </a:r>
            <a:r>
              <a:rPr spc="5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Bár</a:t>
            </a:r>
            <a:r>
              <a:rPr spc="-15" dirty="0">
                <a:latin typeface="Segoe UI"/>
                <a:cs typeface="Segoe UI"/>
              </a:rPr>
              <a:t> </a:t>
            </a:r>
            <a:r>
              <a:rPr spc="-25" dirty="0">
                <a:latin typeface="Segoe UI"/>
                <a:cs typeface="Segoe UI"/>
              </a:rPr>
              <a:t>úgy </a:t>
            </a:r>
            <a:r>
              <a:rPr dirty="0">
                <a:latin typeface="Segoe UI"/>
                <a:cs typeface="Segoe UI"/>
              </a:rPr>
              <a:t>vélik,</a:t>
            </a:r>
            <a:r>
              <a:rPr spc="-1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hogy</a:t>
            </a:r>
            <a:r>
              <a:rPr spc="-3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az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aszteroida</a:t>
            </a:r>
            <a:r>
              <a:rPr spc="-5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vagy</a:t>
            </a:r>
            <a:r>
              <a:rPr spc="-2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üstökös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nem</a:t>
            </a:r>
            <a:r>
              <a:rPr spc="-4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csapódott</a:t>
            </a:r>
            <a:r>
              <a:rPr spc="-25" dirty="0">
                <a:latin typeface="Segoe UI"/>
                <a:cs typeface="Segoe UI"/>
              </a:rPr>
              <a:t> be </a:t>
            </a:r>
            <a:r>
              <a:rPr dirty="0">
                <a:latin typeface="Segoe UI"/>
                <a:cs typeface="Segoe UI"/>
              </a:rPr>
              <a:t>a</a:t>
            </a:r>
            <a:r>
              <a:rPr spc="6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Föld</a:t>
            </a:r>
            <a:r>
              <a:rPr spc="8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felszínébe,</a:t>
            </a:r>
            <a:r>
              <a:rPr spc="9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</a:t>
            </a:r>
            <a:r>
              <a:rPr spc="7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robbanás</a:t>
            </a:r>
            <a:r>
              <a:rPr spc="8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ereje</a:t>
            </a:r>
            <a:r>
              <a:rPr spc="5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több</a:t>
            </a:r>
            <a:r>
              <a:rPr spc="8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mint</a:t>
            </a:r>
            <a:r>
              <a:rPr spc="8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2000</a:t>
            </a:r>
            <a:r>
              <a:rPr spc="-5" dirty="0">
                <a:latin typeface="Segoe UI"/>
                <a:cs typeface="Segoe UI"/>
              </a:rPr>
              <a:t> </a:t>
            </a:r>
            <a:r>
              <a:rPr spc="-25" dirty="0">
                <a:latin typeface="Segoe UI"/>
                <a:cs typeface="Segoe UI"/>
              </a:rPr>
              <a:t>km</a:t>
            </a:r>
            <a:r>
              <a:rPr spc="-37" baseline="31746" dirty="0">
                <a:latin typeface="Segoe UI"/>
                <a:cs typeface="Segoe UI"/>
              </a:rPr>
              <a:t>2</a:t>
            </a:r>
            <a:r>
              <a:rPr spc="750" baseline="31746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területen</a:t>
            </a:r>
            <a:r>
              <a:rPr spc="-3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elpusztította</a:t>
            </a:r>
            <a:r>
              <a:rPr spc="-2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az</a:t>
            </a:r>
            <a:r>
              <a:rPr spc="-5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erdőt</a:t>
            </a:r>
            <a:r>
              <a:rPr spc="-10" dirty="0">
                <a:latin typeface="Segoe UI"/>
                <a:cs typeface="Segoe UI"/>
              </a:rPr>
              <a:t> </a:t>
            </a:r>
            <a:r>
              <a:rPr dirty="0">
                <a:latin typeface="Segoe UI"/>
                <a:cs typeface="Segoe UI"/>
              </a:rPr>
              <a:t>(9.</a:t>
            </a:r>
            <a:r>
              <a:rPr spc="10" dirty="0">
                <a:latin typeface="Segoe UI"/>
                <a:cs typeface="Segoe UI"/>
              </a:rPr>
              <a:t> </a:t>
            </a:r>
            <a:r>
              <a:rPr spc="-10" dirty="0">
                <a:latin typeface="Segoe UI"/>
                <a:cs typeface="Segoe UI"/>
              </a:rPr>
              <a:t>ábra).</a:t>
            </a:r>
            <a:endParaRPr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6140" y="3731514"/>
            <a:ext cx="689351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1200" spc="1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Bal</a:t>
            </a:r>
            <a:r>
              <a:rPr sz="120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oldali</a:t>
            </a:r>
            <a:r>
              <a:rPr sz="12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kép: Az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arizonai</a:t>
            </a:r>
            <a:r>
              <a:rPr sz="12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meteoritkráter,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 USA. Jobb</a:t>
            </a:r>
            <a:r>
              <a:rPr sz="120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oldali</a:t>
            </a:r>
            <a:r>
              <a:rPr sz="12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kép: Az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arizonai</a:t>
            </a:r>
            <a:r>
              <a:rPr sz="120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meteoritkráter</a:t>
            </a:r>
            <a:r>
              <a:rPr sz="120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2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Nemzetközi</a:t>
            </a:r>
            <a:r>
              <a:rPr sz="120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Űrállomásról.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09893" y="1143253"/>
            <a:ext cx="503555" cy="16764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160" rIns="0" bIns="0" rtlCol="0">
            <a:spAutoFit/>
          </a:bodyPr>
          <a:lstStyle/>
          <a:p>
            <a:pPr marL="143510">
              <a:lnSpc>
                <a:spcPct val="100000"/>
              </a:lnSpc>
              <a:spcBef>
                <a:spcPts val="8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8.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79997" y="5729208"/>
            <a:ext cx="509905" cy="161925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8191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9.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5839" y="7579596"/>
            <a:ext cx="3374974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1400" spc="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tunguszkai</a:t>
            </a:r>
            <a:r>
              <a:rPr sz="140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esemény</a:t>
            </a:r>
            <a:r>
              <a:rPr sz="14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során</a:t>
            </a:r>
            <a:r>
              <a:rPr sz="140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009ADA"/>
                </a:solidFill>
                <a:latin typeface="Segoe UI"/>
                <a:cs typeface="Segoe UI"/>
              </a:rPr>
              <a:t>kidöntött</a:t>
            </a:r>
            <a:r>
              <a:rPr sz="140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009ADA"/>
                </a:solidFill>
                <a:latin typeface="Segoe UI"/>
                <a:cs typeface="Segoe UI"/>
              </a:rPr>
              <a:t>fák.</a:t>
            </a:r>
            <a:endParaRPr sz="1400" dirty="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058025" y="0"/>
            <a:ext cx="499745" cy="3000375"/>
            <a:chOff x="7058025" y="0"/>
            <a:chExt cx="499745" cy="30003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58025" y="0"/>
              <a:ext cx="499745" cy="300037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193026" y="289559"/>
              <a:ext cx="210820" cy="1646555"/>
            </a:xfrm>
            <a:custGeom>
              <a:avLst/>
              <a:gdLst/>
              <a:ahLst/>
              <a:cxnLst/>
              <a:rect l="l" t="t" r="r" b="b"/>
              <a:pathLst>
                <a:path w="210820" h="1646555">
                  <a:moveTo>
                    <a:pt x="210616" y="0"/>
                  </a:moveTo>
                  <a:lnTo>
                    <a:pt x="0" y="0"/>
                  </a:lnTo>
                  <a:lnTo>
                    <a:pt x="0" y="1646554"/>
                  </a:lnTo>
                  <a:lnTo>
                    <a:pt x="210616" y="1646554"/>
                  </a:lnTo>
                  <a:lnTo>
                    <a:pt x="210616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515" y="6549149"/>
            <a:ext cx="6516103" cy="220496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23468" y="1057401"/>
            <a:ext cx="6355715" cy="157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Készítsünk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üstököst!</a:t>
            </a:r>
            <a:endParaRPr sz="1400">
              <a:latin typeface="Segoe UI"/>
              <a:cs typeface="Segoe UI"/>
            </a:endParaRPr>
          </a:p>
          <a:p>
            <a:pPr marL="12700" marR="24765">
              <a:lnSpc>
                <a:spcPct val="110700"/>
              </a:lnSpc>
              <a:spcBef>
                <a:spcPts val="865"/>
              </a:spcBef>
            </a:pP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Ebben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bemutatóban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tanár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osztálytermi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körülmények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között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szimulálja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egy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üstökös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magját.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felhasznált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összetevők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pontos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analógiáját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nyújtják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valódi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üstökös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magjában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található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anyagoknak.</a:t>
            </a:r>
            <a:endParaRPr sz="1050">
              <a:latin typeface="Segoe UI"/>
              <a:cs typeface="Segoe UI"/>
            </a:endParaRPr>
          </a:p>
          <a:p>
            <a:pPr marL="12700" marR="5080">
              <a:lnSpc>
                <a:spcPct val="111100"/>
              </a:lnSpc>
              <a:spcBef>
                <a:spcPts val="1285"/>
              </a:spcBef>
            </a:pP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tevékenység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tanulók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által</a:t>
            </a:r>
            <a:r>
              <a:rPr sz="105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végzett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verziójához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kisebb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mennyiségekre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van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szükség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egy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műanyag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pohárban.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Fontos,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hogy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tanulók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világos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eligazítást</a:t>
            </a:r>
            <a:r>
              <a:rPr sz="1050" spc="-4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kapjanak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5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veszélyekről,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és</a:t>
            </a:r>
            <a:r>
              <a:rPr sz="1050" spc="-4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hogy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tartsák</a:t>
            </a:r>
            <a:r>
              <a:rPr sz="1050" spc="-5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be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az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egészségre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és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biztonságra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vonatkozó</a:t>
            </a:r>
            <a:r>
              <a:rPr sz="105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szabályokat.</a:t>
            </a:r>
            <a:r>
              <a:rPr sz="1050" spc="-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tanulóknak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szóló</a:t>
            </a:r>
            <a:r>
              <a:rPr sz="1050" spc="-10" dirty="0">
                <a:solidFill>
                  <a:srgbClr val="9D9FA1"/>
                </a:solidFill>
                <a:latin typeface="Segoe UI"/>
                <a:cs typeface="Segoe UI"/>
              </a:rPr>
              <a:t> utasítások</a:t>
            </a:r>
            <a:r>
              <a:rPr sz="1050" spc="-4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szerepelnek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05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tanulói</a:t>
            </a:r>
            <a:r>
              <a:rPr sz="105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munkalapon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50" dirty="0">
                <a:solidFill>
                  <a:srgbClr val="9D9FA1"/>
                </a:solidFill>
                <a:latin typeface="Segoe UI"/>
                <a:cs typeface="Segoe UI"/>
              </a:rPr>
              <a:t>a </a:t>
            </a:r>
            <a:r>
              <a:rPr sz="1050" dirty="0">
                <a:solidFill>
                  <a:srgbClr val="9D9FA1"/>
                </a:solidFill>
                <a:latin typeface="Segoe UI"/>
                <a:cs typeface="Segoe UI"/>
              </a:rPr>
              <a:t>tevékenység</a:t>
            </a:r>
            <a:r>
              <a:rPr sz="105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50" spc="-20" dirty="0">
                <a:solidFill>
                  <a:srgbClr val="9D9FA1"/>
                </a:solidFill>
                <a:latin typeface="Segoe UI"/>
                <a:cs typeface="Segoe UI"/>
              </a:rPr>
              <a:t>után.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168" y="2792856"/>
            <a:ext cx="1158875" cy="25654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3970" rIns="0" bIns="0" rtlCol="0">
            <a:spAutoFit/>
          </a:bodyPr>
          <a:lstStyle/>
          <a:p>
            <a:pPr marL="139700">
              <a:lnSpc>
                <a:spcPct val="100000"/>
              </a:lnSpc>
              <a:spcBef>
                <a:spcPts val="110"/>
              </a:spcBef>
            </a:pPr>
            <a:r>
              <a:rPr sz="1400" b="1" spc="-10" dirty="0">
                <a:solidFill>
                  <a:srgbClr val="EBEBEB"/>
                </a:solidFill>
                <a:latin typeface="Segoe UI"/>
                <a:cs typeface="Segoe UI"/>
              </a:rPr>
              <a:t>Eszközök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9292" y="3119095"/>
            <a:ext cx="6411595" cy="333692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54305" indent="-141605">
              <a:lnSpc>
                <a:spcPct val="100000"/>
              </a:lnSpc>
              <a:spcBef>
                <a:spcPts val="31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(kb.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0,75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liter,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lehető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legkisebb </a:t>
            </a:r>
            <a:r>
              <a:rPr sz="1050" spc="-10" dirty="0">
                <a:latin typeface="Segoe UI"/>
                <a:cs typeface="Segoe UI"/>
              </a:rPr>
              <a:t>pelletek)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(kb.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0,75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liter)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80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méretű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szemeteszsákok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10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evőkanál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(4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nagyon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fakanál)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(fontos,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legyen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darabos,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hanem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egységes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állaga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legyen)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80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1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evőkanál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szénpor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grafitpor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2-3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evőkanál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whisky,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vodka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vörösbor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(metanol/etanol</a:t>
            </a:r>
            <a:r>
              <a:rPr sz="1050" spc="-10" dirty="0">
                <a:latin typeface="Segoe UI"/>
                <a:cs typeface="Segoe UI"/>
              </a:rPr>
              <a:t> összetevő)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Néhány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csepp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szójaszósz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(szerves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összetevő)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Néhány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csepp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tisztítószer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(ammónia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összetevő)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80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műanyag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tál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Vödör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hulladéknak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spc="-10" dirty="0">
                <a:latin typeface="Segoe UI"/>
                <a:cs typeface="Segoe UI"/>
              </a:rPr>
              <a:t>Fakanál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Átlátszó</a:t>
            </a:r>
            <a:r>
              <a:rPr sz="1050" spc="-10" dirty="0">
                <a:latin typeface="Segoe UI"/>
                <a:cs typeface="Segoe UI"/>
              </a:rPr>
              <a:t> védőpanel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80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Polisztirol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tároló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szárazjéghez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Hőálló </a:t>
            </a:r>
            <a:r>
              <a:rPr sz="1050" spc="-10" dirty="0">
                <a:latin typeface="Segoe UI"/>
                <a:cs typeface="Segoe UI"/>
              </a:rPr>
              <a:t>védőkesztyű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Védőszemüveg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résztvevőnek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bemutatót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elvégző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személy(ek)nek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80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dirty="0">
                <a:latin typeface="Segoe UI"/>
                <a:cs typeface="Segoe UI"/>
              </a:rPr>
              <a:t>Laboratóriumi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védőköpeny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bemutatót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elvégző</a:t>
            </a:r>
            <a:r>
              <a:rPr sz="1050" spc="-10" dirty="0">
                <a:latin typeface="Segoe UI"/>
                <a:cs typeface="Segoe UI"/>
              </a:rPr>
              <a:t> személy(ek)nek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(nem</a:t>
            </a:r>
            <a:r>
              <a:rPr sz="1050" spc="-10" dirty="0">
                <a:latin typeface="Segoe UI"/>
                <a:cs typeface="Segoe UI"/>
              </a:rPr>
              <a:t> kötelező)</a:t>
            </a:r>
            <a:endParaRPr sz="1050">
              <a:latin typeface="Segoe UI"/>
              <a:cs typeface="Segoe UI"/>
            </a:endParaRPr>
          </a:p>
          <a:p>
            <a:pPr marL="154305" indent="-141605">
              <a:lnSpc>
                <a:spcPct val="100000"/>
              </a:lnSpc>
              <a:spcBef>
                <a:spcPts val="275"/>
              </a:spcBef>
              <a:buSzPct val="104761"/>
              <a:buFont typeface="Arial MT"/>
              <a:buChar char="•"/>
              <a:tabLst>
                <a:tab pos="154305" algn="l"/>
              </a:tabLst>
            </a:pPr>
            <a:r>
              <a:rPr sz="1050" spc="-10" dirty="0">
                <a:latin typeface="Segoe UI"/>
                <a:cs typeface="Segoe UI"/>
              </a:rPr>
              <a:t>Mérőedények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4428" y="8798432"/>
            <a:ext cx="993140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Kísérlet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előkészítése.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84340" y="6655561"/>
            <a:ext cx="570865" cy="16510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A1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9292" y="7023634"/>
            <a:ext cx="319405" cy="446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1400"/>
              </a:lnSpc>
              <a:spcBef>
                <a:spcPts val="100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whisky/</a:t>
            </a:r>
            <a:r>
              <a:rPr sz="700" spc="50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vodka/</a:t>
            </a:r>
            <a:r>
              <a:rPr sz="700" spc="50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700" spc="-25" dirty="0">
                <a:solidFill>
                  <a:srgbClr val="0C99D4"/>
                </a:solidFill>
                <a:latin typeface="Segoe UI"/>
                <a:cs typeface="Segoe UI"/>
              </a:rPr>
              <a:t>bor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64960" y="7307706"/>
            <a:ext cx="38227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szárazjég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56735" y="7307706"/>
            <a:ext cx="6076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védőszemüveg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93444" y="7484491"/>
            <a:ext cx="5746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szén/grafitpor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57655" y="7740522"/>
            <a:ext cx="1784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0" dirty="0">
                <a:solidFill>
                  <a:srgbClr val="0C99D4"/>
                </a:solidFill>
                <a:latin typeface="Segoe UI"/>
                <a:cs typeface="Segoe UI"/>
              </a:rPr>
              <a:t>föld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68551" y="7569834"/>
            <a:ext cx="4286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szójaszósz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14397" y="7712481"/>
            <a:ext cx="662305" cy="306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400"/>
              </a:lnSpc>
              <a:spcBef>
                <a:spcPts val="100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szemeteszsákkal</a:t>
            </a:r>
            <a:r>
              <a:rPr sz="700" spc="50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kibélelt</a:t>
            </a:r>
            <a:r>
              <a:rPr sz="700" spc="20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700" spc="-25" dirty="0">
                <a:solidFill>
                  <a:srgbClr val="0C99D4"/>
                </a:solidFill>
                <a:latin typeface="Segoe UI"/>
                <a:cs typeface="Segoe UI"/>
              </a:rPr>
              <a:t>tál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20617" y="7582027"/>
            <a:ext cx="3028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fakanál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04334" y="7310754"/>
            <a:ext cx="508634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0C99D4"/>
                </a:solidFill>
                <a:latin typeface="Segoe UI"/>
                <a:cs typeface="Segoe UI"/>
              </a:rPr>
              <a:t>védőkesztyű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85003" y="7307706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solidFill>
                  <a:srgbClr val="0C99D4"/>
                </a:solidFill>
                <a:latin typeface="Segoe UI"/>
                <a:cs typeface="Segoe UI"/>
              </a:rPr>
              <a:t>víz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184883" y="713567"/>
            <a:ext cx="260985" cy="1214120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193026" y="286511"/>
            <a:ext cx="210820" cy="1649730"/>
          </a:xfrm>
          <a:custGeom>
            <a:avLst/>
            <a:gdLst/>
            <a:ahLst/>
            <a:cxnLst/>
            <a:rect l="l" t="t" r="r" b="b"/>
            <a:pathLst>
              <a:path w="210820" h="1649730">
                <a:moveTo>
                  <a:pt x="210616" y="3048"/>
                </a:moveTo>
                <a:lnTo>
                  <a:pt x="210604" y="0"/>
                </a:lnTo>
                <a:lnTo>
                  <a:pt x="3048" y="0"/>
                </a:lnTo>
                <a:lnTo>
                  <a:pt x="0" y="0"/>
                </a:lnTo>
                <a:lnTo>
                  <a:pt x="0" y="3048"/>
                </a:lnTo>
                <a:lnTo>
                  <a:pt x="0" y="1649603"/>
                </a:lnTo>
                <a:lnTo>
                  <a:pt x="3048" y="1649603"/>
                </a:lnTo>
                <a:lnTo>
                  <a:pt x="3048" y="3048"/>
                </a:lnTo>
                <a:lnTo>
                  <a:pt x="210616" y="3048"/>
                </a:lnTo>
                <a:close/>
              </a:path>
            </a:pathLst>
          </a:custGeom>
          <a:solidFill>
            <a:srgbClr val="009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B9A8D1F-E3F6-6134-0B24-9931A0FC2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48D0CA44-697C-7C84-A0F5-E40C8607999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250" y="1841500"/>
            <a:ext cx="6781800" cy="617220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0F7B84F7-9FCD-F9F4-2FFA-31CFB03A38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299675"/>
              </p:ext>
            </p:extLst>
          </p:nvPr>
        </p:nvGraphicFramePr>
        <p:xfrm>
          <a:off x="611726" y="2138970"/>
          <a:ext cx="6062124" cy="55699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171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Alapadatok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1143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3.</a:t>
                      </a:r>
                      <a:r>
                        <a:rPr sz="1400" spc="2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143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6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Háttér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739140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4.</a:t>
                      </a:r>
                      <a:r>
                        <a:rPr sz="1400" spc="2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68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Tevékenység</a:t>
                      </a:r>
                      <a:r>
                        <a:rPr sz="1400" spc="-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–</a:t>
                      </a:r>
                      <a:r>
                        <a:rPr sz="1400" spc="-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Készítsünk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üstököst!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23189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12.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23189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40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Megbeszélés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048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14.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04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40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Megbeszélés</a:t>
                      </a:r>
                      <a:r>
                        <a:rPr sz="1400" spc="-3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kibővítése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413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18.</a:t>
                      </a:r>
                      <a:r>
                        <a:rPr sz="1400" spc="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413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52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Következtetések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048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21.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3048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18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Tanulói</a:t>
                      </a:r>
                      <a:r>
                        <a:rPr sz="1400" spc="-2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munkalapok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2763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22.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2763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74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18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Az</a:t>
                      </a:r>
                      <a:r>
                        <a:rPr sz="1400" spc="-1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űr</a:t>
                      </a:r>
                      <a:r>
                        <a:rPr sz="1400" spc="-2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megismerése</a:t>
                      </a:r>
                      <a:r>
                        <a:rPr sz="1400" spc="-1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és</a:t>
                      </a:r>
                      <a:r>
                        <a:rPr sz="1400" spc="-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az</a:t>
                      </a:r>
                      <a:r>
                        <a:rPr sz="1400" spc="-1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2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ESA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5049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18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24.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5049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40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Giotto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24.</a:t>
                      </a:r>
                      <a:r>
                        <a:rPr sz="1400" spc="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540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58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2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SOHO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27.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857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56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</a:t>
                      </a:r>
                      <a:r>
                        <a:rPr sz="1400" spc="-3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103P/Hartley</a:t>
                      </a:r>
                      <a:r>
                        <a:rPr sz="1400" spc="-2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üstökös</a:t>
                      </a:r>
                      <a:r>
                        <a:rPr sz="1400" spc="-1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és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</a:t>
                      </a:r>
                      <a:r>
                        <a:rPr sz="1400" spc="-3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Herschel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28.</a:t>
                      </a:r>
                      <a:r>
                        <a:rPr sz="1400" spc="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857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256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Rosetta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29.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256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Függelék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52400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32.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15240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Glosszárium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32.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7181">
                <a:tc>
                  <a:txBody>
                    <a:bodyPr/>
                    <a:lstStyle/>
                    <a:p>
                      <a:pPr marL="31750">
                        <a:lnSpc>
                          <a:spcPts val="1215"/>
                        </a:lnSpc>
                        <a:spcBef>
                          <a:spcPts val="165"/>
                        </a:spcBef>
                      </a:pP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Linkek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L="739140">
                        <a:lnSpc>
                          <a:spcPts val="1215"/>
                        </a:lnSpc>
                        <a:spcBef>
                          <a:spcPts val="165"/>
                        </a:spcBef>
                      </a:pPr>
                      <a:r>
                        <a:rPr sz="140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33.</a:t>
                      </a:r>
                      <a:r>
                        <a:rPr sz="1400" spc="5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40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oldal</a:t>
                      </a:r>
                      <a:endParaRPr sz="1400" dirty="0">
                        <a:latin typeface="Segoe UI"/>
                        <a:cs typeface="Segoe UI"/>
                      </a:endParaRPr>
                    </a:p>
                  </a:txBody>
                  <a:tcPr marL="0" marR="0" marT="20955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4253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6E3692-4DC5-3418-2448-2CB73FE994E1}"/>
              </a:ext>
            </a:extLst>
          </p:cNvPr>
          <p:cNvSpPr txBox="1"/>
          <p:nvPr/>
        </p:nvSpPr>
        <p:spPr>
          <a:xfrm>
            <a:off x="19050" y="88900"/>
            <a:ext cx="48609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ESA - Cooking a comet, ingredients for life? - classroom demonstration video, VP06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250F8A-B985-6C0E-FDFA-47BE0B1F26F1}"/>
              </a:ext>
            </a:extLst>
          </p:cNvPr>
          <p:cNvSpPr txBox="1"/>
          <p:nvPr/>
        </p:nvSpPr>
        <p:spPr>
          <a:xfrm>
            <a:off x="-4536" y="927101"/>
            <a:ext cx="7561036" cy="242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75" dirty="0"/>
              <a:t>https://www.esa.int/ESA_Multimedia/Videos/2014/10/Cooking_a_comet_ingredients_for_life_-_classroom_demonstration_video_VP06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AE3C05B-1701-9C58-8EF9-26DEE3170CF3}"/>
              </a:ext>
            </a:extLst>
          </p:cNvPr>
          <p:cNvSpPr txBox="1"/>
          <p:nvPr/>
        </p:nvSpPr>
        <p:spPr>
          <a:xfrm>
            <a:off x="633684" y="6489700"/>
            <a:ext cx="6284595" cy="3958648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8120" marR="5080" indent="-186055" algn="just">
              <a:lnSpc>
                <a:spcPct val="111400"/>
              </a:lnSpc>
              <a:spcBef>
                <a:spcPts val="85"/>
              </a:spcBef>
              <a:buFont typeface="Symbol"/>
              <a:buChar char=""/>
              <a:tabLst>
                <a:tab pos="198120" algn="l"/>
              </a:tabLst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szárazjéggel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való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munka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során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mindig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viseljünk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védőszemüveget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és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védőkesztyűt.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Ne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érintsük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meg, </a:t>
            </a:r>
            <a:r>
              <a:rPr sz="2000" dirty="0">
                <a:latin typeface="Segoe UI"/>
                <a:cs typeface="Segoe UI"/>
              </a:rPr>
              <a:t>nyeljük</a:t>
            </a:r>
            <a:r>
              <a:rPr sz="2000" spc="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le</a:t>
            </a:r>
            <a:r>
              <a:rPr sz="2000" spc="9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vagy</a:t>
            </a:r>
            <a:r>
              <a:rPr sz="2000" spc="8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kóstoljuk</a:t>
            </a:r>
            <a:r>
              <a:rPr sz="2000" spc="7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meg</a:t>
            </a:r>
            <a:r>
              <a:rPr sz="2000" spc="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8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szárazjeget.</a:t>
            </a:r>
            <a:r>
              <a:rPr sz="2000" spc="10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Világosan</a:t>
            </a:r>
            <a:r>
              <a:rPr sz="2000" spc="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ismertessük</a:t>
            </a:r>
            <a:r>
              <a:rPr sz="2000" spc="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8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tanulókkal</a:t>
            </a:r>
            <a:r>
              <a:rPr sz="2000" spc="10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8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veszélyeket</a:t>
            </a:r>
            <a:r>
              <a:rPr sz="2000" spc="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és</a:t>
            </a:r>
            <a:r>
              <a:rPr sz="2000" spc="160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azt, </a:t>
            </a:r>
            <a:r>
              <a:rPr sz="2000" dirty="0">
                <a:latin typeface="Segoe UI"/>
                <a:cs typeface="Segoe UI"/>
              </a:rPr>
              <a:t>milyen</a:t>
            </a:r>
            <a:r>
              <a:rPr sz="2000" spc="-5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messze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kell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ülniük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bemutatótól,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mert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az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üstökös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„köpködhet”.</a:t>
            </a:r>
            <a:endParaRPr sz="200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5"/>
              </a:spcBef>
              <a:buFont typeface="Symbol"/>
              <a:buChar char=""/>
              <a:tabLst>
                <a:tab pos="198120" algn="l"/>
              </a:tabLst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szárazjeget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tartalmazó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edényt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ne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zárjuk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le,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mert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robbanásszerű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gázkilövellés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következhet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be.</a:t>
            </a:r>
            <a:endParaRPr sz="200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0"/>
              </a:spcBef>
              <a:buFont typeface="Symbol"/>
              <a:buChar char=""/>
              <a:tabLst>
                <a:tab pos="198120" algn="l"/>
              </a:tabLst>
            </a:pPr>
            <a:r>
              <a:rPr sz="2000" dirty="0">
                <a:latin typeface="Segoe UI"/>
                <a:cs typeface="Segoe UI"/>
              </a:rPr>
              <a:t>Az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üstököst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kint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dobjuk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el,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olyan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jól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szellőző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területen,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amely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tanulók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számára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nem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hozzáférhető.</a:t>
            </a:r>
            <a:endParaRPr sz="200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0"/>
              </a:spcBef>
              <a:buFont typeface="Symbol"/>
              <a:buChar char=""/>
              <a:tabLst>
                <a:tab pos="198120" algn="l"/>
              </a:tabLst>
            </a:pPr>
            <a:r>
              <a:rPr sz="2000" dirty="0">
                <a:latin typeface="Segoe UI"/>
                <a:cs typeface="Segoe UI"/>
              </a:rPr>
              <a:t>Háztartási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fagyasztóban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soha</a:t>
            </a:r>
            <a:r>
              <a:rPr sz="2000" spc="-5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ne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tároljunk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szárazjeget.</a:t>
            </a:r>
            <a:endParaRPr sz="200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5"/>
              </a:spcBef>
              <a:buFont typeface="Symbol"/>
              <a:buChar char=""/>
              <a:tabLst>
                <a:tab pos="198120" algn="l"/>
              </a:tabLst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kísérletet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jól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szellőző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helyen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végezzük.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2DBDF582-E4D0-511D-53A7-F2EA6D2F8A41}"/>
              </a:ext>
            </a:extLst>
          </p:cNvPr>
          <p:cNvSpPr txBox="1"/>
          <p:nvPr/>
        </p:nvSpPr>
        <p:spPr>
          <a:xfrm>
            <a:off x="22679" y="6055456"/>
            <a:ext cx="4337127" cy="423834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5397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25"/>
              </a:spcBef>
            </a:pPr>
            <a:r>
              <a:rPr sz="2400" b="1" spc="-10" dirty="0">
                <a:solidFill>
                  <a:srgbClr val="FFFFFF"/>
                </a:solidFill>
                <a:latin typeface="Segoe UI"/>
                <a:cs typeface="Segoe UI"/>
              </a:rPr>
              <a:t>Egészség</a:t>
            </a:r>
            <a:r>
              <a:rPr sz="24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Segoe UI"/>
                <a:cs typeface="Segoe UI"/>
              </a:rPr>
              <a:t>és</a:t>
            </a:r>
            <a:r>
              <a:rPr sz="2400" b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Segoe UI"/>
                <a:cs typeface="Segoe UI"/>
              </a:rPr>
              <a:t>biztonság</a:t>
            </a:r>
            <a:endParaRPr sz="2400" dirty="0">
              <a:latin typeface="Segoe UI"/>
              <a:cs typeface="Segoe UI"/>
            </a:endParaRPr>
          </a:p>
        </p:txBody>
      </p:sp>
      <p:pic>
        <p:nvPicPr>
          <p:cNvPr id="2" name="Video 2">
            <a:hlinkClick r:id="" action="ppaction://media"/>
            <a:extLst>
              <a:ext uri="{FF2B5EF4-FFF2-40B4-BE49-F238E27FC236}">
                <a16:creationId xmlns:a16="http://schemas.microsoft.com/office/drawing/2014/main" id="{908C1134-0755-599E-0BB0-A682749F0D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3847" y="1330502"/>
            <a:ext cx="7044267" cy="3962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009BC6-086E-51DE-7940-BFB1DC0C8B36}"/>
              </a:ext>
            </a:extLst>
          </p:cNvPr>
          <p:cNvSpPr txBox="1"/>
          <p:nvPr/>
        </p:nvSpPr>
        <p:spPr>
          <a:xfrm>
            <a:off x="253847" y="5499100"/>
            <a:ext cx="704426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500" dirty="0"/>
              <a:t>Indítás után szükség lehet a hangerő módosítására a hang bekapcsolásához.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61874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990" y="1052321"/>
            <a:ext cx="6513048" cy="175726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84694" y="12699"/>
            <a:ext cx="472440" cy="275513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08736" y="3067176"/>
            <a:ext cx="1207770" cy="25654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3970" rIns="0" bIns="0" rtlCol="0">
            <a:spAutoFit/>
          </a:bodyPr>
          <a:lstStyle/>
          <a:p>
            <a:pPr marL="158115">
              <a:lnSpc>
                <a:spcPct val="100000"/>
              </a:lnSpc>
              <a:spcBef>
                <a:spcPts val="11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Lépések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31</a:t>
            </a:fld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14324" y="3420236"/>
            <a:ext cx="6558280" cy="680115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Kérjük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megtekinteni</a:t>
            </a:r>
            <a:r>
              <a:rPr sz="14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kapcsolódó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videót: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 Tanítsunk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világűrrel!</a:t>
            </a:r>
            <a:r>
              <a:rPr sz="1400" spc="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–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Készítsünk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üstököst!</a:t>
            </a:r>
            <a:r>
              <a:rPr sz="14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|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VC03.</a:t>
            </a:r>
            <a:endParaRPr sz="1400" dirty="0">
              <a:latin typeface="Segoe UI"/>
              <a:cs typeface="Segoe UI"/>
            </a:endParaRPr>
          </a:p>
          <a:p>
            <a:pPr marL="292735" marR="10160" indent="-140335" algn="just">
              <a:lnSpc>
                <a:spcPct val="125699"/>
              </a:lnSpc>
              <a:spcBef>
                <a:spcPts val="1225"/>
              </a:spcBef>
              <a:buAutoNum type="arabicPeriod"/>
              <a:tabLst>
                <a:tab pos="292735" algn="l"/>
              </a:tabLst>
            </a:pPr>
            <a:r>
              <a:rPr sz="1400" dirty="0">
                <a:latin typeface="Segoe UI"/>
                <a:cs typeface="Segoe UI"/>
              </a:rPr>
              <a:t>Béleljük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tálat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szemeteszsákkal. </a:t>
            </a:r>
            <a:r>
              <a:rPr sz="1400" dirty="0">
                <a:latin typeface="Segoe UI"/>
                <a:cs typeface="Segoe UI"/>
              </a:rPr>
              <a:t>Javasolt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tálat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szemeteszsákba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helyezni,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annak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felső</a:t>
            </a:r>
            <a:r>
              <a:rPr sz="1400" spc="-10" dirty="0">
                <a:latin typeface="Segoe UI"/>
                <a:cs typeface="Segoe UI"/>
              </a:rPr>
              <a:t> rétegével </a:t>
            </a:r>
            <a:r>
              <a:rPr sz="1400" dirty="0">
                <a:latin typeface="Segoe UI"/>
                <a:cs typeface="Segoe UI"/>
              </a:rPr>
              <a:t>kibélelni.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Így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könnyebb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végén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eldobni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üstököst.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Fontos,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hogy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zsákot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belsejében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elsimítsuk.</a:t>
            </a:r>
            <a:endParaRPr sz="1400" dirty="0">
              <a:latin typeface="Segoe UI"/>
              <a:cs typeface="Segoe UI"/>
            </a:endParaRPr>
          </a:p>
          <a:p>
            <a:pPr marL="292735" marR="8890" indent="-140335" algn="just">
              <a:lnSpc>
                <a:spcPct val="127699"/>
              </a:lnSpc>
              <a:spcBef>
                <a:spcPts val="1200"/>
              </a:spcBef>
              <a:buAutoNum type="arabicPeriod"/>
              <a:tabLst>
                <a:tab pos="292735" algn="l"/>
              </a:tabLst>
            </a:pPr>
            <a:r>
              <a:rPr sz="1400" dirty="0">
                <a:latin typeface="Segoe UI"/>
                <a:cs typeface="Segoe UI"/>
              </a:rPr>
              <a:t>Helyezzük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bele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következő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összetevőket: víz,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föld, szénpor, bor/alkohol, tisztítószer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szójaszósz. Ezek </a:t>
            </a:r>
            <a:r>
              <a:rPr sz="1400" spc="-25" dirty="0">
                <a:latin typeface="Segoe UI"/>
                <a:cs typeface="Segoe UI"/>
              </a:rPr>
              <a:t>az </a:t>
            </a:r>
            <a:r>
              <a:rPr sz="1400" dirty="0">
                <a:latin typeface="Segoe UI"/>
                <a:cs typeface="Segoe UI"/>
              </a:rPr>
              <a:t>igazi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üstökösök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összetevői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részének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felelnek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meg.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közönségből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önként</a:t>
            </a:r>
            <a:r>
              <a:rPr sz="1400" spc="-5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jelentkezők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részt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vehetnek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az </a:t>
            </a:r>
            <a:r>
              <a:rPr sz="1400" dirty="0">
                <a:latin typeface="Segoe UI"/>
                <a:cs typeface="Segoe UI"/>
              </a:rPr>
              <a:t>összetevők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hozzáadásában.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Keverjük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el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alaposan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összetevőket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fakanállal.</a:t>
            </a:r>
            <a:endParaRPr sz="1400" dirty="0">
              <a:latin typeface="Segoe UI"/>
              <a:cs typeface="Segoe UI"/>
            </a:endParaRPr>
          </a:p>
          <a:p>
            <a:pPr marL="292735" marR="5080" indent="-140335" algn="just">
              <a:lnSpc>
                <a:spcPct val="127600"/>
              </a:lnSpc>
              <a:spcBef>
                <a:spcPts val="1200"/>
              </a:spcBef>
              <a:buAutoNum type="arabicPeriod"/>
              <a:tabLst>
                <a:tab pos="292735" algn="l"/>
              </a:tabLst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keverékhez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adjuk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hozzá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szárazjeget.</a:t>
            </a:r>
            <a:r>
              <a:rPr sz="1400" spc="8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Keverjük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el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fakanállal.</a:t>
            </a:r>
            <a:r>
              <a:rPr sz="1400" spc="8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Hasznos,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keverés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közben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segítő </a:t>
            </a:r>
            <a:r>
              <a:rPr sz="1400" dirty="0">
                <a:latin typeface="Segoe UI"/>
                <a:cs typeface="Segoe UI"/>
              </a:rPr>
              <a:t>megdönti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kicsit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tálat.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Ezután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védőkesztyűben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gyúrjuk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egybe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kb.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30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mp-</a:t>
            </a:r>
            <a:r>
              <a:rPr sz="1400" dirty="0">
                <a:latin typeface="Segoe UI"/>
                <a:cs typeface="Segoe UI"/>
              </a:rPr>
              <a:t>ig.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üstökös </a:t>
            </a:r>
            <a:r>
              <a:rPr sz="1400" dirty="0">
                <a:latin typeface="Segoe UI"/>
                <a:cs typeface="Segoe UI"/>
              </a:rPr>
              <a:t>nem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ragad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könnyen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egybe,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adjunk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még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hozzá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vizet.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Ne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nyomjuk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túl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erősen,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mert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szétrepedhet.</a:t>
            </a:r>
            <a:endParaRPr sz="1400" dirty="0">
              <a:latin typeface="Segoe UI"/>
              <a:cs typeface="Segoe UI"/>
            </a:endParaRPr>
          </a:p>
          <a:p>
            <a:pPr marL="292735" marR="6350" indent="-140335" algn="just">
              <a:lnSpc>
                <a:spcPct val="127600"/>
              </a:lnSpc>
              <a:spcBef>
                <a:spcPts val="1205"/>
              </a:spcBef>
              <a:buAutoNum type="arabicPeriod"/>
              <a:tabLst>
                <a:tab pos="292735" algn="l"/>
              </a:tabLst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bemutató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végén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tegyük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üstököst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tálba,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óvatosan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vegyük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tálat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szemeteszsákból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úgy,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hogy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az </a:t>
            </a:r>
            <a:r>
              <a:rPr sz="1400" dirty="0">
                <a:latin typeface="Segoe UI"/>
                <a:cs typeface="Segoe UI"/>
              </a:rPr>
              <a:t>üstökös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zsákba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kerüljön.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Tegyük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szemeteszsákot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vödörbe.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Fontos,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hogy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zsák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nyitva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legyen,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hogy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50" dirty="0">
                <a:latin typeface="Segoe UI"/>
                <a:cs typeface="Segoe UI"/>
              </a:rPr>
              <a:t>a </a:t>
            </a:r>
            <a:r>
              <a:rPr sz="1400" dirty="0">
                <a:latin typeface="Segoe UI"/>
                <a:cs typeface="Segoe UI"/>
              </a:rPr>
              <a:t>gázok</a:t>
            </a:r>
            <a:r>
              <a:rPr sz="1400" spc="1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távozni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tudjanak.</a:t>
            </a:r>
            <a:r>
              <a:rPr sz="1400" spc="1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magját</a:t>
            </a:r>
            <a:r>
              <a:rPr sz="1400" spc="1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kint</a:t>
            </a:r>
            <a:r>
              <a:rPr sz="1400" spc="1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dobjuk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el,</a:t>
            </a:r>
            <a:r>
              <a:rPr sz="1400" spc="1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1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korlátozottan</a:t>
            </a:r>
            <a:r>
              <a:rPr sz="1400" spc="1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hozzáférhető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helyen.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Az </a:t>
            </a:r>
            <a:r>
              <a:rPr sz="1400" dirty="0">
                <a:latin typeface="Segoe UI"/>
                <a:cs typeface="Segoe UI"/>
              </a:rPr>
              <a:t>üstökösmagból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szárazjég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24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órán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belül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szublimál.</a:t>
            </a:r>
            <a:endParaRPr sz="1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Tipp: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ha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kísérletet</a:t>
            </a:r>
            <a:r>
              <a:rPr sz="1400" spc="-5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délelőtt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végezzük,</a:t>
            </a:r>
            <a:r>
              <a:rPr sz="14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tanulók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délután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megnézhetik,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hogyan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alakult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az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üstökös.</a:t>
            </a:r>
            <a:endParaRPr sz="1400" dirty="0">
              <a:latin typeface="Segoe UI"/>
              <a:cs typeface="Segoe UI"/>
            </a:endParaRPr>
          </a:p>
          <a:p>
            <a:pPr marL="12700" marR="5080">
              <a:lnSpc>
                <a:spcPct val="125699"/>
              </a:lnSpc>
              <a:spcBef>
                <a:spcPts val="1225"/>
              </a:spcBef>
            </a:pP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Gyakorlat</a:t>
            </a:r>
            <a:r>
              <a:rPr sz="14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teszi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az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üstököskészítő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mestert!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lehető</a:t>
            </a:r>
            <a:r>
              <a:rPr sz="14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legjobb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eredmény</a:t>
            </a:r>
            <a:r>
              <a:rPr sz="14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érdekében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javasolt</a:t>
            </a:r>
            <a:r>
              <a:rPr sz="14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4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kísérletet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néhányszor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elgyakorolni,</a:t>
            </a:r>
            <a:r>
              <a:rPr sz="1400" spc="-1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mielőtt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4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9D9FA1"/>
                </a:solidFill>
                <a:latin typeface="Segoe UI"/>
                <a:cs typeface="Segoe UI"/>
              </a:rPr>
              <a:t>tanulókkal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9D9FA1"/>
                </a:solidFill>
                <a:latin typeface="Segoe UI"/>
                <a:cs typeface="Segoe UI"/>
              </a:rPr>
              <a:t>végeznénk</a:t>
            </a:r>
            <a:r>
              <a:rPr sz="1400" spc="-20" dirty="0">
                <a:solidFill>
                  <a:srgbClr val="9D9FA1"/>
                </a:solidFill>
                <a:latin typeface="Segoe UI"/>
                <a:cs typeface="Segoe UI"/>
              </a:rPr>
              <a:t> azt.</a:t>
            </a:r>
            <a:endParaRPr sz="1400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2848" y="1088389"/>
            <a:ext cx="3067685" cy="29591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5397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2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Egészség</a:t>
            </a:r>
            <a:r>
              <a:rPr sz="14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és</a:t>
            </a:r>
            <a:r>
              <a:rPr sz="1400" b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biztonság</a:t>
            </a:r>
            <a:endParaRPr sz="1400" dirty="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3676" y="1435125"/>
            <a:ext cx="6284595" cy="12661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8120" marR="5080" indent="-186055" algn="just">
              <a:lnSpc>
                <a:spcPct val="111400"/>
              </a:lnSpc>
              <a:spcBef>
                <a:spcPts val="85"/>
              </a:spcBef>
              <a:buFont typeface="Symbol"/>
              <a:buChar char=""/>
              <a:tabLst>
                <a:tab pos="19812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szárazjéggel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munka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során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mindig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viseljünk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védőszemüveget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védőkesztyűt.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érintsük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meg, </a:t>
            </a:r>
            <a:r>
              <a:rPr sz="1050" dirty="0">
                <a:latin typeface="Segoe UI"/>
                <a:cs typeface="Segoe UI"/>
              </a:rPr>
              <a:t>nyeljük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kóstoljuk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szárazjeget.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Világosan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ismertessük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tanulókkal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veszélyeket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azt, </a:t>
            </a:r>
            <a:r>
              <a:rPr sz="1050" dirty="0">
                <a:latin typeface="Segoe UI"/>
                <a:cs typeface="Segoe UI"/>
              </a:rPr>
              <a:t>milyen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messze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kell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ülniük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bemutatótól,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mert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„köpködhet”.</a:t>
            </a:r>
            <a:endParaRPr sz="105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5"/>
              </a:spcBef>
              <a:buFont typeface="Symbol"/>
              <a:buChar char=""/>
              <a:tabLst>
                <a:tab pos="19812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szárazjeget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tartalmazó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edényt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zárjuk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mert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robbanásszerű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gázkilövellés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következhet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be.</a:t>
            </a:r>
            <a:endParaRPr sz="105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0"/>
              </a:spcBef>
              <a:buFont typeface="Symbol"/>
              <a:buChar char=""/>
              <a:tabLst>
                <a:tab pos="198120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kint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dobjuk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jól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szellőző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területen,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számára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nem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hozzáférhető.</a:t>
            </a:r>
            <a:endParaRPr sz="105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0"/>
              </a:spcBef>
              <a:buFont typeface="Symbol"/>
              <a:buChar char=""/>
              <a:tabLst>
                <a:tab pos="198120" algn="l"/>
              </a:tabLst>
            </a:pPr>
            <a:r>
              <a:rPr sz="1050" dirty="0">
                <a:latin typeface="Segoe UI"/>
                <a:cs typeface="Segoe UI"/>
              </a:rPr>
              <a:t>Háztartási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fagyasztóban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soha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tároljunk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szárazjeget.</a:t>
            </a:r>
            <a:endParaRPr sz="1050" dirty="0">
              <a:latin typeface="Segoe UI"/>
              <a:cs typeface="Segoe UI"/>
            </a:endParaRPr>
          </a:p>
          <a:p>
            <a:pPr marL="198120" indent="-185420">
              <a:lnSpc>
                <a:spcPct val="100000"/>
              </a:lnSpc>
              <a:spcBef>
                <a:spcPts val="135"/>
              </a:spcBef>
              <a:buFont typeface="Symbol"/>
              <a:buChar char=""/>
              <a:tabLst>
                <a:tab pos="19812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kísérletet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jól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szellőző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helyen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végezzük.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14361" y="393191"/>
            <a:ext cx="320675" cy="1412240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62469" y="0"/>
            <a:ext cx="497840" cy="275056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05688" y="393700"/>
            <a:ext cx="1664970" cy="28702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3970" rIns="0" bIns="0" rtlCol="0">
            <a:spAutoFit/>
          </a:bodyPr>
          <a:lstStyle/>
          <a:p>
            <a:pPr marL="146050">
              <a:lnSpc>
                <a:spcPct val="100000"/>
              </a:lnSpc>
              <a:spcBef>
                <a:spcPts val="11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Megbeszélés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32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0872" y="823198"/>
            <a:ext cx="6559550" cy="9326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3180" algn="just">
              <a:lnSpc>
                <a:spcPct val="133000"/>
              </a:lnSpc>
              <a:spcBef>
                <a:spcPts val="10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Hogyan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felelnek</a:t>
            </a:r>
            <a:r>
              <a:rPr sz="1400" b="1" spc="-6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meg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összetevők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annak,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amit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valódi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b="1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magjában találunk?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Mit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jelent</a:t>
            </a:r>
            <a:r>
              <a:rPr sz="1400" b="1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ez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földi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életre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nézve?</a:t>
            </a:r>
            <a:endParaRPr sz="1400" dirty="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  <a:spcBef>
                <a:spcPts val="650"/>
              </a:spcBef>
            </a:pPr>
            <a:r>
              <a:rPr sz="1300" dirty="0">
                <a:latin typeface="Segoe UI"/>
                <a:cs typeface="Segoe UI"/>
              </a:rPr>
              <a:t>Az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első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spektroszkópiai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megfigyeléseire</a:t>
            </a:r>
            <a:r>
              <a:rPr sz="1300" spc="16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8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19.</a:t>
            </a:r>
            <a:r>
              <a:rPr sz="1300" spc="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század</a:t>
            </a:r>
            <a:r>
              <a:rPr sz="1300" spc="19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végén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8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20.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század</a:t>
            </a:r>
            <a:r>
              <a:rPr sz="1300" spc="19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elején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került</a:t>
            </a:r>
            <a:r>
              <a:rPr sz="1300" spc="17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sor.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spc="-60" dirty="0">
                <a:latin typeface="Segoe UI"/>
                <a:cs typeface="Segoe UI"/>
              </a:rPr>
              <a:t>A </a:t>
            </a:r>
            <a:r>
              <a:rPr sz="1300" dirty="0">
                <a:latin typeface="Segoe UI"/>
                <a:cs typeface="Segoe UI"/>
              </a:rPr>
              <a:t>csillagászok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spektroszkópia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segítségével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tudták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elkezdeni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meghatározni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kómájának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összetevőit. </a:t>
            </a:r>
            <a:r>
              <a:rPr sz="1300" dirty="0">
                <a:latin typeface="Segoe UI"/>
                <a:cs typeface="Segoe UI"/>
              </a:rPr>
              <a:t>Ezekkel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korai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megfigyelésekkel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azonosították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kétatomos szenet,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nátriumionokat</a:t>
            </a:r>
            <a:r>
              <a:rPr sz="1300" spc="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 több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szén-,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oxigén</a:t>
            </a:r>
            <a:r>
              <a:rPr sz="1300" spc="15" dirty="0">
                <a:latin typeface="Segoe UI"/>
                <a:cs typeface="Segoe UI"/>
              </a:rPr>
              <a:t> </a:t>
            </a:r>
            <a:r>
              <a:rPr sz="1300" spc="-25" dirty="0">
                <a:latin typeface="Segoe UI"/>
                <a:cs typeface="Segoe UI"/>
              </a:rPr>
              <a:t>és </a:t>
            </a:r>
            <a:r>
              <a:rPr sz="1300" dirty="0">
                <a:latin typeface="Segoe UI"/>
                <a:cs typeface="Segoe UI"/>
              </a:rPr>
              <a:t>nitrogénalapú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molekulát.</a:t>
            </a:r>
            <a:endParaRPr sz="1300" dirty="0">
              <a:latin typeface="Segoe UI"/>
              <a:cs typeface="Segoe UI"/>
            </a:endParaRPr>
          </a:p>
          <a:p>
            <a:pPr marL="12700" marR="5080" algn="just">
              <a:lnSpc>
                <a:spcPct val="127200"/>
              </a:lnSpc>
              <a:spcBef>
                <a:spcPts val="1205"/>
              </a:spcBef>
            </a:pPr>
            <a:r>
              <a:rPr sz="1300" dirty="0">
                <a:latin typeface="Segoe UI"/>
                <a:cs typeface="Segoe UI"/>
              </a:rPr>
              <a:t>1950-</a:t>
            </a:r>
            <a:r>
              <a:rPr sz="1300" spc="-20" dirty="0">
                <a:latin typeface="Segoe UI"/>
                <a:cs typeface="Segoe UI"/>
              </a:rPr>
              <a:t>ben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Fred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Whipple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amerikai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csillagász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új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modellt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javasolt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üstökösök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magjának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leírására.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Whipple</a:t>
            </a:r>
            <a:r>
              <a:rPr sz="1300" spc="-5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„piszkos hógolyó”-</a:t>
            </a:r>
            <a:r>
              <a:rPr sz="1300" dirty="0">
                <a:latin typeface="Segoe UI"/>
                <a:cs typeface="Segoe UI"/>
              </a:rPr>
              <a:t>modellje</a:t>
            </a:r>
            <a:r>
              <a:rPr sz="1300" spc="8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szerint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üstökösöknek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van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egy</a:t>
            </a:r>
            <a:r>
              <a:rPr sz="1300" spc="6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nyomokban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porból</a:t>
            </a:r>
            <a:r>
              <a:rPr sz="1300" spc="9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</a:t>
            </a:r>
            <a:r>
              <a:rPr sz="1300" spc="9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kőből,</a:t>
            </a:r>
            <a:r>
              <a:rPr sz="1300" spc="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főként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pedig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jéggé</a:t>
            </a:r>
            <a:r>
              <a:rPr sz="1300" spc="8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fagyott </a:t>
            </a:r>
            <a:r>
              <a:rPr sz="1300" dirty="0">
                <a:latin typeface="Segoe UI"/>
                <a:cs typeface="Segoe UI"/>
              </a:rPr>
              <a:t>illékony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anyagokból,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köztük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vízből, </a:t>
            </a:r>
            <a:r>
              <a:rPr sz="1300" b="1" spc="-10" dirty="0">
                <a:latin typeface="Segoe UI"/>
                <a:cs typeface="Segoe UI"/>
              </a:rPr>
              <a:t>szén-</a:t>
            </a:r>
            <a:r>
              <a:rPr sz="1300" b="1" dirty="0">
                <a:latin typeface="Segoe UI"/>
                <a:cs typeface="Segoe UI"/>
              </a:rPr>
              <a:t>dioxidból,</a:t>
            </a:r>
            <a:r>
              <a:rPr sz="1300" b="1" spc="-25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metánból</a:t>
            </a:r>
            <a:r>
              <a:rPr sz="1300" b="1" spc="10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és</a:t>
            </a:r>
            <a:r>
              <a:rPr sz="1300" b="1" spc="-10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ammóniából</a:t>
            </a:r>
            <a:r>
              <a:rPr sz="1300" b="1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álló,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jeges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magja.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Földről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spc="-35" dirty="0">
                <a:latin typeface="Segoe UI"/>
                <a:cs typeface="Segoe UI"/>
              </a:rPr>
              <a:t>és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űrből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végzett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későbbi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megfigyelések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megerősítették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Whipple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modelljét,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de</a:t>
            </a:r>
            <a:r>
              <a:rPr sz="1300" spc="19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néhány</a:t>
            </a:r>
            <a:r>
              <a:rPr sz="1300" spc="19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kisebb</a:t>
            </a:r>
            <a:r>
              <a:rPr sz="1300" spc="20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módosításra </a:t>
            </a:r>
            <a:r>
              <a:rPr sz="1300" dirty="0">
                <a:latin typeface="Segoe UI"/>
                <a:cs typeface="Segoe UI"/>
              </a:rPr>
              <a:t>szükség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volt,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mert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megfigyelések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szerint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magja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modellben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szereplőnél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nagyobb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sötétebb.</a:t>
            </a:r>
            <a:endParaRPr sz="1300" dirty="0">
              <a:latin typeface="Segoe UI"/>
              <a:cs typeface="Segoe UI"/>
            </a:endParaRPr>
          </a:p>
          <a:p>
            <a:pPr marL="12700" marR="6985" algn="just">
              <a:lnSpc>
                <a:spcPct val="127699"/>
              </a:lnSpc>
              <a:spcBef>
                <a:spcPts val="1200"/>
              </a:spcBef>
            </a:pPr>
            <a:r>
              <a:rPr sz="1300" dirty="0">
                <a:latin typeface="Segoe UI"/>
                <a:cs typeface="Segoe UI"/>
              </a:rPr>
              <a:t>A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103P/Hartley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egy</a:t>
            </a:r>
            <a:r>
              <a:rPr sz="1300" spc="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friss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vizsgálata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kimutatta,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hogy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benne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található</a:t>
            </a:r>
            <a:r>
              <a:rPr sz="1300" spc="75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vízben</a:t>
            </a:r>
            <a:r>
              <a:rPr sz="1300" b="1" spc="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ugyanolyan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deutérium (nehézvíz)-</a:t>
            </a:r>
            <a:r>
              <a:rPr sz="1300" dirty="0">
                <a:latin typeface="Segoe UI"/>
                <a:cs typeface="Segoe UI"/>
              </a:rPr>
              <a:t>hidrogén</a:t>
            </a:r>
            <a:r>
              <a:rPr sz="1300" spc="1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izotópos</a:t>
            </a:r>
            <a:r>
              <a:rPr sz="1300" spc="15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arány,</a:t>
            </a:r>
            <a:r>
              <a:rPr sz="1300" spc="1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mint</a:t>
            </a:r>
            <a:r>
              <a:rPr sz="1300" spc="1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1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földi</a:t>
            </a:r>
            <a:r>
              <a:rPr sz="1300" spc="1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óceánokban.</a:t>
            </a:r>
            <a:r>
              <a:rPr sz="1300" spc="16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</a:t>
            </a:r>
            <a:r>
              <a:rPr sz="1300" spc="1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egy</a:t>
            </a:r>
            <a:r>
              <a:rPr sz="1300" spc="1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jelentős</a:t>
            </a:r>
            <a:r>
              <a:rPr sz="1300" spc="1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felfedezés.</a:t>
            </a:r>
            <a:r>
              <a:rPr sz="1300" spc="15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1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általunk</a:t>
            </a:r>
            <a:r>
              <a:rPr sz="1300" spc="12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ismert </a:t>
            </a:r>
            <a:r>
              <a:rPr sz="1300" dirty="0">
                <a:latin typeface="Segoe UI"/>
                <a:cs typeface="Segoe UI"/>
              </a:rPr>
              <a:t>élethez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egyik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legfontosabb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molekula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víz.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Univerzális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oldószer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ez,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amelyben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különböző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kémiai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összetevők </a:t>
            </a:r>
            <a:r>
              <a:rPr sz="1300" dirty="0">
                <a:latin typeface="Segoe UI"/>
                <a:cs typeface="Segoe UI"/>
              </a:rPr>
              <a:t>feloldódhatnak.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tudósok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úgy</a:t>
            </a:r>
            <a:r>
              <a:rPr sz="1300" spc="-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gondolják,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hogy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víz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elengedhetetlen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élet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kifejlődéséhez.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földtörténet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korai </a:t>
            </a:r>
            <a:r>
              <a:rPr sz="1300" dirty="0">
                <a:latin typeface="Segoe UI"/>
                <a:cs typeface="Segoe UI"/>
              </a:rPr>
              <a:t>szakaszában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becsapódó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Föld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eredeti</a:t>
            </a:r>
            <a:r>
              <a:rPr sz="1300" spc="-10" dirty="0">
                <a:latin typeface="Segoe UI"/>
                <a:cs typeface="Segoe UI"/>
              </a:rPr>
              <a:t> vízkészletének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jelentős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forrását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jelenthették.</a:t>
            </a:r>
            <a:endParaRPr sz="1300" dirty="0">
              <a:latin typeface="Segoe UI"/>
              <a:cs typeface="Segoe UI"/>
            </a:endParaRPr>
          </a:p>
          <a:p>
            <a:pPr marL="12700" marR="10160" algn="just">
              <a:lnSpc>
                <a:spcPct val="127600"/>
              </a:lnSpc>
              <a:spcBef>
                <a:spcPts val="1200"/>
              </a:spcBef>
            </a:pPr>
            <a:r>
              <a:rPr sz="1300" dirty="0">
                <a:latin typeface="Segoe UI"/>
                <a:cs typeface="Segoe UI"/>
              </a:rPr>
              <a:t>Az</a:t>
            </a:r>
            <a:r>
              <a:rPr sz="1300" spc="3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350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széntartalma</a:t>
            </a:r>
            <a:r>
              <a:rPr sz="1300" b="1" spc="3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fontos,</a:t>
            </a:r>
            <a:r>
              <a:rPr sz="1300" spc="3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mert</a:t>
            </a:r>
            <a:r>
              <a:rPr sz="1300" spc="3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3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általunk</a:t>
            </a:r>
            <a:r>
              <a:rPr sz="1300" spc="3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ismert</a:t>
            </a:r>
            <a:r>
              <a:rPr sz="1300" spc="3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élet</a:t>
            </a:r>
            <a:r>
              <a:rPr sz="1300" spc="3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szénalapú.</a:t>
            </a:r>
            <a:r>
              <a:rPr sz="1300" spc="3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Lehet,</a:t>
            </a:r>
            <a:r>
              <a:rPr sz="1300" spc="3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hogy</a:t>
            </a:r>
            <a:r>
              <a:rPr sz="1300" spc="3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3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földi</a:t>
            </a:r>
            <a:r>
              <a:rPr sz="1300" spc="3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élet</a:t>
            </a:r>
            <a:r>
              <a:rPr sz="1300" spc="340" dirty="0">
                <a:latin typeface="Segoe UI"/>
                <a:cs typeface="Segoe UI"/>
              </a:rPr>
              <a:t> </a:t>
            </a:r>
            <a:r>
              <a:rPr sz="1300" spc="-50" dirty="0">
                <a:latin typeface="Segoe UI"/>
                <a:cs typeface="Segoe UI"/>
              </a:rPr>
              <a:t>e </a:t>
            </a:r>
            <a:r>
              <a:rPr sz="1300" spc="-10" dirty="0">
                <a:latin typeface="Segoe UI"/>
                <a:cs typeface="Segoe UI"/>
              </a:rPr>
              <a:t>kulcsfontosságú</a:t>
            </a:r>
            <a:r>
              <a:rPr sz="1300" dirty="0">
                <a:latin typeface="Segoe UI"/>
                <a:cs typeface="Segoe UI"/>
              </a:rPr>
              <a:t> összetevője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becsapódásaival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érkezett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spc="-20" dirty="0">
                <a:latin typeface="Segoe UI"/>
                <a:cs typeface="Segoe UI"/>
              </a:rPr>
              <a:t>ide.</a:t>
            </a:r>
            <a:endParaRPr sz="1300" dirty="0">
              <a:latin typeface="Segoe UI"/>
              <a:cs typeface="Segoe UI"/>
            </a:endParaRPr>
          </a:p>
          <a:p>
            <a:pPr marL="12700" marR="5080" algn="just">
              <a:lnSpc>
                <a:spcPct val="127299"/>
              </a:lnSpc>
              <a:spcBef>
                <a:spcPts val="1205"/>
              </a:spcBef>
            </a:pPr>
            <a:r>
              <a:rPr sz="1300" dirty="0">
                <a:latin typeface="Segoe UI"/>
                <a:cs typeface="Segoe UI"/>
              </a:rPr>
              <a:t>A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b="1" dirty="0">
                <a:latin typeface="Segoe UI"/>
                <a:cs typeface="Segoe UI"/>
              </a:rPr>
              <a:t>szójaszósz</a:t>
            </a:r>
            <a:r>
              <a:rPr sz="1300" b="1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aminosavakat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jelképezi,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aminosavak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prekurzorai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megtalálhatók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üstökösökben.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2004-</a:t>
            </a:r>
            <a:r>
              <a:rPr sz="1300" spc="-25" dirty="0">
                <a:latin typeface="Segoe UI"/>
                <a:cs typeface="Segoe UI"/>
              </a:rPr>
              <a:t>be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NASA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Stardust űrszondája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mintákat vett 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81P/Wild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üstökös kómájában található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porból,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 elhozta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Földre.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por</a:t>
            </a:r>
            <a:r>
              <a:rPr sz="1300" spc="-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elemzése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megerősítette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legegyszerűbb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aminosav,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glicin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jelenlétét.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rendkívül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fontos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eredmény</a:t>
            </a:r>
            <a:r>
              <a:rPr sz="1300" spc="-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volt.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aminosavak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ugyanis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fehérjék,</a:t>
            </a:r>
            <a:r>
              <a:rPr sz="1300" spc="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és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ezzel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élet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egyik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legfontosabb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építőelemei.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Az,</a:t>
            </a:r>
            <a:r>
              <a:rPr sz="1300" spc="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hogy</a:t>
            </a:r>
            <a:r>
              <a:rPr sz="1300" spc="1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ezeket</a:t>
            </a:r>
            <a:r>
              <a:rPr sz="1300" spc="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</a:t>
            </a:r>
            <a:r>
              <a:rPr sz="1300" spc="-1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biológiai </a:t>
            </a:r>
            <a:r>
              <a:rPr sz="1300" baseline="5291" dirty="0">
                <a:latin typeface="Segoe UI"/>
                <a:cs typeface="Segoe UI"/>
              </a:rPr>
              <a:t>molekulákat</a:t>
            </a:r>
            <a:r>
              <a:rPr sz="1300" spc="-30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(képlete:</a:t>
            </a:r>
            <a:r>
              <a:rPr sz="1300" spc="-15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C</a:t>
            </a:r>
            <a:r>
              <a:rPr sz="1300" dirty="0">
                <a:latin typeface="Segoe UI"/>
                <a:cs typeface="Segoe UI"/>
              </a:rPr>
              <a:t>2</a:t>
            </a:r>
            <a:r>
              <a:rPr sz="1300" baseline="5291" dirty="0">
                <a:latin typeface="Segoe UI"/>
                <a:cs typeface="Segoe UI"/>
              </a:rPr>
              <a:t>H</a:t>
            </a:r>
            <a:r>
              <a:rPr sz="1300" dirty="0">
                <a:latin typeface="Segoe UI"/>
                <a:cs typeface="Segoe UI"/>
              </a:rPr>
              <a:t>5</a:t>
            </a:r>
            <a:r>
              <a:rPr sz="1300" baseline="5291" dirty="0">
                <a:latin typeface="Segoe UI"/>
                <a:cs typeface="Segoe UI"/>
              </a:rPr>
              <a:t>NO</a:t>
            </a:r>
            <a:r>
              <a:rPr sz="1300" dirty="0">
                <a:latin typeface="Segoe UI"/>
                <a:cs typeface="Segoe UI"/>
              </a:rPr>
              <a:t>2</a:t>
            </a:r>
            <a:r>
              <a:rPr sz="1300" baseline="5291" dirty="0">
                <a:latin typeface="Segoe UI"/>
                <a:cs typeface="Segoe UI"/>
              </a:rPr>
              <a:t>) egy,</a:t>
            </a:r>
            <a:r>
              <a:rPr sz="1300" spc="15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a</a:t>
            </a:r>
            <a:r>
              <a:rPr sz="1300" spc="-5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Földtől</a:t>
            </a:r>
            <a:r>
              <a:rPr sz="1300" spc="-15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eltérő</a:t>
            </a:r>
            <a:r>
              <a:rPr sz="1300" spc="-2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égitesten</a:t>
            </a:r>
            <a:r>
              <a:rPr sz="1300" spc="-2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találták,</a:t>
            </a:r>
            <a:r>
              <a:rPr sz="1300" spc="5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arra</a:t>
            </a:r>
            <a:r>
              <a:rPr sz="1300" spc="-7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utal</a:t>
            </a:r>
            <a:r>
              <a:rPr sz="1300" spc="-2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a</a:t>
            </a:r>
            <a:r>
              <a:rPr sz="1300" spc="-15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tudósok</a:t>
            </a:r>
            <a:r>
              <a:rPr sz="1300" spc="-22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számára,</a:t>
            </a:r>
            <a:r>
              <a:rPr sz="1300" spc="-15" baseline="5291" dirty="0">
                <a:latin typeface="Segoe UI"/>
                <a:cs typeface="Segoe UI"/>
              </a:rPr>
              <a:t> </a:t>
            </a:r>
            <a:r>
              <a:rPr sz="1300" baseline="5291" dirty="0">
                <a:latin typeface="Segoe UI"/>
                <a:cs typeface="Segoe UI"/>
              </a:rPr>
              <a:t>hogy</a:t>
            </a:r>
            <a:r>
              <a:rPr sz="1300" spc="-67" baseline="5291" dirty="0">
                <a:latin typeface="Segoe UI"/>
                <a:cs typeface="Segoe UI"/>
              </a:rPr>
              <a:t> </a:t>
            </a:r>
            <a:r>
              <a:rPr sz="1300" spc="-15" baseline="5291" dirty="0">
                <a:latin typeface="Segoe UI"/>
                <a:cs typeface="Segoe UI"/>
              </a:rPr>
              <a:t>lehet, </a:t>
            </a:r>
            <a:r>
              <a:rPr sz="1300" dirty="0">
                <a:latin typeface="Segoe UI"/>
                <a:cs typeface="Segoe UI"/>
              </a:rPr>
              <a:t>hogy</a:t>
            </a:r>
            <a:r>
              <a:rPr sz="1300" spc="-4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</a:t>
            </a:r>
            <a:r>
              <a:rPr sz="1300" spc="-5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bolygónkon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az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élet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bizonyos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összetevői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több</a:t>
            </a:r>
            <a:r>
              <a:rPr sz="1300" spc="-6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milliárd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évvel</a:t>
            </a:r>
            <a:r>
              <a:rPr sz="1300" spc="-6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ezelőtt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becsapódott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üstökösökről</a:t>
            </a:r>
            <a:r>
              <a:rPr sz="1300" spc="-5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származnak.</a:t>
            </a:r>
            <a:endParaRPr sz="1300" dirty="0">
              <a:latin typeface="Segoe UI"/>
              <a:cs typeface="Segoe UI"/>
            </a:endParaRPr>
          </a:p>
          <a:p>
            <a:pPr marL="12700" marR="8255" algn="just">
              <a:lnSpc>
                <a:spcPct val="123700"/>
              </a:lnSpc>
              <a:spcBef>
                <a:spcPts val="1250"/>
              </a:spcBef>
            </a:pPr>
            <a:r>
              <a:rPr sz="1300" dirty="0">
                <a:latin typeface="Segoe UI"/>
                <a:cs typeface="Segoe UI"/>
              </a:rPr>
              <a:t>A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bemutatóban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használt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b="1" spc="-10" dirty="0">
                <a:latin typeface="Segoe UI"/>
                <a:cs typeface="Segoe UI"/>
              </a:rPr>
              <a:t>szén-</a:t>
            </a:r>
            <a:r>
              <a:rPr sz="1300" b="1" dirty="0">
                <a:latin typeface="Segoe UI"/>
                <a:cs typeface="Segoe UI"/>
              </a:rPr>
              <a:t>dioxid</a:t>
            </a:r>
            <a:r>
              <a:rPr sz="1300" b="1" spc="-4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(szárazjég)</a:t>
            </a:r>
            <a:r>
              <a:rPr sz="1300" spc="-4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mellett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spektroszkópiával</a:t>
            </a:r>
            <a:r>
              <a:rPr sz="1300" spc="-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más</a:t>
            </a:r>
            <a:r>
              <a:rPr sz="1300" spc="-1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gázokat</a:t>
            </a:r>
            <a:r>
              <a:rPr sz="1300" spc="-3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is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azonosítottak</a:t>
            </a:r>
            <a:r>
              <a:rPr sz="1300" spc="-5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már</a:t>
            </a:r>
            <a:r>
              <a:rPr sz="1300" spc="-25" dirty="0">
                <a:latin typeface="Segoe UI"/>
                <a:cs typeface="Segoe UI"/>
              </a:rPr>
              <a:t> az </a:t>
            </a:r>
            <a:r>
              <a:rPr sz="1300" dirty="0">
                <a:latin typeface="Segoe UI"/>
                <a:cs typeface="Segoe UI"/>
              </a:rPr>
              <a:t>üstökösök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kómájában.</a:t>
            </a:r>
            <a:r>
              <a:rPr sz="1300" spc="-2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Ezek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közül</a:t>
            </a:r>
            <a:r>
              <a:rPr sz="1300" spc="-2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látható</a:t>
            </a:r>
            <a:r>
              <a:rPr sz="1300" spc="-5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néhány</a:t>
            </a:r>
            <a:r>
              <a:rPr sz="1300" spc="-30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az</a:t>
            </a:r>
            <a:r>
              <a:rPr sz="1300" spc="-55" dirty="0">
                <a:latin typeface="Segoe UI"/>
                <a:cs typeface="Segoe UI"/>
              </a:rPr>
              <a:t> </a:t>
            </a:r>
            <a:r>
              <a:rPr sz="1300" dirty="0">
                <a:latin typeface="Segoe UI"/>
                <a:cs typeface="Segoe UI"/>
              </a:rPr>
              <a:t>1.</a:t>
            </a:r>
            <a:r>
              <a:rPr sz="1300" spc="5" dirty="0">
                <a:latin typeface="Segoe UI"/>
                <a:cs typeface="Segoe UI"/>
              </a:rPr>
              <a:t> </a:t>
            </a:r>
            <a:r>
              <a:rPr sz="1300" spc="-10" dirty="0">
                <a:latin typeface="Segoe UI"/>
                <a:cs typeface="Segoe UI"/>
              </a:rPr>
              <a:t>táblázatban</a:t>
            </a:r>
            <a:r>
              <a:rPr sz="1300" spc="-10" dirty="0">
                <a:latin typeface="Arial MT"/>
                <a:cs typeface="Arial MT"/>
              </a:rPr>
              <a:t>.</a:t>
            </a:r>
            <a:endParaRPr sz="1300" dirty="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83881" y="286511"/>
            <a:ext cx="262890" cy="150939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8505" y="0"/>
            <a:ext cx="472440" cy="2743200"/>
          </a:xfrm>
          <a:prstGeom prst="rect">
            <a:avLst/>
          </a:prstGeom>
        </p:spPr>
      </p:pic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48360" y="1079245"/>
          <a:ext cx="2887980" cy="4058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7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1145">
                <a:tc gridSpan="2"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05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A1 </a:t>
                      </a:r>
                      <a:r>
                        <a:rPr sz="1050" spc="-10" dirty="0">
                          <a:solidFill>
                            <a:srgbClr val="FFFFFF"/>
                          </a:solidFill>
                          <a:latin typeface="Segoe UI"/>
                          <a:cs typeface="Segoe UI"/>
                        </a:rPr>
                        <a:t>táblázat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9525" marB="0">
                    <a:solidFill>
                      <a:srgbClr val="009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49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C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4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222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050" spc="-20" dirty="0">
                          <a:latin typeface="Segoe UI"/>
                          <a:cs typeface="Segoe UI"/>
                        </a:rPr>
                        <a:t>etén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5715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spc="-25" dirty="0">
                          <a:latin typeface="Segoe UI"/>
                          <a:cs typeface="Segoe UI"/>
                        </a:rPr>
                        <a:t>NH</a:t>
                      </a:r>
                      <a:endParaRPr sz="1050">
                        <a:latin typeface="Segoe UI"/>
                        <a:cs typeface="Segoe UI"/>
                      </a:endParaRPr>
                    </a:p>
                    <a:p>
                      <a:pPr marL="259079">
                        <a:lnSpc>
                          <a:spcPts val="745"/>
                        </a:lnSpc>
                      </a:pPr>
                      <a:r>
                        <a:rPr sz="700" spc="-50" dirty="0">
                          <a:latin typeface="Segoe UI"/>
                          <a:cs typeface="Segoe UI"/>
                        </a:rPr>
                        <a:t>3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ammónia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spc="-25" dirty="0">
                          <a:latin typeface="Segoe UI"/>
                          <a:cs typeface="Segoe UI"/>
                        </a:rPr>
                        <a:t>CH</a:t>
                      </a:r>
                      <a:endParaRPr sz="1050">
                        <a:latin typeface="Segoe UI"/>
                        <a:cs typeface="Segoe UI"/>
                      </a:endParaRPr>
                    </a:p>
                    <a:p>
                      <a:pPr marL="259079">
                        <a:lnSpc>
                          <a:spcPts val="745"/>
                        </a:lnSpc>
                      </a:pPr>
                      <a:r>
                        <a:rPr sz="700" spc="-50" dirty="0">
                          <a:latin typeface="Segoe UI"/>
                          <a:cs typeface="Segoe UI"/>
                        </a:rPr>
                        <a:t>4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metán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C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6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20" dirty="0">
                          <a:latin typeface="Segoe UI"/>
                          <a:cs typeface="Segoe UI"/>
                        </a:rPr>
                        <a:t>etán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5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NH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2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etil-</a:t>
                      </a:r>
                      <a:r>
                        <a:rPr sz="1050" spc="-20" dirty="0">
                          <a:latin typeface="Segoe UI"/>
                          <a:cs typeface="Segoe UI"/>
                        </a:rPr>
                        <a:t>amin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5715">
                        <a:lnSpc>
                          <a:spcPts val="1195"/>
                        </a:lnSpc>
                        <a:spcBef>
                          <a:spcPts val="100"/>
                        </a:spcBef>
                      </a:pPr>
                      <a:r>
                        <a:rPr sz="1050" spc="-50" dirty="0">
                          <a:latin typeface="Segoe UI"/>
                          <a:cs typeface="Segoe UI"/>
                        </a:rPr>
                        <a:t>O</a:t>
                      </a:r>
                      <a:endParaRPr sz="1050">
                        <a:latin typeface="Segoe UI"/>
                        <a:cs typeface="Segoe UI"/>
                      </a:endParaRPr>
                    </a:p>
                    <a:p>
                      <a:pPr marL="158115">
                        <a:lnSpc>
                          <a:spcPts val="715"/>
                        </a:lnSpc>
                      </a:pPr>
                      <a:r>
                        <a:rPr sz="1050" spc="-50" dirty="0">
                          <a:latin typeface="Segoe UI"/>
                          <a:cs typeface="Segoe UI"/>
                        </a:rPr>
                        <a:t>2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oxigén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3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OH</a:t>
                      </a:r>
                      <a:endParaRPr sz="1575" baseline="5291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metanol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NH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OH</a:t>
                      </a:r>
                      <a:endParaRPr sz="1575" baseline="5291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aminometanol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O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hidrogén-peroxid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575" spc="-37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25" dirty="0">
                          <a:latin typeface="Segoe UI"/>
                          <a:cs typeface="Segoe UI"/>
                        </a:rPr>
                        <a:t>2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794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hidrogén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3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COOH</a:t>
                      </a:r>
                      <a:endParaRPr sz="1575" baseline="5291">
                        <a:latin typeface="Segoe UI"/>
                        <a:cs typeface="Segoe UI"/>
                      </a:endParaRPr>
                    </a:p>
                  </a:txBody>
                  <a:tcPr marL="0" marR="0" marT="2794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ecetsav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587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CH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3</a:t>
                      </a:r>
                      <a:r>
                        <a:rPr sz="1575" spc="-15" baseline="5291" dirty="0">
                          <a:latin typeface="Segoe UI"/>
                          <a:cs typeface="Segoe UI"/>
                        </a:rPr>
                        <a:t>NH</a:t>
                      </a:r>
                      <a:r>
                        <a:rPr sz="700" spc="-10" dirty="0">
                          <a:latin typeface="Segoe UI"/>
                          <a:cs typeface="Segoe UI"/>
                        </a:rPr>
                        <a:t>2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dirty="0">
                          <a:latin typeface="Segoe UI"/>
                          <a:cs typeface="Segoe UI"/>
                        </a:rPr>
                        <a:t>metil-</a:t>
                      </a:r>
                      <a:r>
                        <a:rPr sz="1050" spc="-20" dirty="0">
                          <a:latin typeface="Segoe UI"/>
                          <a:cs typeface="Segoe UI"/>
                        </a:rPr>
                        <a:t>amin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C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H</a:t>
                      </a:r>
                      <a:r>
                        <a:rPr sz="700" spc="-20" dirty="0">
                          <a:latin typeface="Segoe UI"/>
                          <a:cs typeface="Segoe UI"/>
                        </a:rPr>
                        <a:t>2</a:t>
                      </a:r>
                      <a:endParaRPr sz="700">
                        <a:latin typeface="Segoe UI"/>
                        <a:cs typeface="Segoe UI"/>
                      </a:endParaRPr>
                    </a:p>
                  </a:txBody>
                  <a:tcPr marL="0" marR="0" marT="24765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acetilén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25" dirty="0">
                          <a:latin typeface="Segoe UI"/>
                          <a:cs typeface="Segoe UI"/>
                        </a:rPr>
                        <a:t>HCN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50" spc="-10" dirty="0">
                          <a:latin typeface="Segoe UI"/>
                          <a:cs typeface="Segoe UI"/>
                        </a:rPr>
                        <a:t>hidrogén-cianid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2700" marB="0">
                    <a:lnL w="6350">
                      <a:solidFill>
                        <a:srgbClr val="009ADA"/>
                      </a:solidFill>
                      <a:prstDash val="solid"/>
                    </a:lnL>
                    <a:lnR w="6350">
                      <a:solidFill>
                        <a:srgbClr val="009ADA"/>
                      </a:solidFill>
                      <a:prstDash val="solid"/>
                    </a:lnR>
                    <a:lnT w="6350">
                      <a:solidFill>
                        <a:srgbClr val="009ADA"/>
                      </a:solidFill>
                      <a:prstDash val="solid"/>
                    </a:lnT>
                    <a:lnB w="6350">
                      <a:solidFill>
                        <a:srgbClr val="009AD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33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2668" y="5225288"/>
            <a:ext cx="6642734" cy="4311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üstökösök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magjában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talált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gázok.</a:t>
            </a:r>
            <a:endParaRPr sz="75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525"/>
              </a:spcBef>
            </a:pPr>
            <a:endParaRPr sz="750" dirty="0">
              <a:latin typeface="Segoe UI"/>
              <a:cs typeface="Segoe UI"/>
            </a:endParaRPr>
          </a:p>
          <a:p>
            <a:pPr marL="63500">
              <a:lnSpc>
                <a:spcPct val="100000"/>
              </a:lnSpc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okozza</a:t>
            </a:r>
            <a:r>
              <a:rPr sz="1400" b="1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bemutató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során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látható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robbanásszerű</a:t>
            </a:r>
            <a:r>
              <a:rPr sz="140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gázkilövelléseket?</a:t>
            </a:r>
            <a:endParaRPr sz="1400" dirty="0">
              <a:latin typeface="Segoe UI"/>
              <a:cs typeface="Segoe UI"/>
            </a:endParaRPr>
          </a:p>
          <a:p>
            <a:pPr marL="63500" marR="55880" algn="just">
              <a:lnSpc>
                <a:spcPct val="127299"/>
              </a:lnSpc>
              <a:spcBef>
                <a:spcPts val="560"/>
              </a:spcBef>
            </a:pP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tevékenységben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üstökösmag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analógiájául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szolgáló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objektumot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létrehozzuk,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két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tényező </a:t>
            </a:r>
            <a:r>
              <a:rPr sz="1050" dirty="0">
                <a:latin typeface="Segoe UI"/>
                <a:cs typeface="Segoe UI"/>
              </a:rPr>
              <a:t>verseng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egymással.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folyékony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termikus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kontaktusba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kerül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-</a:t>
            </a:r>
            <a:r>
              <a:rPr sz="1050" dirty="0">
                <a:latin typeface="Segoe UI"/>
                <a:cs typeface="Segoe UI"/>
              </a:rPr>
              <a:t>78</a:t>
            </a:r>
            <a:r>
              <a:rPr sz="1050" baseline="31746" dirty="0">
                <a:latin typeface="Segoe UI"/>
                <a:cs typeface="Segoe UI"/>
              </a:rPr>
              <a:t>o</a:t>
            </a:r>
            <a:r>
              <a:rPr sz="1050" spc="-15" baseline="31746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C-</a:t>
            </a:r>
            <a:r>
              <a:rPr sz="1050" dirty="0">
                <a:latin typeface="Segoe UI"/>
                <a:cs typeface="Segoe UI"/>
              </a:rPr>
              <a:t>nál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hidegebb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szárazjéggel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víz </a:t>
            </a:r>
            <a:r>
              <a:rPr sz="1050" dirty="0">
                <a:latin typeface="Segoe UI"/>
                <a:cs typeface="Segoe UI"/>
              </a:rPr>
              <a:t>megfagy,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„jégburkot”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képez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körül.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termikus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kontaktusba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kerül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-78</a:t>
            </a:r>
            <a:r>
              <a:rPr sz="1050" baseline="31746" dirty="0">
                <a:latin typeface="Segoe UI"/>
                <a:cs typeface="Segoe UI"/>
              </a:rPr>
              <a:t>o</a:t>
            </a:r>
            <a:r>
              <a:rPr sz="1050" spc="-52" baseline="31746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C-</a:t>
            </a:r>
            <a:r>
              <a:rPr sz="1050" spc="-25" dirty="0">
                <a:latin typeface="Segoe UI"/>
                <a:cs typeface="Segoe UI"/>
              </a:rPr>
              <a:t>nál </a:t>
            </a:r>
            <a:r>
              <a:rPr sz="1050" dirty="0">
                <a:latin typeface="Segoe UI"/>
                <a:cs typeface="Segoe UI"/>
              </a:rPr>
              <a:t>melegebb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anyaggal,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beindul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szublimáció.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szilárd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halmazállapotúból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gázzá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alakul,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térfogata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600-</a:t>
            </a:r>
            <a:r>
              <a:rPr sz="1050" dirty="0">
                <a:latin typeface="Segoe UI"/>
                <a:cs typeface="Segoe UI"/>
              </a:rPr>
              <a:t>szorosára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nő.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jelenti,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szublimáló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szárazjég-</a:t>
            </a:r>
            <a:r>
              <a:rPr sz="1050" dirty="0">
                <a:latin typeface="Segoe UI"/>
                <a:cs typeface="Segoe UI"/>
              </a:rPr>
              <a:t>darabokból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időnként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robbanásszerűen </a:t>
            </a:r>
            <a:r>
              <a:rPr sz="1050" dirty="0">
                <a:latin typeface="Segoe UI"/>
                <a:cs typeface="Segoe UI"/>
              </a:rPr>
              <a:t>kilövell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magot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körülvevő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jégburkon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keresztül.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Ezért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erősen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ajánlott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laboratóriumi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védőköpenyt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viselni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védőszemüveg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védőkesztyű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mellett.</a:t>
            </a:r>
            <a:endParaRPr sz="105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385"/>
              </a:spcBef>
            </a:pPr>
            <a:endParaRPr sz="1050" dirty="0">
              <a:latin typeface="Segoe UI"/>
              <a:cs typeface="Segoe UI"/>
            </a:endParaRPr>
          </a:p>
          <a:p>
            <a:pPr marL="63500" algn="just">
              <a:lnSpc>
                <a:spcPct val="100000"/>
              </a:lnSpc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Milyen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alakú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mekkora</a:t>
            </a:r>
            <a:r>
              <a:rPr sz="1400" b="1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üstökösök</a:t>
            </a:r>
            <a:r>
              <a:rPr sz="1400" b="1" spc="-6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magja?</a:t>
            </a:r>
            <a:endParaRPr sz="1400" dirty="0">
              <a:latin typeface="Segoe UI"/>
              <a:cs typeface="Segoe UI"/>
            </a:endParaRPr>
          </a:p>
          <a:p>
            <a:pPr marL="63500" marR="57785" algn="just">
              <a:lnSpc>
                <a:spcPct val="127400"/>
              </a:lnSpc>
              <a:spcBef>
                <a:spcPts val="56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elhaladó*</a:t>
            </a:r>
            <a:r>
              <a:rPr sz="1050" b="1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űreszközök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változatos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méretű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formájú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üstökösmagokat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figyeltek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meg. </a:t>
            </a:r>
            <a:r>
              <a:rPr sz="1050" dirty="0">
                <a:latin typeface="Segoe UI"/>
                <a:cs typeface="Segoe UI"/>
              </a:rPr>
              <a:t>Többek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ezekkel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küldetésekkel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végeztek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ilyen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megfigyeléseket: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Giotto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(ESA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1P/Halley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és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26P/Grigg-</a:t>
            </a:r>
            <a:r>
              <a:rPr sz="1050" spc="-10" dirty="0">
                <a:latin typeface="Segoe UI"/>
                <a:cs typeface="Segoe UI"/>
              </a:rPr>
              <a:t>Skjellerup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üstökös),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Stardust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(NASA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81P/Wild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9P/Tempel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üstökös),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Deep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Impact </a:t>
            </a:r>
            <a:r>
              <a:rPr sz="1050" dirty="0">
                <a:latin typeface="Segoe UI"/>
                <a:cs typeface="Segoe UI"/>
              </a:rPr>
              <a:t>(NASA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9P/Tempel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103P/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Hartley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üstökös)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(ESA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67P/Csurjumov–Geraszimenko </a:t>
            </a:r>
            <a:r>
              <a:rPr sz="1050" dirty="0">
                <a:latin typeface="Segoe UI"/>
                <a:cs typeface="Segoe UI"/>
              </a:rPr>
              <a:t>üstökös).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A2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méretarányos képén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103P/Hartley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látszik,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melynek hosszú tengelye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kb.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2,2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km,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9P/Tempel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amelynél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legnagyobb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mérete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kb.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7,6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km.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ESA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küldetésének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előzetes </a:t>
            </a:r>
            <a:r>
              <a:rPr sz="1050" dirty="0">
                <a:latin typeface="Segoe UI"/>
                <a:cs typeface="Segoe UI"/>
              </a:rPr>
              <a:t>mérései,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melyek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akkor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készültek,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mikor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űrszonda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megérkezett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67P/Csurjumov–Geraszimenko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üstököshöz, </a:t>
            </a:r>
            <a:r>
              <a:rPr sz="1050" dirty="0">
                <a:latin typeface="Segoe UI"/>
                <a:cs typeface="Segoe UI"/>
              </a:rPr>
              <a:t>megerősítették,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annak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legnagyobb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mérete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4,1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km.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15003" y="1033018"/>
            <a:ext cx="3378200" cy="37903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szárazjég?</a:t>
            </a:r>
            <a:endParaRPr sz="1400">
              <a:latin typeface="Segoe UI"/>
              <a:cs typeface="Segoe UI"/>
            </a:endParaRPr>
          </a:p>
          <a:p>
            <a:pPr marL="50800" marR="45720" algn="just">
              <a:lnSpc>
                <a:spcPct val="120200"/>
              </a:lnSpc>
              <a:spcBef>
                <a:spcPts val="840"/>
              </a:spcBef>
            </a:pPr>
            <a:r>
              <a:rPr sz="1575" baseline="5291" dirty="0">
                <a:latin typeface="Segoe UI"/>
                <a:cs typeface="Segoe UI"/>
              </a:rPr>
              <a:t>A</a:t>
            </a:r>
            <a:r>
              <a:rPr sz="1575" spc="690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szárazjég</a:t>
            </a:r>
            <a:r>
              <a:rPr sz="1575" spc="67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fagyott</a:t>
            </a:r>
            <a:r>
              <a:rPr sz="1575" spc="675" baseline="5291" dirty="0">
                <a:latin typeface="Segoe UI"/>
                <a:cs typeface="Segoe UI"/>
              </a:rPr>
              <a:t> </a:t>
            </a:r>
            <a:r>
              <a:rPr sz="1575" spc="-15" baseline="5291" dirty="0">
                <a:latin typeface="Segoe UI"/>
                <a:cs typeface="Segoe UI"/>
              </a:rPr>
              <a:t>szén-</a:t>
            </a:r>
            <a:r>
              <a:rPr sz="1575" baseline="5291" dirty="0">
                <a:latin typeface="Segoe UI"/>
                <a:cs typeface="Segoe UI"/>
              </a:rPr>
              <a:t>dioxid</a:t>
            </a:r>
            <a:r>
              <a:rPr sz="1575" spc="712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(CO</a:t>
            </a:r>
            <a:r>
              <a:rPr sz="700" dirty="0">
                <a:latin typeface="Segoe UI"/>
                <a:cs typeface="Segoe UI"/>
              </a:rPr>
              <a:t>2</a:t>
            </a:r>
            <a:r>
              <a:rPr sz="1575" baseline="5291" dirty="0">
                <a:latin typeface="Segoe UI"/>
                <a:cs typeface="Segoe UI"/>
              </a:rPr>
              <a:t>),</a:t>
            </a:r>
            <a:r>
              <a:rPr sz="1575" spc="690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ami</a:t>
            </a:r>
            <a:r>
              <a:rPr sz="1575" spc="690" baseline="5291" dirty="0">
                <a:latin typeface="Segoe UI"/>
                <a:cs typeface="Segoe UI"/>
              </a:rPr>
              <a:t> </a:t>
            </a:r>
            <a:r>
              <a:rPr sz="1575" spc="-15" baseline="5291" dirty="0">
                <a:latin typeface="Segoe UI"/>
                <a:cs typeface="Segoe UI"/>
              </a:rPr>
              <a:t>normál </a:t>
            </a:r>
            <a:r>
              <a:rPr sz="1050" dirty="0">
                <a:latin typeface="Segoe UI"/>
                <a:cs typeface="Segoe UI"/>
              </a:rPr>
              <a:t>hőmérséklet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nyomás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gáz-halmazállapotú.</a:t>
            </a:r>
            <a:endParaRPr sz="1050">
              <a:latin typeface="Segoe UI"/>
              <a:cs typeface="Segoe UI"/>
            </a:endParaRPr>
          </a:p>
          <a:p>
            <a:pPr marL="50800" marR="43180" algn="just">
              <a:lnSpc>
                <a:spcPct val="128000"/>
              </a:lnSpc>
              <a:spcBef>
                <a:spcPts val="119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szublimáció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folyamata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szén-</a:t>
            </a:r>
            <a:r>
              <a:rPr sz="1050" dirty="0">
                <a:latin typeface="Segoe UI"/>
                <a:cs typeface="Segoe UI"/>
              </a:rPr>
              <a:t>dioxid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szilárd </a:t>
            </a:r>
            <a:r>
              <a:rPr sz="1050" dirty="0">
                <a:latin typeface="Segoe UI"/>
                <a:cs typeface="Segoe UI"/>
              </a:rPr>
              <a:t>halmazállapotúból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közvetlenül</a:t>
            </a:r>
            <a:r>
              <a:rPr sz="1050" spc="150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gáz-halmazállapotúvá </a:t>
            </a:r>
            <a:r>
              <a:rPr sz="1050" dirty="0">
                <a:latin typeface="Segoe UI"/>
                <a:cs typeface="Segoe UI"/>
              </a:rPr>
              <a:t>válik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felelős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kómájának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kialakulásáért.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ellentétes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folyamatot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deszublimációnak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hívjuk.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Normál </a:t>
            </a:r>
            <a:r>
              <a:rPr sz="1050" dirty="0">
                <a:latin typeface="Segoe UI"/>
                <a:cs typeface="Segoe UI"/>
              </a:rPr>
              <a:t>légköri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nyomáson</a:t>
            </a:r>
            <a:r>
              <a:rPr sz="1050" spc="12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szén-</a:t>
            </a:r>
            <a:r>
              <a:rPr sz="1050" dirty="0">
                <a:latin typeface="Segoe UI"/>
                <a:cs typeface="Segoe UI"/>
              </a:rPr>
              <a:t>dioxid</a:t>
            </a:r>
            <a:r>
              <a:rPr sz="1050" spc="12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-78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5" baseline="31746" dirty="0">
                <a:latin typeface="Segoe UI"/>
                <a:cs typeface="Segoe UI"/>
              </a:rPr>
              <a:t>o</a:t>
            </a:r>
            <a:r>
              <a:rPr sz="1050" spc="-10" dirty="0">
                <a:latin typeface="Segoe UI"/>
                <a:cs typeface="Segoe UI"/>
              </a:rPr>
              <a:t>C-</a:t>
            </a:r>
            <a:r>
              <a:rPr sz="1050" dirty="0">
                <a:latin typeface="Segoe UI"/>
                <a:cs typeface="Segoe UI"/>
              </a:rPr>
              <a:t>on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gázból közvetlenül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szilárd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halmazállapotúvá,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szárazjéggé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alakul.</a:t>
            </a:r>
            <a:endParaRPr sz="1050">
              <a:latin typeface="Segoe UI"/>
              <a:cs typeface="Segoe UI"/>
            </a:endParaRPr>
          </a:p>
          <a:p>
            <a:pPr marL="50800">
              <a:lnSpc>
                <a:spcPct val="100000"/>
              </a:lnSpc>
              <a:spcBef>
                <a:spcPts val="134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Mik</a:t>
            </a:r>
            <a:r>
              <a:rPr sz="1400" b="1" spc="-6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azok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fehér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felhők/füstök,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amik</a:t>
            </a:r>
            <a:endParaRPr sz="1400">
              <a:latin typeface="Segoe UI"/>
              <a:cs typeface="Segoe UI"/>
            </a:endParaRPr>
          </a:p>
          <a:p>
            <a:pPr marL="50800">
              <a:lnSpc>
                <a:spcPct val="100000"/>
              </a:lnSpc>
              <a:spcBef>
                <a:spcPts val="195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megjelennek</a:t>
            </a:r>
            <a:r>
              <a:rPr sz="140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bemutató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 során?</a:t>
            </a:r>
            <a:endParaRPr sz="1400">
              <a:latin typeface="Segoe UI"/>
              <a:cs typeface="Segoe UI"/>
            </a:endParaRPr>
          </a:p>
          <a:p>
            <a:pPr marL="50800" marR="44450" algn="just">
              <a:lnSpc>
                <a:spcPct val="127600"/>
              </a:lnSpc>
              <a:spcBef>
                <a:spcPts val="290"/>
              </a:spcBef>
            </a:pP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bemutató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során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használjuk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szárazjeget,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hőmérséklete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-</a:t>
            </a:r>
            <a:r>
              <a:rPr sz="1050" dirty="0">
                <a:latin typeface="Segoe UI"/>
                <a:cs typeface="Segoe UI"/>
              </a:rPr>
              <a:t>78</a:t>
            </a:r>
            <a:r>
              <a:rPr sz="1050" baseline="31746" dirty="0">
                <a:latin typeface="Segoe UI"/>
                <a:cs typeface="Segoe UI"/>
              </a:rPr>
              <a:t>o</a:t>
            </a:r>
            <a:r>
              <a:rPr sz="1050" spc="-22" baseline="31746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fölé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emelkedik,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szublimál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hideg </a:t>
            </a:r>
            <a:r>
              <a:rPr sz="1050" dirty="0">
                <a:latin typeface="Segoe UI"/>
                <a:cs typeface="Segoe UI"/>
              </a:rPr>
              <a:t>gázzá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alakul.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lehűti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körülötte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lévő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levegőben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lévő </a:t>
            </a:r>
            <a:r>
              <a:rPr sz="1050" dirty="0">
                <a:latin typeface="Segoe UI"/>
                <a:cs typeface="Segoe UI"/>
              </a:rPr>
              <a:t>vízpárát,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kicsapódik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fehér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gomolygó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felhőként </a:t>
            </a:r>
            <a:r>
              <a:rPr sz="1050" dirty="0">
                <a:latin typeface="Segoe UI"/>
                <a:cs typeface="Segoe UI"/>
              </a:rPr>
              <a:t>jelenik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meg.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3468" y="9872268"/>
            <a:ext cx="6527165" cy="34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965" marR="5080" indent="-88900">
              <a:lnSpc>
                <a:spcPct val="138700"/>
              </a:lnSpc>
              <a:spcBef>
                <a:spcPts val="100"/>
              </a:spcBef>
            </a:pPr>
            <a:r>
              <a:rPr sz="750" b="1" dirty="0">
                <a:latin typeface="Segoe UI"/>
                <a:cs typeface="Segoe UI"/>
              </a:rPr>
              <a:t>*</a:t>
            </a:r>
            <a:r>
              <a:rPr sz="750" b="1" spc="-3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Elhaladás</a:t>
            </a:r>
            <a:r>
              <a:rPr sz="750" b="1" spc="-15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(flyby):</a:t>
            </a:r>
            <a:r>
              <a:rPr sz="750" b="1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amikor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egy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űreszköz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elhalad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egy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bolygó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vagy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más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égitest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közelében.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Ha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űreszköz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bolygó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gravitációs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mezőjét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használja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sebessége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növelésére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vagy </a:t>
            </a:r>
            <a:r>
              <a:rPr sz="750" spc="-10" dirty="0">
                <a:latin typeface="Segoe UI"/>
                <a:cs typeface="Segoe UI"/>
              </a:rPr>
              <a:t>pályájának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módosítására,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akkor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gravitációs </a:t>
            </a:r>
            <a:r>
              <a:rPr sz="750" spc="-10" dirty="0">
                <a:latin typeface="Segoe UI"/>
                <a:cs typeface="Segoe UI"/>
              </a:rPr>
              <a:t>hintamanőverről</a:t>
            </a:r>
            <a:r>
              <a:rPr sz="750" spc="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beszélünk.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14361" y="286511"/>
            <a:ext cx="198755" cy="151574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ts val="1425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2275" y="1791969"/>
            <a:ext cx="6513571" cy="413321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1868" y="0"/>
            <a:ext cx="489076" cy="277037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67167" y="177789"/>
            <a:ext cx="6536690" cy="10940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7600"/>
              </a:lnSpc>
              <a:spcBef>
                <a:spcPts val="100"/>
              </a:spcBef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2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7. ábrán</a:t>
            </a:r>
            <a:r>
              <a:rPr sz="1400" spc="2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látható</a:t>
            </a:r>
            <a:r>
              <a:rPr sz="1400" spc="2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montázson</a:t>
            </a:r>
            <a:r>
              <a:rPr sz="1400" spc="2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több</a:t>
            </a:r>
            <a:r>
              <a:rPr sz="1400" spc="2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üstökösmagról</a:t>
            </a:r>
            <a:r>
              <a:rPr sz="1400" spc="2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készült</a:t>
            </a:r>
            <a:r>
              <a:rPr sz="1400" spc="2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képet</a:t>
            </a:r>
            <a:r>
              <a:rPr sz="1400" spc="2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lehet</a:t>
            </a:r>
            <a:r>
              <a:rPr sz="1400" spc="2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összevetni</a:t>
            </a:r>
            <a:r>
              <a:rPr sz="1400" spc="2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28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különböző</a:t>
            </a:r>
            <a:r>
              <a:rPr sz="1400" spc="27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elhaladó </a:t>
            </a:r>
            <a:r>
              <a:rPr sz="1400" dirty="0">
                <a:latin typeface="Segoe UI"/>
                <a:cs typeface="Segoe UI"/>
              </a:rPr>
              <a:t>űreszközökkel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aszteroidákról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naprendszerbeli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holdakról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(2010-ig)</a:t>
            </a:r>
            <a:r>
              <a:rPr sz="1400" spc="1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készített</a:t>
            </a:r>
            <a:r>
              <a:rPr sz="1400" spc="1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képekkel.</a:t>
            </a:r>
            <a:r>
              <a:rPr sz="1400" spc="1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1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üstökösmagok</a:t>
            </a:r>
            <a:r>
              <a:rPr sz="1400" spc="140" dirty="0">
                <a:latin typeface="Segoe UI"/>
                <a:cs typeface="Segoe UI"/>
              </a:rPr>
              <a:t> </a:t>
            </a:r>
            <a:r>
              <a:rPr sz="1400" spc="-60" dirty="0">
                <a:latin typeface="Segoe UI"/>
                <a:cs typeface="Segoe UI"/>
              </a:rPr>
              <a:t>a</a:t>
            </a: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1400" dirty="0">
                <a:latin typeface="Segoe UI"/>
                <a:cs typeface="Segoe UI"/>
              </a:rPr>
              <a:t>7.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ábra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jobb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alsó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sarkában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láthatók.</a:t>
            </a:r>
            <a:endParaRPr sz="1400" dirty="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34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408801" y="1880743"/>
            <a:ext cx="44767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A2</a:t>
            </a:r>
            <a:r>
              <a:rPr sz="90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6516" y="5981445"/>
            <a:ext cx="6546850" cy="40443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8415" algn="just">
              <a:lnSpc>
                <a:spcPct val="100000"/>
              </a:lnSpc>
              <a:spcBef>
                <a:spcPts val="110"/>
              </a:spcBef>
            </a:pPr>
            <a:r>
              <a:rPr sz="160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160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60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9P/Tempel</a:t>
            </a:r>
            <a:r>
              <a:rPr sz="16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60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60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600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103P/Hartley</a:t>
            </a:r>
            <a:r>
              <a:rPr sz="160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60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dirty="0">
                <a:solidFill>
                  <a:srgbClr val="009ADA"/>
                </a:solidFill>
                <a:latin typeface="Segoe UI"/>
                <a:cs typeface="Segoe UI"/>
              </a:rPr>
              <a:t>magjának</a:t>
            </a:r>
            <a:r>
              <a:rPr sz="160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600" spc="-10" dirty="0">
                <a:solidFill>
                  <a:srgbClr val="009ADA"/>
                </a:solidFill>
                <a:latin typeface="Segoe UI"/>
                <a:cs typeface="Segoe UI"/>
              </a:rPr>
              <a:t>mérete.</a:t>
            </a:r>
            <a:endParaRPr sz="16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950" dirty="0">
              <a:latin typeface="Segoe UI"/>
              <a:cs typeface="Segoe UI"/>
            </a:endParaRPr>
          </a:p>
          <a:p>
            <a:pPr marL="12700" algn="just">
              <a:lnSpc>
                <a:spcPct val="100000"/>
              </a:lnSpc>
            </a:pPr>
            <a:r>
              <a:rPr b="1" dirty="0">
                <a:solidFill>
                  <a:srgbClr val="009ADA"/>
                </a:solidFill>
                <a:latin typeface="Segoe UI"/>
                <a:cs typeface="Segoe UI"/>
              </a:rPr>
              <a:t>Miért</a:t>
            </a:r>
            <a:r>
              <a:rPr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b="1" dirty="0">
                <a:solidFill>
                  <a:srgbClr val="009ADA"/>
                </a:solidFill>
                <a:latin typeface="Segoe UI"/>
                <a:cs typeface="Segoe UI"/>
              </a:rPr>
              <a:t>más</a:t>
            </a:r>
            <a:r>
              <a:rPr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b="1" dirty="0">
                <a:solidFill>
                  <a:srgbClr val="009ADA"/>
                </a:solidFill>
                <a:latin typeface="Segoe UI"/>
                <a:cs typeface="Segoe UI"/>
              </a:rPr>
              <a:t>egyes</a:t>
            </a:r>
            <a:r>
              <a:rPr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b="1" dirty="0">
                <a:solidFill>
                  <a:srgbClr val="009ADA"/>
                </a:solidFill>
                <a:latin typeface="Segoe UI"/>
                <a:cs typeface="Segoe UI"/>
              </a:rPr>
              <a:t>üstökösök</a:t>
            </a:r>
            <a:r>
              <a:rPr b="1" spc="-6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b="1" dirty="0">
                <a:solidFill>
                  <a:srgbClr val="009ADA"/>
                </a:solidFill>
                <a:latin typeface="Segoe UI"/>
                <a:cs typeface="Segoe UI"/>
              </a:rPr>
              <a:t>csóvájának</a:t>
            </a:r>
            <a:r>
              <a:rPr b="1" spc="-6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b="1" spc="-10" dirty="0">
                <a:solidFill>
                  <a:srgbClr val="009ADA"/>
                </a:solidFill>
                <a:latin typeface="Segoe UI"/>
                <a:cs typeface="Segoe UI"/>
              </a:rPr>
              <a:t>alakja?</a:t>
            </a:r>
            <a:endParaRPr dirty="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  <a:spcBef>
                <a:spcPts val="650"/>
              </a:spcBef>
            </a:pP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dirty="0">
                <a:latin typeface="Segoe UI"/>
                <a:cs typeface="Segoe UI"/>
              </a:rPr>
              <a:t>z </a:t>
            </a:r>
            <a:r>
              <a:rPr sz="1500" spc="-5" dirty="0">
                <a:latin typeface="Segoe UI"/>
                <a:cs typeface="Segoe UI"/>
              </a:rPr>
              <a:t>üstökös</a:t>
            </a:r>
            <a:r>
              <a:rPr sz="1500" spc="-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csóvájának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formáját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é</a:t>
            </a:r>
            <a:r>
              <a:rPr sz="1500" dirty="0">
                <a:latin typeface="Segoe UI"/>
                <a:cs typeface="Segoe UI"/>
              </a:rPr>
              <a:t>s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megjelenését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3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napszél</a:t>
            </a:r>
            <a:r>
              <a:rPr sz="1500" spc="-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é</a:t>
            </a:r>
            <a:r>
              <a:rPr sz="1500" dirty="0">
                <a:latin typeface="Segoe UI"/>
                <a:cs typeface="Segoe UI"/>
              </a:rPr>
              <a:t>s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3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napsugárzás,</a:t>
            </a:r>
            <a:r>
              <a:rPr sz="1500" spc="-15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illetve </a:t>
            </a:r>
            <a:r>
              <a:rPr sz="1500" spc="-10" dirty="0">
                <a:latin typeface="Segoe UI"/>
                <a:cs typeface="Segoe UI"/>
              </a:rPr>
              <a:t>a </a:t>
            </a:r>
            <a:r>
              <a:rPr sz="1500" spc="-5" dirty="0">
                <a:latin typeface="Segoe UI"/>
                <a:cs typeface="Segoe UI"/>
              </a:rPr>
              <a:t>magból</a:t>
            </a:r>
            <a:r>
              <a:rPr sz="1500" spc="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kiáramló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anyagok</a:t>
            </a:r>
            <a:r>
              <a:rPr sz="1500" spc="-5" dirty="0">
                <a:latin typeface="Segoe UI"/>
                <a:cs typeface="Segoe UI"/>
              </a:rPr>
              <a:t> közötti</a:t>
            </a:r>
            <a:r>
              <a:rPr sz="1500" spc="2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kölcsönhatás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alakítja.</a:t>
            </a:r>
            <a:r>
              <a:rPr sz="1500" spc="2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Gyakran</a:t>
            </a:r>
            <a:r>
              <a:rPr sz="1500" spc="21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látunk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két,</a:t>
            </a:r>
            <a:r>
              <a:rPr sz="1500" spc="22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eltérő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irányba</a:t>
            </a:r>
            <a:r>
              <a:rPr sz="1500" spc="204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mutató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csóvát.</a:t>
            </a:r>
            <a:r>
              <a:rPr sz="1500" spc="2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dirty="0">
                <a:latin typeface="Segoe UI"/>
                <a:cs typeface="Segoe UI"/>
              </a:rPr>
              <a:t>z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egyik</a:t>
            </a:r>
            <a:r>
              <a:rPr sz="1500" spc="215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mindig</a:t>
            </a:r>
            <a:r>
              <a:rPr sz="1500" spc="19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2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Nappal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ellentétes</a:t>
            </a:r>
            <a:r>
              <a:rPr sz="1500" spc="1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irányba</a:t>
            </a:r>
            <a:r>
              <a:rPr sz="1500" spc="1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mutat.</a:t>
            </a:r>
            <a:r>
              <a:rPr sz="1500" spc="1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Ez</a:t>
            </a:r>
            <a:r>
              <a:rPr sz="1500" spc="1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10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plazma-</a:t>
            </a:r>
            <a:r>
              <a:rPr sz="1500" spc="13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v</a:t>
            </a:r>
            <a:r>
              <a:rPr sz="1500" spc="-15" dirty="0">
                <a:latin typeface="Segoe UI"/>
                <a:cs typeface="Segoe UI"/>
              </a:rPr>
              <a:t>a</a:t>
            </a:r>
            <a:r>
              <a:rPr sz="1500" dirty="0">
                <a:latin typeface="Segoe UI"/>
                <a:cs typeface="Segoe UI"/>
              </a:rPr>
              <a:t>gy</a:t>
            </a:r>
            <a:r>
              <a:rPr sz="1500" spc="9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ioncsóva.</a:t>
            </a:r>
            <a:r>
              <a:rPr sz="1500" spc="125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A</a:t>
            </a:r>
            <a:r>
              <a:rPr sz="1500" spc="10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Napból</a:t>
            </a:r>
            <a:r>
              <a:rPr sz="1500" spc="12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érkező</a:t>
            </a:r>
            <a:r>
              <a:rPr sz="1500" spc="12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ultraibolya</a:t>
            </a:r>
            <a:r>
              <a:rPr sz="1500" spc="10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fény</a:t>
            </a:r>
            <a:r>
              <a:rPr sz="1500" spc="1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ionizálja</a:t>
            </a:r>
            <a:r>
              <a:rPr sz="1500" spc="10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10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kómában</a:t>
            </a:r>
            <a:r>
              <a:rPr sz="1500" spc="-5" dirty="0">
                <a:latin typeface="Segoe UI"/>
                <a:cs typeface="Segoe UI"/>
              </a:rPr>
              <a:t> található</a:t>
            </a:r>
            <a:r>
              <a:rPr sz="1500" spc="17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gázokat.</a:t>
            </a:r>
            <a:r>
              <a:rPr sz="1500" spc="15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Ezeket</a:t>
            </a:r>
            <a:r>
              <a:rPr sz="1500" spc="15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az</a:t>
            </a:r>
            <a:r>
              <a:rPr sz="1500" spc="16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ionizált</a:t>
            </a:r>
            <a:r>
              <a:rPr sz="1500" spc="16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részecskéket</a:t>
            </a:r>
            <a:r>
              <a:rPr sz="1500" spc="165" dirty="0">
                <a:latin typeface="Segoe UI"/>
                <a:cs typeface="Segoe UI"/>
              </a:rPr>
              <a:t> </a:t>
            </a:r>
            <a:r>
              <a:rPr sz="1500" spc="-15" dirty="0">
                <a:latin typeface="Segoe UI"/>
                <a:cs typeface="Segoe UI"/>
              </a:rPr>
              <a:t>aztán</a:t>
            </a:r>
            <a:r>
              <a:rPr sz="1500" spc="16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15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napszél</a:t>
            </a:r>
            <a:r>
              <a:rPr sz="1500" spc="17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az</a:t>
            </a:r>
            <a:r>
              <a:rPr sz="1500" spc="16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üstököstől</a:t>
            </a:r>
            <a:r>
              <a:rPr sz="1500" spc="14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eltávolítja.</a:t>
            </a:r>
            <a:r>
              <a:rPr sz="1500" spc="17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A</a:t>
            </a:r>
            <a:r>
              <a:rPr sz="1500" spc="13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másik</a:t>
            </a:r>
            <a:r>
              <a:rPr sz="1500" spc="14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csóva</a:t>
            </a:r>
            <a:r>
              <a:rPr sz="1500" spc="15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5" dirty="0">
                <a:latin typeface="Segoe UI"/>
                <a:cs typeface="Segoe UI"/>
              </a:rPr>
              <a:t> porcsóva,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amelyet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k</a:t>
            </a:r>
            <a:r>
              <a:rPr sz="1500" spc="-20" dirty="0">
                <a:latin typeface="Segoe UI"/>
                <a:cs typeface="Segoe UI"/>
              </a:rPr>
              <a:t>ó</a:t>
            </a:r>
            <a:r>
              <a:rPr sz="1500" dirty="0">
                <a:latin typeface="Segoe UI"/>
                <a:cs typeface="Segoe UI"/>
              </a:rPr>
              <a:t>ma</a:t>
            </a:r>
            <a:r>
              <a:rPr sz="1500" spc="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kis,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szilárd,</a:t>
            </a:r>
            <a:r>
              <a:rPr sz="1500" spc="3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 napsugárzás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nyomása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miatt</a:t>
            </a:r>
            <a:r>
              <a:rPr sz="1500" spc="2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Naptól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eltávolodó</a:t>
            </a:r>
            <a:r>
              <a:rPr sz="1500" spc="2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részecskéi</a:t>
            </a:r>
            <a:r>
              <a:rPr sz="1500" spc="3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alkotnak.</a:t>
            </a:r>
            <a:r>
              <a:rPr sz="1500" spc="35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A porcsóva</a:t>
            </a:r>
            <a:r>
              <a:rPr sz="1500" spc="-35" dirty="0">
                <a:latin typeface="Segoe UI"/>
                <a:cs typeface="Segoe UI"/>
              </a:rPr>
              <a:t> </a:t>
            </a:r>
            <a:r>
              <a:rPr sz="1500" spc="-15" dirty="0">
                <a:latin typeface="Segoe UI"/>
                <a:cs typeface="Segoe UI"/>
              </a:rPr>
              <a:t>enyhén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visszafelé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ível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abba</a:t>
            </a:r>
            <a:r>
              <a:rPr sz="1500" spc="-3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az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irányba,</a:t>
            </a:r>
            <a:r>
              <a:rPr sz="1500" spc="-15" dirty="0">
                <a:latin typeface="Segoe UI"/>
                <a:cs typeface="Segoe UI"/>
              </a:rPr>
              <a:t> ahonnan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az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üstökös</a:t>
            </a:r>
            <a:r>
              <a:rPr sz="1500" spc="-4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érkezett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(A3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ábra).</a:t>
            </a:r>
            <a:r>
              <a:rPr sz="1500" spc="-4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Mivel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3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naptevékenység</a:t>
            </a:r>
            <a:r>
              <a:rPr sz="1500" dirty="0">
                <a:latin typeface="Segoe UI"/>
                <a:cs typeface="Segoe UI"/>
              </a:rPr>
              <a:t> mé</a:t>
            </a:r>
            <a:r>
              <a:rPr sz="1500" spc="-5" dirty="0">
                <a:latin typeface="Segoe UI"/>
                <a:cs typeface="Segoe UI"/>
              </a:rPr>
              <a:t>rté</a:t>
            </a:r>
            <a:r>
              <a:rPr sz="1500" dirty="0">
                <a:latin typeface="Segoe UI"/>
                <a:cs typeface="Segoe UI"/>
              </a:rPr>
              <a:t>ke,</a:t>
            </a:r>
            <a:r>
              <a:rPr sz="1500" spc="-6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6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mag</a:t>
            </a:r>
            <a:r>
              <a:rPr sz="1500" spc="-7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forgása</a:t>
            </a:r>
            <a:r>
              <a:rPr sz="1500" spc="-8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é</a:t>
            </a:r>
            <a:r>
              <a:rPr sz="1500" dirty="0">
                <a:latin typeface="Segoe UI"/>
                <a:cs typeface="Segoe UI"/>
              </a:rPr>
              <a:t>s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a</a:t>
            </a:r>
            <a:r>
              <a:rPr sz="1500" spc="-8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gázkilövellés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sebessége</a:t>
            </a:r>
            <a:r>
              <a:rPr sz="1500" spc="-9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üstökösönként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nagy</a:t>
            </a:r>
            <a:r>
              <a:rPr sz="1500" spc="-8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mé</a:t>
            </a:r>
            <a:r>
              <a:rPr sz="1500" spc="-5" dirty="0">
                <a:latin typeface="Segoe UI"/>
                <a:cs typeface="Segoe UI"/>
              </a:rPr>
              <a:t>rté</a:t>
            </a:r>
            <a:r>
              <a:rPr sz="1500" spc="-20" dirty="0">
                <a:latin typeface="Segoe UI"/>
                <a:cs typeface="Segoe UI"/>
              </a:rPr>
              <a:t>k</a:t>
            </a:r>
            <a:r>
              <a:rPr sz="1500" dirty="0">
                <a:latin typeface="Segoe UI"/>
                <a:cs typeface="Segoe UI"/>
              </a:rPr>
              <a:t>ben</a:t>
            </a:r>
            <a:r>
              <a:rPr sz="1500" spc="-4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eltérhet,</a:t>
            </a:r>
            <a:r>
              <a:rPr sz="1500" spc="-6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számtalan</a:t>
            </a:r>
            <a:r>
              <a:rPr sz="1500" spc="-7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formájú csóvát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láthatunk.</a:t>
            </a:r>
            <a:endParaRPr sz="1500" dirty="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8511" y="2902076"/>
            <a:ext cx="6330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Segoe UI"/>
                <a:cs typeface="Segoe UI"/>
              </a:rPr>
              <a:t>Tempel</a:t>
            </a:r>
            <a:r>
              <a:rPr sz="1100" b="1" spc="-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b="1" spc="-50" dirty="0">
                <a:solidFill>
                  <a:srgbClr val="FFFFFF"/>
                </a:solidFill>
                <a:latin typeface="Segoe UI"/>
                <a:cs typeface="Segoe UI"/>
              </a:rPr>
              <a:t>1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81117" y="4185665"/>
            <a:ext cx="6299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Segoe UI"/>
                <a:cs typeface="Segoe UI"/>
              </a:rPr>
              <a:t>Hartley </a:t>
            </a:r>
            <a:r>
              <a:rPr sz="1100" b="1" spc="-50" dirty="0">
                <a:solidFill>
                  <a:srgbClr val="FFFFFF"/>
                </a:solidFill>
                <a:latin typeface="Segoe UI"/>
                <a:cs typeface="Segoe UI"/>
              </a:rPr>
              <a:t>2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05218" y="316991"/>
            <a:ext cx="220345" cy="148526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ts val="159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A4A9D8-C0D7-A258-4BD2-C1B557374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8450"/>
            <a:ext cx="75565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69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990" y="1047749"/>
            <a:ext cx="6511797" cy="467741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0090" y="0"/>
            <a:ext cx="491490" cy="27432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59834" y="6151879"/>
            <a:ext cx="3281045" cy="345757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8708" y="5776976"/>
            <a:ext cx="5255260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ábra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két csóváját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mutatja,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illetve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azt,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hogyan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változnak</a:t>
            </a:r>
            <a:r>
              <a:rPr sz="7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ezek,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ahogy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halad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Nap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körüli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pályáján.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36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63004" y="1155445"/>
            <a:ext cx="594995" cy="26543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185420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A3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84878" y="2947797"/>
            <a:ext cx="822325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C99D4"/>
                </a:solidFill>
                <a:latin typeface="Segoe UI"/>
                <a:cs typeface="Segoe UI"/>
              </a:rPr>
              <a:t>lökéshullámfront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8238" y="3411092"/>
            <a:ext cx="28702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20" dirty="0">
                <a:solidFill>
                  <a:srgbClr val="0C99D4"/>
                </a:solidFill>
                <a:latin typeface="Segoe UI"/>
                <a:cs typeface="Segoe UI"/>
              </a:rPr>
              <a:t>kóma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43833" y="3950970"/>
            <a:ext cx="23495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25" dirty="0">
                <a:solidFill>
                  <a:srgbClr val="0C99D4"/>
                </a:solidFill>
                <a:latin typeface="Segoe UI"/>
                <a:cs typeface="Segoe UI"/>
              </a:rPr>
              <a:t>mag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91683" y="4057649"/>
            <a:ext cx="84074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C99D4"/>
                </a:solidFill>
                <a:latin typeface="Segoe UI"/>
                <a:cs typeface="Segoe UI"/>
              </a:rPr>
              <a:t>gáz/plazmacsóva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02455" y="4996688"/>
            <a:ext cx="454659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C99D4"/>
                </a:solidFill>
                <a:latin typeface="Segoe UI"/>
                <a:cs typeface="Segoe UI"/>
              </a:rPr>
              <a:t>porcsóva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0420" y="6099098"/>
            <a:ext cx="3295650" cy="97472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Mennyi</a:t>
            </a:r>
            <a:r>
              <a:rPr sz="1400" b="1" spc="1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ideig</a:t>
            </a:r>
            <a:r>
              <a:rPr sz="1400" b="1" spc="16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marad</a:t>
            </a:r>
            <a:r>
              <a:rPr sz="1400" b="1" spc="1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meg</a:t>
            </a:r>
            <a:r>
              <a:rPr sz="1400" b="1" spc="16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1400" b="1" spc="1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magja?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127899"/>
              </a:lnSpc>
              <a:spcBef>
                <a:spcPts val="50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veszítenek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illékony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anyagaikból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(pl.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spc="-10" dirty="0">
                <a:latin typeface="Segoe UI"/>
                <a:cs typeface="Segoe UI"/>
              </a:rPr>
              <a:t>szén-</a:t>
            </a:r>
            <a:r>
              <a:rPr sz="1050" dirty="0">
                <a:latin typeface="Segoe UI"/>
                <a:cs typeface="Segoe UI"/>
              </a:rPr>
              <a:t>dioxidból</a:t>
            </a:r>
            <a:r>
              <a:rPr sz="1050" spc="15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6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vízből)</a:t>
            </a:r>
            <a:r>
              <a:rPr sz="1050" spc="1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5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porból</a:t>
            </a:r>
            <a:r>
              <a:rPr sz="1050" spc="160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minden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0420" y="7051065"/>
            <a:ext cx="3295015" cy="185801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27400"/>
              </a:lnSpc>
              <a:spcBef>
                <a:spcPts val="75"/>
              </a:spcBef>
            </a:pPr>
            <a:r>
              <a:rPr sz="1050" dirty="0">
                <a:latin typeface="Segoe UI"/>
                <a:cs typeface="Segoe UI"/>
              </a:rPr>
              <a:t>alkalommal,</a:t>
            </a:r>
            <a:r>
              <a:rPr sz="1050" spc="32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31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áthaladnak</a:t>
            </a:r>
            <a:r>
              <a:rPr sz="1050" spc="32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15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perihéliumon, </a:t>
            </a:r>
            <a:r>
              <a:rPr sz="1050" dirty="0">
                <a:latin typeface="Segoe UI"/>
                <a:cs typeface="Segoe UI"/>
              </a:rPr>
              <a:t>törmeléket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hagyva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maguk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után.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jelenti,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dirty="0">
                <a:latin typeface="Segoe UI"/>
                <a:cs typeface="Segoe UI"/>
              </a:rPr>
              <a:t>adott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2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véges</a:t>
            </a:r>
            <a:r>
              <a:rPr sz="1050" spc="2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számú</a:t>
            </a:r>
            <a:r>
              <a:rPr sz="1050" spc="2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alkalommal</a:t>
            </a:r>
            <a:r>
              <a:rPr sz="1050" spc="2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áthaladni</a:t>
            </a:r>
            <a:r>
              <a:rPr sz="1050" spc="24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perihéliumon,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mielőtt</a:t>
            </a:r>
            <a:r>
              <a:rPr sz="1050" spc="1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elfogy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belőle</a:t>
            </a:r>
            <a:r>
              <a:rPr sz="1050" spc="1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összes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illékony </a:t>
            </a:r>
            <a:r>
              <a:rPr sz="1050" dirty="0">
                <a:latin typeface="Segoe UI"/>
                <a:cs typeface="Segoe UI"/>
              </a:rPr>
              <a:t>anyag.</a:t>
            </a:r>
            <a:r>
              <a:rPr sz="1050" spc="1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Erre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példa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2012/S1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ISON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napsúroló </a:t>
            </a:r>
            <a:r>
              <a:rPr sz="1050" dirty="0">
                <a:latin typeface="Segoe UI"/>
                <a:cs typeface="Segoe UI"/>
              </a:rPr>
              <a:t>üstökös,</a:t>
            </a:r>
            <a:r>
              <a:rPr sz="1050" spc="2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először</a:t>
            </a:r>
            <a:r>
              <a:rPr sz="1050" spc="2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2013-ban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ért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napközelbe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(A4 </a:t>
            </a:r>
            <a:r>
              <a:rPr sz="1050" dirty="0">
                <a:latin typeface="Segoe UI"/>
                <a:cs typeface="Segoe UI"/>
              </a:rPr>
              <a:t>ábra).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2012/S1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ISON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üstökösnél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úgy</a:t>
            </a:r>
            <a:r>
              <a:rPr sz="1050" spc="4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tűnt,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hogy </a:t>
            </a:r>
            <a:r>
              <a:rPr sz="1050" dirty="0">
                <a:latin typeface="Segoe UI"/>
                <a:cs typeface="Segoe UI"/>
              </a:rPr>
              <a:t>röviddel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azelőtt, hogy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elhaladt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megszűnt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 és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por</a:t>
            </a:r>
            <a:r>
              <a:rPr sz="1050" spc="-10" dirty="0">
                <a:latin typeface="Segoe UI"/>
                <a:cs typeface="Segoe UI"/>
              </a:rPr>
              <a:t> kibocsátása.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89679" y="9610140"/>
            <a:ext cx="3231515" cy="34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8700"/>
              </a:lnSpc>
              <a:spcBef>
                <a:spcPts val="10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ISON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találkozása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Nappal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2013.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november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28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30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között,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ESA/NASA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SOHO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nevű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műholdjának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felvételén.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27672" y="6243573"/>
            <a:ext cx="41655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A4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14361" y="240791"/>
            <a:ext cx="210820" cy="156146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ts val="152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215" y="5169534"/>
            <a:ext cx="6485623" cy="414185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87234" y="0"/>
            <a:ext cx="473710" cy="273989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3468" y="1007415"/>
            <a:ext cx="6578600" cy="176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4055">
              <a:lnSpc>
                <a:spcPct val="111400"/>
              </a:lnSpc>
              <a:spcBef>
                <a:spcPts val="10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Milyen</a:t>
            </a:r>
            <a:r>
              <a:rPr sz="1400" b="1" spc="-7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hatásokra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változhat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meg</a:t>
            </a:r>
            <a:r>
              <a:rPr sz="1400" b="1" spc="-7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1400" b="1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b="1" spc="-6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keringési</a:t>
            </a:r>
            <a:r>
              <a:rPr sz="1400" b="1" spc="-5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pályája,</a:t>
            </a:r>
            <a:r>
              <a:rPr sz="140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amikor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napközelben</a:t>
            </a:r>
            <a:r>
              <a:rPr sz="1400" b="1" spc="-9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van?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  <a:spcBef>
                <a:spcPts val="295"/>
              </a:spcBef>
            </a:pP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magjában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illékony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anyagok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(mint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szén-</a:t>
            </a:r>
            <a:r>
              <a:rPr sz="1050" dirty="0">
                <a:latin typeface="Segoe UI"/>
                <a:cs typeface="Segoe UI"/>
              </a:rPr>
              <a:t>dioxid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víz)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közeledve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elkezdenek </a:t>
            </a:r>
            <a:r>
              <a:rPr sz="1050" dirty="0">
                <a:latin typeface="Segoe UI"/>
                <a:cs typeface="Segoe UI"/>
              </a:rPr>
              <a:t>felmelegedni,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gázok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kilövellése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visszalökődési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effektust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hozhat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létre.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kiáramló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ugyanakkora,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ellentétes </a:t>
            </a:r>
            <a:r>
              <a:rPr sz="1050" dirty="0">
                <a:latin typeface="Segoe UI"/>
                <a:cs typeface="Segoe UI"/>
              </a:rPr>
              <a:t>irányú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erőt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fejt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üstökösre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(Newton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harmadik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törvénye),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így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nagyon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enyhén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meglöki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azt.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 ilyen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hatás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kis </a:t>
            </a:r>
            <a:r>
              <a:rPr sz="1050" dirty="0">
                <a:latin typeface="Segoe UI"/>
                <a:cs typeface="Segoe UI"/>
              </a:rPr>
              <a:t>mértékben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módosíthatja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pályáját,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körüli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idejét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hiszen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eltérül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korábban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várt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útjáról.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Tekintve,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legtöbb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forog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(akár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tengely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mentén,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előre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oldalra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is </a:t>
            </a:r>
            <a:r>
              <a:rPr sz="1050" dirty="0">
                <a:latin typeface="Segoe UI"/>
                <a:cs typeface="Segoe UI"/>
              </a:rPr>
              <a:t>bucskázva),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módosulások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üstökösönként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rendkívüli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mértékben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eltérhetnek.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37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6168" y="2942208"/>
            <a:ext cx="6552565" cy="475615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635" rIns="0" bIns="0" rtlCol="0">
            <a:spAutoFit/>
          </a:bodyPr>
          <a:lstStyle/>
          <a:p>
            <a:pPr marR="112395">
              <a:lnSpc>
                <a:spcPts val="1870"/>
              </a:lnSpc>
              <a:spcBef>
                <a:spcPts val="5"/>
              </a:spcBef>
            </a:pP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A</a:t>
            </a:r>
            <a:r>
              <a:rPr sz="1400" b="1" spc="-50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megbeszélés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EBEBEB"/>
                </a:solidFill>
                <a:latin typeface="Segoe UI"/>
                <a:cs typeface="Segoe UI"/>
              </a:rPr>
              <a:t>kibővítése</a:t>
            </a:r>
            <a:r>
              <a:rPr sz="1400" b="1" spc="-50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–</a:t>
            </a:r>
            <a:r>
              <a:rPr sz="1400" b="1" spc="-50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előfordulhat,</a:t>
            </a:r>
            <a:r>
              <a:rPr sz="1400" b="1" spc="-45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hogy</a:t>
            </a:r>
            <a:r>
              <a:rPr sz="1400" b="1" spc="-35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egy</a:t>
            </a:r>
            <a:r>
              <a:rPr sz="1400" b="1" spc="-30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üstökös</a:t>
            </a:r>
            <a:r>
              <a:rPr sz="1400" b="1" spc="-45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vagy</a:t>
            </a:r>
            <a:r>
              <a:rPr sz="1400" b="1" spc="-35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aszteroida</a:t>
            </a:r>
            <a:r>
              <a:rPr sz="1400" b="1" spc="-50" dirty="0">
                <a:solidFill>
                  <a:srgbClr val="EBEBEB"/>
                </a:solidFill>
                <a:latin typeface="Segoe UI"/>
                <a:cs typeface="Segoe UI"/>
              </a:rPr>
              <a:t> a </a:t>
            </a:r>
            <a:r>
              <a:rPr sz="1400" b="1" dirty="0">
                <a:solidFill>
                  <a:srgbClr val="EBEBEB"/>
                </a:solidFill>
                <a:latin typeface="Segoe UI"/>
                <a:cs typeface="Segoe UI"/>
              </a:rPr>
              <a:t>Földbe</a:t>
            </a:r>
            <a:r>
              <a:rPr sz="1400" b="1" spc="-65" dirty="0">
                <a:solidFill>
                  <a:srgbClr val="EBEBEB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EBEBEB"/>
                </a:solidFill>
                <a:latin typeface="Segoe UI"/>
                <a:cs typeface="Segoe UI"/>
              </a:rPr>
              <a:t>csapódik?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8068" y="3532023"/>
            <a:ext cx="6628765" cy="1544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4925" algn="just">
              <a:lnSpc>
                <a:spcPct val="122000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különböző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országok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által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1945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óta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végzett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atomrobbantások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tapasztalatait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mozgási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egyenletét </a:t>
            </a:r>
            <a:r>
              <a:rPr sz="1050" dirty="0">
                <a:latin typeface="Segoe UI"/>
                <a:cs typeface="Segoe UI"/>
              </a:rPr>
              <a:t>felhasználva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jó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közelítéssel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határozni,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3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milyen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méretű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hozta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arizonai meteoritkrátert.</a:t>
            </a:r>
            <a:endParaRPr sz="1050">
              <a:latin typeface="Segoe UI"/>
              <a:cs typeface="Segoe UI"/>
            </a:endParaRPr>
          </a:p>
          <a:p>
            <a:pPr marL="38100" marR="30480" algn="just">
              <a:lnSpc>
                <a:spcPct val="121900"/>
              </a:lnSpc>
              <a:spcBef>
                <a:spcPts val="600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nukleáris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fegyverek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energiáját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kilotonnában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(kt)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mérjük,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kt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1000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tonna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TNT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felrobbanásakor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felszabaduló </a:t>
            </a:r>
            <a:r>
              <a:rPr sz="1050" dirty="0">
                <a:latin typeface="Segoe UI"/>
                <a:cs typeface="Segoe UI"/>
              </a:rPr>
              <a:t>energiának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felel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 kt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4,2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x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baseline="31746" dirty="0">
                <a:latin typeface="Segoe UI"/>
                <a:cs typeface="Segoe UI"/>
              </a:rPr>
              <a:t>12</a:t>
            </a:r>
            <a:r>
              <a:rPr sz="1050" spc="120" baseline="31746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J.</a:t>
            </a:r>
            <a:endParaRPr sz="1050">
              <a:latin typeface="Segoe UI"/>
              <a:cs typeface="Segoe UI"/>
            </a:endParaRPr>
          </a:p>
          <a:p>
            <a:pPr marL="38100" marR="30480" algn="just">
              <a:lnSpc>
                <a:spcPct val="122100"/>
              </a:lnSpc>
              <a:spcBef>
                <a:spcPts val="59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Hirosimára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Nagaszakira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ledobott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atombombák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(A5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felrobbanásakor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felszabaduló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kb.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kt </a:t>
            </a:r>
            <a:r>
              <a:rPr sz="1050" spc="-10" dirty="0">
                <a:latin typeface="Segoe UI"/>
                <a:cs typeface="Segoe UI"/>
              </a:rPr>
              <a:t>volt.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804" y="9374834"/>
            <a:ext cx="546671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Bal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oldali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kép: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füst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Hirosima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felett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első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atombomba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felrobbanásakor.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Jobb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oldali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kép: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Nagaszakit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ért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atombomba-támadás.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6233" y="5243576"/>
            <a:ext cx="41655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A5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93026" y="323087"/>
            <a:ext cx="232410" cy="147002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0250" y="6349"/>
            <a:ext cx="477393" cy="27432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71068" y="1096416"/>
            <a:ext cx="6843395" cy="7705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0" marR="160655" algn="just">
              <a:lnSpc>
                <a:spcPct val="127699"/>
              </a:lnSpc>
              <a:spcBef>
                <a:spcPts val="95"/>
              </a:spcBef>
            </a:pP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akkora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kráter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létrejöttéhez,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arizonai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meteoritkráter,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területre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jellemző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kőzetet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figyelembe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véve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kb. </a:t>
            </a:r>
            <a:r>
              <a:rPr sz="1050" dirty="0">
                <a:latin typeface="Segoe UI"/>
                <a:cs typeface="Segoe UI"/>
              </a:rPr>
              <a:t>2,5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Mt</a:t>
            </a:r>
            <a:r>
              <a:rPr sz="1050" spc="18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(2500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kt)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energiára,</a:t>
            </a:r>
            <a:r>
              <a:rPr sz="1050" spc="19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azaz</a:t>
            </a:r>
            <a:r>
              <a:rPr sz="1050" spc="19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kb.</a:t>
            </a:r>
            <a:r>
              <a:rPr sz="1050" spc="20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125</a:t>
            </a:r>
            <a:r>
              <a:rPr sz="1050" spc="19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19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bombára</a:t>
            </a:r>
            <a:r>
              <a:rPr sz="1050" spc="19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lenne</a:t>
            </a:r>
            <a:r>
              <a:rPr sz="1050" spc="18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szükség,</a:t>
            </a:r>
            <a:r>
              <a:rPr sz="1050" spc="18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19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9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hirosimai.</a:t>
            </a:r>
            <a:r>
              <a:rPr sz="1050" spc="185" dirty="0">
                <a:latin typeface="Segoe UI"/>
                <a:cs typeface="Segoe UI"/>
              </a:rPr>
              <a:t> 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spc="-10" dirty="0">
                <a:latin typeface="Segoe UI"/>
                <a:cs typeface="Segoe UI"/>
              </a:rPr>
              <a:t>matematikai/számítógépes szimulációs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modell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szerint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12,8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km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baseline="31746" dirty="0">
                <a:latin typeface="Segoe UI"/>
                <a:cs typeface="Segoe UI"/>
              </a:rPr>
              <a:t>-1</a:t>
            </a:r>
            <a:r>
              <a:rPr sz="1050" spc="-15" baseline="31746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sebességgel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csapódott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Földbe.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már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elegendő információ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ahhoz,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körülbelüli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méretét</a:t>
            </a:r>
            <a:r>
              <a:rPr sz="1050" spc="-10" dirty="0">
                <a:latin typeface="Segoe UI"/>
                <a:cs typeface="Segoe UI"/>
              </a:rPr>
              <a:t> kiszámíthassuk.</a:t>
            </a:r>
            <a:endParaRPr sz="1050">
              <a:latin typeface="Segoe UI"/>
              <a:cs typeface="Segoe UI"/>
            </a:endParaRPr>
          </a:p>
          <a:p>
            <a:pPr marL="165100" marR="157480" algn="just">
              <a:lnSpc>
                <a:spcPct val="127699"/>
              </a:lnSpc>
              <a:spcBef>
                <a:spcPts val="120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2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arizonai</a:t>
            </a:r>
            <a:r>
              <a:rPr sz="1050" spc="2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meteoritkrátert</a:t>
            </a:r>
            <a:r>
              <a:rPr sz="1050" spc="2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létrehozó,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2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objektumnak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számos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darabja</a:t>
            </a:r>
            <a:r>
              <a:rPr sz="1050" spc="2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szétszóródott</a:t>
            </a:r>
            <a:r>
              <a:rPr sz="1050" spc="2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környező </a:t>
            </a:r>
            <a:r>
              <a:rPr sz="1050" dirty="0">
                <a:latin typeface="Segoe UI"/>
                <a:cs typeface="Segoe UI"/>
              </a:rPr>
              <a:t>területen.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Ezeknek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törmelékeknek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vizsgálata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mutatja,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92%-ban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vasból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7%-</a:t>
            </a:r>
            <a:r>
              <a:rPr sz="1050" spc="-25" dirty="0">
                <a:latin typeface="Segoe UI"/>
                <a:cs typeface="Segoe UI"/>
              </a:rPr>
              <a:t>ban </a:t>
            </a:r>
            <a:r>
              <a:rPr sz="1050" dirty="0">
                <a:latin typeface="Segoe UI"/>
                <a:cs typeface="Segoe UI"/>
              </a:rPr>
              <a:t>nikkelből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maradék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1%: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kalcitzárványok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nyomelemek).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átlagos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sűrűsége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kb. </a:t>
            </a:r>
            <a:r>
              <a:rPr sz="1050" dirty="0">
                <a:latin typeface="Segoe UI"/>
                <a:cs typeface="Segoe UI"/>
              </a:rPr>
              <a:t>7000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kg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</a:t>
            </a:r>
            <a:r>
              <a:rPr sz="1050" baseline="31746" dirty="0">
                <a:latin typeface="Segoe UI"/>
                <a:cs typeface="Segoe UI"/>
              </a:rPr>
              <a:t>-3</a:t>
            </a:r>
            <a:r>
              <a:rPr sz="1050" spc="22" baseline="31746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volt.</a:t>
            </a:r>
            <a:endParaRPr sz="1050">
              <a:latin typeface="Segoe UI"/>
              <a:cs typeface="Segoe UI"/>
            </a:endParaRPr>
          </a:p>
          <a:p>
            <a:pPr marL="165100" marR="160655" algn="just">
              <a:lnSpc>
                <a:spcPct val="125699"/>
              </a:lnSpc>
              <a:spcBef>
                <a:spcPts val="1225"/>
              </a:spcBef>
            </a:pPr>
            <a:r>
              <a:rPr sz="1050" dirty="0">
                <a:latin typeface="Segoe UI"/>
                <a:cs typeface="Segoe UI"/>
              </a:rPr>
              <a:t>Ezeket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adatokat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felhasználva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következő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számításokat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végezhetjük</a:t>
            </a:r>
            <a:r>
              <a:rPr sz="1050" spc="2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el,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feltételezve,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22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objektum </a:t>
            </a:r>
            <a:r>
              <a:rPr sz="1050" dirty="0">
                <a:latin typeface="Segoe UI"/>
                <a:cs typeface="Segoe UI"/>
              </a:rPr>
              <a:t>mozgási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energiája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robbanási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energiává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alakult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kráter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kialakulásakor:</a:t>
            </a:r>
            <a:endParaRPr sz="1050">
              <a:latin typeface="Segoe UI"/>
              <a:cs typeface="Segoe UI"/>
            </a:endParaRPr>
          </a:p>
          <a:p>
            <a:pPr marL="476884" marR="4439285" indent="-196850">
              <a:lnSpc>
                <a:spcPct val="126800"/>
              </a:lnSpc>
              <a:spcBef>
                <a:spcPts val="1195"/>
              </a:spcBef>
              <a:buSzPct val="104761"/>
              <a:buAutoNum type="arabicPeriod"/>
              <a:tabLst>
                <a:tab pos="533400" algn="l"/>
              </a:tabLst>
            </a:pPr>
            <a:r>
              <a:rPr sz="1050" dirty="0">
                <a:latin typeface="Segoe UI"/>
                <a:cs typeface="Segoe UI"/>
              </a:rPr>
              <a:t>Paraméterek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összefoglalása 	</a:t>
            </a:r>
            <a:r>
              <a:rPr sz="1575" baseline="5291" dirty="0">
                <a:latin typeface="Segoe UI"/>
                <a:cs typeface="Segoe UI"/>
              </a:rPr>
              <a:t>Mozgási energia,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E</a:t>
            </a:r>
            <a:r>
              <a:rPr sz="700" dirty="0">
                <a:latin typeface="Segoe UI"/>
                <a:cs typeface="Segoe UI"/>
              </a:rPr>
              <a:t>K</a:t>
            </a:r>
            <a:r>
              <a:rPr sz="700" spc="90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</a:t>
            </a:r>
            <a:r>
              <a:rPr sz="1575" spc="-44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2500 </a:t>
            </a:r>
            <a:r>
              <a:rPr sz="1575" spc="-37" baseline="5291" dirty="0">
                <a:latin typeface="Segoe UI"/>
                <a:cs typeface="Segoe UI"/>
              </a:rPr>
              <a:t>kt 	</a:t>
            </a:r>
            <a:r>
              <a:rPr sz="1050" dirty="0">
                <a:latin typeface="Segoe UI"/>
                <a:cs typeface="Segoe UI"/>
              </a:rPr>
              <a:t>Belépési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sebesség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12,8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km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baseline="31746" dirty="0">
                <a:latin typeface="Segoe UI"/>
                <a:cs typeface="Segoe UI"/>
              </a:rPr>
              <a:t>-</a:t>
            </a:r>
            <a:r>
              <a:rPr sz="1050" spc="-75" baseline="31746" dirty="0">
                <a:latin typeface="Segoe UI"/>
                <a:cs typeface="Segoe UI"/>
              </a:rPr>
              <a:t>1</a:t>
            </a:r>
            <a:r>
              <a:rPr sz="1050" spc="750" baseline="31746" dirty="0">
                <a:latin typeface="Segoe UI"/>
                <a:cs typeface="Segoe UI"/>
              </a:rPr>
              <a:t> 	</a:t>
            </a:r>
            <a:r>
              <a:rPr sz="1050" dirty="0">
                <a:latin typeface="Segoe UI"/>
                <a:cs typeface="Segoe UI"/>
              </a:rPr>
              <a:t>1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kt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4,2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x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baseline="31746" dirty="0">
                <a:latin typeface="Segoe UI"/>
                <a:cs typeface="Segoe UI"/>
              </a:rPr>
              <a:t>12</a:t>
            </a:r>
            <a:r>
              <a:rPr sz="1050" spc="150" baseline="31746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J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latin typeface="Segoe UI"/>
                <a:cs typeface="Segoe UI"/>
              </a:rPr>
              <a:t>Vas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meteorit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sűrűsége,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i="1" dirty="0">
                <a:latin typeface="Segoe UI"/>
                <a:cs typeface="Segoe UI"/>
              </a:rPr>
              <a:t>ρ</a:t>
            </a:r>
            <a:r>
              <a:rPr sz="1050" i="1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7000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kg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</a:t>
            </a:r>
            <a:r>
              <a:rPr sz="1050" baseline="31746" dirty="0">
                <a:latin typeface="Segoe UI"/>
                <a:cs typeface="Segoe UI"/>
              </a:rPr>
              <a:t>-</a:t>
            </a:r>
            <a:r>
              <a:rPr sz="1050" spc="-75" baseline="31746" dirty="0">
                <a:latin typeface="Segoe UI"/>
                <a:cs typeface="Segoe UI"/>
              </a:rPr>
              <a:t>3</a:t>
            </a:r>
            <a:endParaRPr sz="1050" baseline="31746">
              <a:latin typeface="Segoe UI"/>
              <a:cs typeface="Segoe UI"/>
            </a:endParaRPr>
          </a:p>
          <a:p>
            <a:pPr marL="492125" marR="2698750" indent="-212090">
              <a:lnSpc>
                <a:spcPct val="132900"/>
              </a:lnSpc>
              <a:spcBef>
                <a:spcPts val="1110"/>
              </a:spcBef>
              <a:buSzPct val="104761"/>
              <a:buAutoNum type="arabicPeriod" startAt="2"/>
              <a:tabLst>
                <a:tab pos="5334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kráter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létrejöttéhez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szükséges energiát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átszámítjuk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joule-</a:t>
            </a:r>
            <a:r>
              <a:rPr sz="1050" spc="-25" dirty="0">
                <a:latin typeface="Segoe UI"/>
                <a:cs typeface="Segoe UI"/>
              </a:rPr>
              <a:t>ba. 	</a:t>
            </a:r>
            <a:r>
              <a:rPr sz="1575" baseline="5291" dirty="0">
                <a:latin typeface="Segoe UI"/>
                <a:cs typeface="Segoe UI"/>
              </a:rPr>
              <a:t>E</a:t>
            </a:r>
            <a:r>
              <a:rPr sz="700" dirty="0">
                <a:latin typeface="Segoe UI"/>
                <a:cs typeface="Segoe UI"/>
              </a:rPr>
              <a:t>K</a:t>
            </a:r>
            <a:r>
              <a:rPr sz="700" spc="95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 2500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kt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</a:t>
            </a:r>
            <a:r>
              <a:rPr sz="1575" spc="-3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2500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 4,2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</a:t>
            </a:r>
            <a:r>
              <a:rPr sz="1575" spc="-3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10</a:t>
            </a:r>
            <a:r>
              <a:rPr sz="1050" baseline="39682" dirty="0">
                <a:latin typeface="Segoe UI"/>
                <a:cs typeface="Segoe UI"/>
              </a:rPr>
              <a:t>12</a:t>
            </a:r>
            <a:r>
              <a:rPr sz="1575" baseline="5291" dirty="0">
                <a:latin typeface="Segoe UI"/>
                <a:cs typeface="Segoe UI"/>
              </a:rPr>
              <a:t>J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</a:t>
            </a:r>
            <a:r>
              <a:rPr sz="1575" spc="-3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1,05</a:t>
            </a:r>
            <a:r>
              <a:rPr sz="1575" spc="15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 10</a:t>
            </a:r>
            <a:r>
              <a:rPr sz="1050" baseline="39682" dirty="0">
                <a:latin typeface="Segoe UI"/>
                <a:cs typeface="Segoe UI"/>
              </a:rPr>
              <a:t>16</a:t>
            </a:r>
            <a:r>
              <a:rPr sz="1050" spc="127" baseline="39682" dirty="0">
                <a:latin typeface="Segoe UI"/>
                <a:cs typeface="Segoe UI"/>
              </a:rPr>
              <a:t> </a:t>
            </a:r>
            <a:r>
              <a:rPr sz="1575" spc="-75" baseline="5291" dirty="0">
                <a:latin typeface="Segoe UI"/>
                <a:cs typeface="Segoe UI"/>
              </a:rPr>
              <a:t>J</a:t>
            </a:r>
            <a:endParaRPr sz="1575" baseline="5291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Segoe UI"/>
              <a:buAutoNum type="arabicPeriod" startAt="2"/>
            </a:pPr>
            <a:endParaRPr sz="1050">
              <a:latin typeface="Segoe UI"/>
              <a:cs typeface="Segoe UI"/>
            </a:endParaRPr>
          </a:p>
          <a:p>
            <a:pPr marL="492759" indent="-212090">
              <a:lnSpc>
                <a:spcPct val="100000"/>
              </a:lnSpc>
              <a:buSzPct val="104761"/>
              <a:buAutoNum type="arabicPeriod" startAt="2"/>
              <a:tabLst>
                <a:tab pos="492759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mozgási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egyenletét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használva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kiszámítjuk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-10" dirty="0">
                <a:latin typeface="Segoe UI"/>
                <a:cs typeface="Segoe UI"/>
              </a:rPr>
              <a:t> tömegét.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459"/>
              </a:spcBef>
            </a:pPr>
            <a:r>
              <a:rPr sz="1575" baseline="5291" dirty="0">
                <a:latin typeface="Segoe UI"/>
                <a:cs typeface="Segoe UI"/>
              </a:rPr>
              <a:t>E</a:t>
            </a:r>
            <a:r>
              <a:rPr sz="700" dirty="0">
                <a:latin typeface="Segoe UI"/>
                <a:cs typeface="Segoe UI"/>
              </a:rPr>
              <a:t>K</a:t>
            </a:r>
            <a:r>
              <a:rPr sz="700" spc="90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 1/2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spc="-37" baseline="5291" dirty="0">
                <a:latin typeface="Segoe UI"/>
                <a:cs typeface="Segoe UI"/>
              </a:rPr>
              <a:t>mv</a:t>
            </a:r>
            <a:r>
              <a:rPr sz="1050" spc="-37" baseline="39682" dirty="0">
                <a:latin typeface="Segoe UI"/>
                <a:cs typeface="Segoe UI"/>
              </a:rPr>
              <a:t>2</a:t>
            </a:r>
            <a:endParaRPr sz="1050" baseline="39682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</a:pPr>
            <a:r>
              <a:rPr sz="1050" dirty="0">
                <a:latin typeface="Segoe UI"/>
                <a:cs typeface="Segoe UI"/>
              </a:rPr>
              <a:t>Átrendezzük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m-</a:t>
            </a:r>
            <a:r>
              <a:rPr sz="1050" spc="-25" dirty="0">
                <a:latin typeface="Segoe UI"/>
                <a:cs typeface="Segoe UI"/>
              </a:rPr>
              <a:t>re: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445"/>
              </a:spcBef>
            </a:pPr>
            <a:r>
              <a:rPr sz="1575" baseline="5291" dirty="0">
                <a:latin typeface="Segoe UI"/>
                <a:cs typeface="Segoe UI"/>
              </a:rPr>
              <a:t>m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 (2E</a:t>
            </a:r>
            <a:r>
              <a:rPr sz="700" dirty="0">
                <a:latin typeface="Segoe UI"/>
                <a:cs typeface="Segoe UI"/>
              </a:rPr>
              <a:t>K</a:t>
            </a:r>
            <a:r>
              <a:rPr sz="1575" baseline="5291" dirty="0">
                <a:latin typeface="Segoe UI"/>
                <a:cs typeface="Segoe UI"/>
              </a:rPr>
              <a:t>)/v</a:t>
            </a:r>
            <a:r>
              <a:rPr sz="1050" baseline="39682" dirty="0">
                <a:latin typeface="Segoe UI"/>
                <a:cs typeface="Segoe UI"/>
              </a:rPr>
              <a:t>2</a:t>
            </a:r>
            <a:r>
              <a:rPr sz="1050" spc="142" baseline="39682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(2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1,05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10</a:t>
            </a:r>
            <a:r>
              <a:rPr sz="1050" baseline="39682" dirty="0">
                <a:latin typeface="Segoe UI"/>
                <a:cs typeface="Segoe UI"/>
              </a:rPr>
              <a:t>16</a:t>
            </a:r>
            <a:r>
              <a:rPr sz="1575" baseline="5291" dirty="0">
                <a:latin typeface="Segoe UI"/>
                <a:cs typeface="Segoe UI"/>
              </a:rPr>
              <a:t>J)/(12 800</a:t>
            </a:r>
            <a:r>
              <a:rPr sz="1575" spc="-30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m s</a:t>
            </a:r>
            <a:r>
              <a:rPr sz="1050" baseline="39682" dirty="0">
                <a:latin typeface="Segoe UI"/>
                <a:cs typeface="Segoe UI"/>
              </a:rPr>
              <a:t>-1</a:t>
            </a:r>
            <a:r>
              <a:rPr sz="1575" baseline="5291" dirty="0">
                <a:latin typeface="Segoe UI"/>
                <a:cs typeface="Segoe UI"/>
              </a:rPr>
              <a:t>)</a:t>
            </a:r>
            <a:r>
              <a:rPr sz="1050" baseline="39682" dirty="0">
                <a:latin typeface="Segoe UI"/>
                <a:cs typeface="Segoe UI"/>
              </a:rPr>
              <a:t>2</a:t>
            </a:r>
            <a:r>
              <a:rPr sz="1050" spc="142" baseline="39682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=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128</a:t>
            </a:r>
            <a:r>
              <a:rPr sz="1575" spc="-30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x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10</a:t>
            </a:r>
            <a:r>
              <a:rPr sz="1050" baseline="39682" dirty="0">
                <a:latin typeface="Segoe UI"/>
                <a:cs typeface="Segoe UI"/>
              </a:rPr>
              <a:t>6</a:t>
            </a:r>
            <a:r>
              <a:rPr sz="1050" spc="150" baseline="39682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kg =</a:t>
            </a:r>
            <a:r>
              <a:rPr sz="1575" spc="-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128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baseline="5291" dirty="0">
                <a:latin typeface="Segoe UI"/>
                <a:cs typeface="Segoe UI"/>
              </a:rPr>
              <a:t>000</a:t>
            </a:r>
            <a:r>
              <a:rPr sz="1575" spc="7" baseline="5291" dirty="0">
                <a:latin typeface="Segoe UI"/>
                <a:cs typeface="Segoe UI"/>
              </a:rPr>
              <a:t> </a:t>
            </a:r>
            <a:r>
              <a:rPr sz="1575" spc="-75" baseline="5291" dirty="0">
                <a:latin typeface="Segoe UI"/>
                <a:cs typeface="Segoe UI"/>
              </a:rPr>
              <a:t>t</a:t>
            </a:r>
            <a:endParaRPr sz="1575" baseline="5291">
              <a:latin typeface="Segoe UI"/>
              <a:cs typeface="Segoe UI"/>
            </a:endParaRPr>
          </a:p>
          <a:p>
            <a:pPr marL="514984" marR="1757045" indent="-234950">
              <a:lnSpc>
                <a:spcPct val="125600"/>
              </a:lnSpc>
              <a:spcBef>
                <a:spcPts val="1110"/>
              </a:spcBef>
              <a:buSzPct val="104761"/>
              <a:buAutoNum type="arabicPeriod" startAt="4"/>
              <a:tabLst>
                <a:tab pos="5334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sűrűség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egyenletét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használva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kiszámítjuk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térfogatát. 	</a:t>
            </a:r>
            <a:r>
              <a:rPr sz="1050" dirty="0">
                <a:latin typeface="Segoe UI"/>
                <a:cs typeface="Segoe UI"/>
              </a:rPr>
              <a:t>Mivel tömeg =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sűrűség x</a:t>
            </a:r>
            <a:r>
              <a:rPr sz="1050" spc="-10" dirty="0">
                <a:latin typeface="Segoe UI"/>
                <a:cs typeface="Segoe UI"/>
              </a:rPr>
              <a:t> térfogat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355"/>
              </a:spcBef>
            </a:pPr>
            <a:r>
              <a:rPr sz="1050" dirty="0">
                <a:latin typeface="Segoe UI"/>
                <a:cs typeface="Segoe UI"/>
              </a:rPr>
              <a:t>Térfogat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tömeg/sűrűség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(128 x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baseline="31746" dirty="0">
                <a:latin typeface="Segoe UI"/>
                <a:cs typeface="Segoe UI"/>
              </a:rPr>
              <a:t>6</a:t>
            </a:r>
            <a:r>
              <a:rPr sz="1050" spc="135" baseline="31746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kg)/(7000 kg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</a:t>
            </a:r>
            <a:r>
              <a:rPr sz="1050" baseline="31746" dirty="0">
                <a:latin typeface="Segoe UI"/>
                <a:cs typeface="Segoe UI"/>
              </a:rPr>
              <a:t>-3</a:t>
            </a:r>
            <a:r>
              <a:rPr sz="1050" dirty="0">
                <a:latin typeface="Segoe UI"/>
                <a:cs typeface="Segoe UI"/>
              </a:rPr>
              <a:t>)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1,83 x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baseline="31746" dirty="0">
                <a:latin typeface="Segoe UI"/>
                <a:cs typeface="Segoe UI"/>
              </a:rPr>
              <a:t>4</a:t>
            </a:r>
            <a:r>
              <a:rPr sz="1050" spc="135" baseline="31746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m</a:t>
            </a:r>
            <a:r>
              <a:rPr sz="1050" spc="-37" baseline="31746" dirty="0">
                <a:latin typeface="Segoe UI"/>
                <a:cs typeface="Segoe UI"/>
              </a:rPr>
              <a:t>3</a:t>
            </a:r>
            <a:endParaRPr sz="1050" baseline="31746">
              <a:latin typeface="Segoe UI"/>
              <a:cs typeface="Segoe UI"/>
            </a:endParaRPr>
          </a:p>
          <a:p>
            <a:pPr marL="431800" marR="164465" indent="-151130">
              <a:lnSpc>
                <a:spcPct val="125600"/>
              </a:lnSpc>
              <a:spcBef>
                <a:spcPts val="1205"/>
              </a:spcBef>
              <a:buSzPct val="104761"/>
              <a:buAutoNum type="arabicPeriod" startAt="5"/>
              <a:tabLst>
                <a:tab pos="433070" algn="l"/>
              </a:tabLst>
            </a:pPr>
            <a:r>
              <a:rPr sz="1050" dirty="0">
                <a:latin typeface="Segoe UI"/>
                <a:cs typeface="Segoe UI"/>
              </a:rPr>
              <a:t>Feltételezve,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gömb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alakú,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gömb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térfogatának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egyenletével</a:t>
            </a:r>
            <a:r>
              <a:rPr sz="1050" spc="-10" dirty="0">
                <a:latin typeface="Segoe UI"/>
                <a:cs typeface="Segoe UI"/>
              </a:rPr>
              <a:t> kiszámíthatjuk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	</a:t>
            </a:r>
            <a:r>
              <a:rPr sz="1050" dirty="0">
                <a:latin typeface="Segoe UI"/>
                <a:cs typeface="Segoe UI"/>
              </a:rPr>
              <a:t>sugarát.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Másik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lehetőség,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becsapódó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kockaként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modellezzük.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latin typeface="Segoe UI"/>
                <a:cs typeface="Segoe UI"/>
              </a:rPr>
              <a:t>Mivel 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gömb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térfogata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10" dirty="0">
                <a:latin typeface="Segoe UI"/>
                <a:cs typeface="Segoe UI"/>
              </a:rPr>
              <a:t> (4/3)πr</a:t>
            </a:r>
            <a:r>
              <a:rPr sz="1050" spc="-15" baseline="31746" dirty="0">
                <a:latin typeface="Segoe UI"/>
                <a:cs typeface="Segoe UI"/>
              </a:rPr>
              <a:t>3</a:t>
            </a:r>
            <a:endParaRPr sz="1050" baseline="31746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5"/>
              </a:spcBef>
            </a:pPr>
            <a:r>
              <a:rPr sz="1050" spc="-10" dirty="0">
                <a:latin typeface="Segoe UI"/>
                <a:cs typeface="Segoe UI"/>
              </a:rPr>
              <a:t>Átrendezve</a:t>
            </a: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  <a:spcBef>
                <a:spcPts val="345"/>
              </a:spcBef>
            </a:pPr>
            <a:r>
              <a:rPr sz="1050" dirty="0">
                <a:latin typeface="Segoe UI"/>
                <a:cs typeface="Segoe UI"/>
              </a:rPr>
              <a:t>r</a:t>
            </a:r>
            <a:r>
              <a:rPr sz="1050" baseline="31746" dirty="0">
                <a:latin typeface="Segoe UI"/>
                <a:cs typeface="Segoe UI"/>
              </a:rPr>
              <a:t>3</a:t>
            </a:r>
            <a:r>
              <a:rPr sz="1050" spc="142" baseline="31746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 (3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x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1,83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x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baseline="31746" dirty="0">
                <a:latin typeface="Segoe UI"/>
                <a:cs typeface="Segoe UI"/>
              </a:rPr>
              <a:t>4</a:t>
            </a:r>
            <a:r>
              <a:rPr sz="1050" spc="127" baseline="31746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</a:t>
            </a:r>
            <a:r>
              <a:rPr sz="1050" baseline="31746" dirty="0">
                <a:latin typeface="Segoe UI"/>
                <a:cs typeface="Segoe UI"/>
              </a:rPr>
              <a:t>3</a:t>
            </a:r>
            <a:r>
              <a:rPr sz="1050" dirty="0">
                <a:latin typeface="Segoe UI"/>
                <a:cs typeface="Segoe UI"/>
              </a:rPr>
              <a:t>)/(4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x π)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=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4371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m</a:t>
            </a:r>
            <a:endParaRPr sz="10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050">
              <a:latin typeface="Segoe UI"/>
              <a:cs typeface="Segoe UI"/>
            </a:endParaRPr>
          </a:p>
          <a:p>
            <a:pPr marL="533400">
              <a:lnSpc>
                <a:spcPct val="100000"/>
              </a:lnSpc>
            </a:pPr>
            <a:r>
              <a:rPr sz="1050" dirty="0">
                <a:latin typeface="Segoe UI"/>
                <a:cs typeface="Segoe UI"/>
              </a:rPr>
              <a:t>tehát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u="sng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r</a:t>
            </a:r>
            <a:r>
              <a:rPr sz="1050" u="sng" spc="-10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 </a:t>
            </a:r>
            <a:r>
              <a:rPr sz="1050" u="sng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=</a:t>
            </a:r>
            <a:r>
              <a:rPr sz="1050" u="sng" spc="-5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 </a:t>
            </a:r>
            <a:r>
              <a:rPr sz="1050" u="sng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16,4</a:t>
            </a:r>
            <a:r>
              <a:rPr sz="1050" u="sng" spc="-15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 </a:t>
            </a:r>
            <a:r>
              <a:rPr sz="1050" u="sng" spc="-50" dirty="0">
                <a:uFill>
                  <a:solidFill>
                    <a:srgbClr val="000000"/>
                  </a:solidFill>
                </a:uFill>
                <a:latin typeface="Segoe UI"/>
                <a:cs typeface="Segoe UI"/>
              </a:rPr>
              <a:t>m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38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5218" y="344423"/>
            <a:ext cx="229235" cy="147637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ts val="1664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5965" y="0"/>
            <a:ext cx="472440" cy="276034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3468" y="995832"/>
            <a:ext cx="6534784" cy="6323398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1400" dirty="0">
                <a:latin typeface="Segoe UI"/>
                <a:cs typeface="Segoe UI"/>
              </a:rPr>
              <a:t>Ezt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követően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tanulók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megvizsgálhatják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modellben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használt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feltételezések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korlátait/bizonytalanságait,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köztük</a:t>
            </a: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1400" spc="-10" dirty="0">
                <a:latin typeface="Segoe UI"/>
                <a:cs typeface="Segoe UI"/>
              </a:rPr>
              <a:t>ezeket:</a:t>
            </a:r>
            <a:endParaRPr sz="1400" dirty="0">
              <a:latin typeface="Segoe UI"/>
              <a:cs typeface="Segoe UI"/>
            </a:endParaRPr>
          </a:p>
          <a:p>
            <a:pPr marL="263525" marR="9525" indent="-135255">
              <a:lnSpc>
                <a:spcPct val="127600"/>
              </a:lnSpc>
              <a:spcBef>
                <a:spcPts val="1300"/>
              </a:spcBef>
              <a:buSzPct val="104761"/>
              <a:buFont typeface="Arial MT"/>
              <a:buChar char="•"/>
              <a:tabLst>
                <a:tab pos="265430" algn="l"/>
              </a:tabLst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mozgási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energia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100%-</a:t>
            </a:r>
            <a:r>
              <a:rPr sz="1400" dirty="0">
                <a:latin typeface="Segoe UI"/>
                <a:cs typeface="Segoe UI"/>
              </a:rPr>
              <a:t>os</a:t>
            </a:r>
            <a:r>
              <a:rPr sz="1400" spc="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átalakulásának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feltételezése.</a:t>
            </a:r>
            <a:r>
              <a:rPr sz="1400" spc="6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energia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része</a:t>
            </a:r>
            <a:r>
              <a:rPr sz="1400" spc="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másra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fordítódva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elveszett 	</a:t>
            </a:r>
            <a:r>
              <a:rPr sz="1400" dirty="0">
                <a:latin typeface="Segoe UI"/>
                <a:cs typeface="Segoe UI"/>
              </a:rPr>
              <a:t>volna,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például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hang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jött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volna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létre,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illetve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felmelegítette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volna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légkört.</a:t>
            </a:r>
            <a:endParaRPr sz="1400" dirty="0">
              <a:latin typeface="Segoe UI"/>
              <a:cs typeface="Segoe UI"/>
            </a:endParaRPr>
          </a:p>
          <a:p>
            <a:pPr marL="263525" marR="8255" indent="-135255">
              <a:lnSpc>
                <a:spcPct val="125699"/>
              </a:lnSpc>
              <a:spcBef>
                <a:spcPts val="20"/>
              </a:spcBef>
              <a:buSzPct val="104761"/>
              <a:buFont typeface="Arial MT"/>
              <a:buChar char="•"/>
              <a:tabLst>
                <a:tab pos="265430" algn="l"/>
              </a:tabLst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1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becsapódási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sebesség</a:t>
            </a:r>
            <a:r>
              <a:rPr sz="1400" spc="18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bizonytalansága.</a:t>
            </a:r>
            <a:r>
              <a:rPr sz="1400" spc="2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Ezt</a:t>
            </a:r>
            <a:r>
              <a:rPr sz="1400" spc="2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204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értéket</a:t>
            </a:r>
            <a:r>
              <a:rPr sz="1400" spc="204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egy</a:t>
            </a:r>
            <a:r>
              <a:rPr sz="1400" spc="204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régi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becsapódási</a:t>
            </a:r>
            <a:r>
              <a:rPr sz="1400" spc="19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kráter</a:t>
            </a:r>
            <a:r>
              <a:rPr sz="1400" spc="20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megfigyeléseiből 	</a:t>
            </a:r>
            <a:r>
              <a:rPr sz="1400" dirty="0">
                <a:latin typeface="Segoe UI"/>
                <a:cs typeface="Segoe UI"/>
              </a:rPr>
              <a:t>következtették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ki, így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pontatlan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lehet, ami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viszont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méret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számításakor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is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pontatlansághoz vezet.</a:t>
            </a:r>
            <a:endParaRPr sz="1400" dirty="0">
              <a:latin typeface="Segoe UI"/>
              <a:cs typeface="Segoe UI"/>
            </a:endParaRPr>
          </a:p>
          <a:p>
            <a:pPr marL="263525" indent="-13525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263525" algn="l"/>
                <a:tab pos="265430" algn="l"/>
              </a:tabLst>
            </a:pPr>
            <a:r>
              <a:rPr sz="1400" dirty="0">
                <a:latin typeface="Segoe UI"/>
                <a:cs typeface="Segoe UI"/>
              </a:rPr>
              <a:t>a</a:t>
            </a:r>
            <a:r>
              <a:rPr sz="1400" spc="-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becsapódási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szög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hatása.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elpárolgó/kilövellő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kő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mennyisége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belépési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szög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függvényében</a:t>
            </a:r>
            <a:r>
              <a:rPr sz="1400" spc="-10" dirty="0">
                <a:latin typeface="Segoe UI"/>
                <a:cs typeface="Segoe UI"/>
              </a:rPr>
              <a:t> változhat.</a:t>
            </a:r>
            <a:endParaRPr sz="1400" dirty="0">
              <a:latin typeface="Segoe UI"/>
              <a:cs typeface="Segoe UI"/>
            </a:endParaRPr>
          </a:p>
          <a:p>
            <a:pPr marL="265430" marR="9525" algn="just">
              <a:lnSpc>
                <a:spcPct val="127600"/>
              </a:lnSpc>
            </a:pPr>
            <a:r>
              <a:rPr sz="1400" dirty="0">
                <a:latin typeface="Segoe UI"/>
                <a:cs typeface="Segoe UI"/>
              </a:rPr>
              <a:t>Mivel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 eredeti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tényezők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jelentős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részét ebből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bizonyítékból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következtették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ki,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belépési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szög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nagyban </a:t>
            </a:r>
            <a:r>
              <a:rPr sz="1400" dirty="0">
                <a:latin typeface="Segoe UI"/>
                <a:cs typeface="Segoe UI"/>
              </a:rPr>
              <a:t>befolyásolja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az</a:t>
            </a:r>
            <a:r>
              <a:rPr sz="1400" spc="9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eredményeket.</a:t>
            </a:r>
            <a:r>
              <a:rPr sz="1400" spc="10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Down2Earth</a:t>
            </a:r>
            <a:r>
              <a:rPr sz="1400" spc="10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becsapódási</a:t>
            </a:r>
            <a:r>
              <a:rPr sz="1400" spc="8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szimulátorban</a:t>
            </a:r>
            <a:r>
              <a:rPr sz="1400" spc="10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(ld.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lent</a:t>
            </a:r>
            <a:r>
              <a:rPr sz="1400" spc="10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és</a:t>
            </a:r>
            <a:r>
              <a:rPr sz="1400" spc="10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a</a:t>
            </a:r>
            <a:r>
              <a:rPr sz="1400" spc="8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„Linkek”</a:t>
            </a:r>
            <a:r>
              <a:rPr sz="1400" spc="10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részben) </a:t>
            </a:r>
            <a:r>
              <a:rPr sz="1400" dirty="0">
                <a:latin typeface="Segoe UI"/>
                <a:cs typeface="Segoe UI"/>
              </a:rPr>
              <a:t>adott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objektum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esetén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különböző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belépési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szögekkel</a:t>
            </a:r>
            <a:r>
              <a:rPr sz="1400" spc="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végzett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kísérletek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segíthetnek</a:t>
            </a:r>
            <a:r>
              <a:rPr sz="1400" spc="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jobban</a:t>
            </a:r>
            <a:r>
              <a:rPr sz="1400" spc="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feltárni</a:t>
            </a:r>
            <a:r>
              <a:rPr sz="1400" spc="7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ezt</a:t>
            </a:r>
            <a:r>
              <a:rPr sz="1400" spc="40" dirty="0">
                <a:latin typeface="Segoe UI"/>
                <a:cs typeface="Segoe UI"/>
              </a:rPr>
              <a:t> </a:t>
            </a:r>
            <a:r>
              <a:rPr sz="1400" spc="-50" dirty="0">
                <a:latin typeface="Segoe UI"/>
                <a:cs typeface="Segoe UI"/>
              </a:rPr>
              <a:t>a </a:t>
            </a:r>
            <a:r>
              <a:rPr sz="1400" spc="-10" dirty="0">
                <a:latin typeface="Segoe UI"/>
                <a:cs typeface="Segoe UI"/>
              </a:rPr>
              <a:t>kérdést.</a:t>
            </a:r>
            <a:endParaRPr sz="1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105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Online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becsapódásszimulátor</a:t>
            </a:r>
            <a:r>
              <a:rPr sz="1400" b="1" spc="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14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Down2Earth</a:t>
            </a:r>
            <a:endParaRPr sz="1400" dirty="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  <a:spcBef>
                <a:spcPts val="650"/>
              </a:spcBef>
            </a:pPr>
            <a:r>
              <a:rPr sz="1200" dirty="0">
                <a:latin typeface="Segoe UI"/>
                <a:cs typeface="Segoe UI"/>
              </a:rPr>
              <a:t>A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Down2Earth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(ld.</a:t>
            </a:r>
            <a:r>
              <a:rPr sz="1200" spc="1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„Linkek”</a:t>
            </a:r>
            <a:r>
              <a:rPr sz="1200" spc="15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részt)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spc="-25" dirty="0">
                <a:latin typeface="Segoe UI"/>
                <a:cs typeface="Segoe UI"/>
              </a:rPr>
              <a:t>e</a:t>
            </a:r>
            <a:r>
              <a:rPr sz="1200" dirty="0">
                <a:latin typeface="Segoe UI"/>
                <a:cs typeface="Segoe UI"/>
              </a:rPr>
              <a:t>gy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oktatási</a:t>
            </a:r>
            <a:r>
              <a:rPr sz="1200" spc="17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célú,</a:t>
            </a:r>
            <a:r>
              <a:rPr sz="1200" spc="15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webalapú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becsapódásszimulátor,</a:t>
            </a:r>
            <a:r>
              <a:rPr sz="1200" spc="1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amelyben</a:t>
            </a:r>
            <a:r>
              <a:rPr sz="1200" spc="16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</a:t>
            </a:r>
            <a:r>
              <a:rPr sz="1200" spc="15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tanulók</a:t>
            </a:r>
            <a:r>
              <a:rPr sz="1200" spc="-5" dirty="0">
                <a:latin typeface="Segoe UI"/>
                <a:cs typeface="Segoe UI"/>
              </a:rPr>
              <a:t> megadhatják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 becsapódás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paramétereit,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köztük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 </a:t>
            </a:r>
            <a:r>
              <a:rPr sz="1200" spc="-5" dirty="0">
                <a:latin typeface="Segoe UI"/>
                <a:cs typeface="Segoe UI"/>
              </a:rPr>
              <a:t>becsapódó</a:t>
            </a:r>
            <a:r>
              <a:rPr sz="1200" spc="-2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objektum</a:t>
            </a:r>
            <a:r>
              <a:rPr sz="1200" spc="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(aszteroida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vagy </a:t>
            </a:r>
            <a:r>
              <a:rPr sz="1200" spc="-10" dirty="0">
                <a:latin typeface="Segoe UI"/>
                <a:cs typeface="Segoe UI"/>
              </a:rPr>
              <a:t>üstökös) </a:t>
            </a:r>
            <a:r>
              <a:rPr sz="1200" spc="-5" dirty="0">
                <a:latin typeface="Segoe UI"/>
                <a:cs typeface="Segoe UI"/>
              </a:rPr>
              <a:t>összetételét,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belépési</a:t>
            </a:r>
            <a:r>
              <a:rPr sz="1200" spc="3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szögét,</a:t>
            </a:r>
            <a:r>
              <a:rPr sz="1200" spc="3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méretét,</a:t>
            </a:r>
            <a:r>
              <a:rPr sz="1200" spc="3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becsapódás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helyét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és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az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5" dirty="0">
                <a:latin typeface="Segoe UI"/>
                <a:cs typeface="Segoe UI"/>
              </a:rPr>
              <a:t>ott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jellemző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kőzet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típusát.</a:t>
            </a:r>
            <a:r>
              <a:rPr sz="1200" spc="3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A</a:t>
            </a:r>
            <a:r>
              <a:rPr sz="1200" spc="1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tanulók</a:t>
            </a:r>
            <a:r>
              <a:rPr sz="1200" spc="2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megbecsülhetik</a:t>
            </a:r>
            <a:r>
              <a:rPr sz="1200" dirty="0">
                <a:latin typeface="Segoe UI"/>
                <a:cs typeface="Segoe UI"/>
              </a:rPr>
              <a:t> ezen </a:t>
            </a:r>
            <a:r>
              <a:rPr sz="1200" spc="-5" dirty="0">
                <a:latin typeface="Segoe UI"/>
                <a:cs typeface="Segoe UI"/>
              </a:rPr>
              <a:t>tényezők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hatását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</a:t>
            </a:r>
            <a:r>
              <a:rPr sz="1200" spc="-8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kráter</a:t>
            </a:r>
            <a:r>
              <a:rPr sz="1200" spc="-80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mé</a:t>
            </a:r>
            <a:r>
              <a:rPr sz="1200" spc="-5" dirty="0">
                <a:latin typeface="Segoe UI"/>
                <a:cs typeface="Segoe UI"/>
              </a:rPr>
              <a:t>r</a:t>
            </a:r>
            <a:r>
              <a:rPr sz="1200" dirty="0">
                <a:latin typeface="Segoe UI"/>
                <a:cs typeface="Segoe UI"/>
              </a:rPr>
              <a:t>eté</a:t>
            </a:r>
            <a:r>
              <a:rPr sz="1200" spc="-10" dirty="0">
                <a:latin typeface="Segoe UI"/>
                <a:cs typeface="Segoe UI"/>
              </a:rPr>
              <a:t>r</a:t>
            </a:r>
            <a:r>
              <a:rPr sz="1200" dirty="0">
                <a:latin typeface="Segoe UI"/>
                <a:cs typeface="Segoe UI"/>
              </a:rPr>
              <a:t>e,</a:t>
            </a:r>
            <a:r>
              <a:rPr sz="1200" spc="-6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é</a:t>
            </a:r>
            <a:r>
              <a:rPr sz="1200" dirty="0">
                <a:latin typeface="Segoe UI"/>
                <a:cs typeface="Segoe UI"/>
              </a:rPr>
              <a:t>s</a:t>
            </a:r>
            <a:r>
              <a:rPr sz="1200" spc="-6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összeköthetik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ezt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a</a:t>
            </a:r>
            <a:r>
              <a:rPr sz="1200" spc="-85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becsapódáskor</a:t>
            </a:r>
            <a:r>
              <a:rPr sz="1200" spc="-8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történő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energiaátadással.</a:t>
            </a:r>
            <a:r>
              <a:rPr sz="1200" spc="-65" dirty="0">
                <a:latin typeface="Segoe UI"/>
                <a:cs typeface="Segoe UI"/>
              </a:rPr>
              <a:t> </a:t>
            </a:r>
            <a:r>
              <a:rPr sz="1200" dirty="0">
                <a:latin typeface="Segoe UI"/>
                <a:cs typeface="Segoe UI"/>
              </a:rPr>
              <a:t>Ezt</a:t>
            </a:r>
            <a:r>
              <a:rPr sz="1200" spc="-7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követően </a:t>
            </a:r>
            <a:r>
              <a:rPr sz="1200" spc="-10" dirty="0">
                <a:latin typeface="Segoe UI"/>
                <a:cs typeface="Segoe UI"/>
              </a:rPr>
              <a:t>a </a:t>
            </a:r>
            <a:r>
              <a:rPr sz="1200" spc="-5" dirty="0">
                <a:latin typeface="Segoe UI"/>
                <a:cs typeface="Segoe UI"/>
              </a:rPr>
              <a:t>tanulók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virtuális</a:t>
            </a:r>
            <a:r>
              <a:rPr sz="1200" spc="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környezetben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ellenőrizhetik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5" dirty="0">
                <a:latin typeface="Segoe UI"/>
                <a:cs typeface="Segoe UI"/>
              </a:rPr>
              <a:t>becsléseik</a:t>
            </a:r>
            <a:r>
              <a:rPr sz="1200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helyességét.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39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93026" y="313943"/>
            <a:ext cx="369570" cy="1491615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TEVÉKENYSÉG</a:t>
            </a:r>
            <a:endParaRPr sz="14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222" y="2065680"/>
            <a:ext cx="6772897" cy="820226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625" y="1019174"/>
            <a:ext cx="3414299" cy="39624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6516" y="1527174"/>
            <a:ext cx="154622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Mi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kell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az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9D9FA1"/>
                </a:solidFill>
                <a:latin typeface="Segoe UI"/>
                <a:cs typeface="Segoe UI"/>
              </a:rPr>
              <a:t>élethez?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9256" y="1039621"/>
            <a:ext cx="4314394" cy="328295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20320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60"/>
              </a:spcBef>
            </a:pP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K</a:t>
            </a:r>
            <a:r>
              <a:rPr lang="hu-HU" sz="2000" b="1" dirty="0">
                <a:solidFill>
                  <a:srgbClr val="FFFFFF"/>
                </a:solidFill>
                <a:latin typeface="Segoe UI"/>
                <a:cs typeface="Segoe UI"/>
              </a:rPr>
              <a:t>OTYVASSZU</a:t>
            </a: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NK</a:t>
            </a:r>
            <a:r>
              <a:rPr sz="2000" b="1" spc="-1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ÜSTÖKÖST!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69511" y="2164206"/>
            <a:ext cx="185610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Amire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még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szükség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spc="-25" dirty="0">
                <a:solidFill>
                  <a:srgbClr val="FFFFFF"/>
                </a:solidFill>
                <a:latin typeface="Segoe UI"/>
                <a:cs typeface="Segoe UI"/>
              </a:rPr>
              <a:t>van</a:t>
            </a:r>
            <a:endParaRPr sz="13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6940" y="2136775"/>
            <a:ext cx="3099435" cy="3037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Segoe UI"/>
                <a:cs typeface="Segoe UI"/>
              </a:rPr>
              <a:t>ALAPADATOK</a:t>
            </a:r>
            <a:endParaRPr sz="180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Korosztály: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14–18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év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Típus:</a:t>
            </a:r>
            <a:r>
              <a:rPr sz="105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tanári</a:t>
            </a:r>
            <a:r>
              <a:rPr sz="10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bemutató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0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tanulói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tevékenység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Nehézségi</a:t>
            </a:r>
            <a:r>
              <a:rPr sz="105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fok: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könnyű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tanár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felkészülési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ideje: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20</a:t>
            </a:r>
            <a:r>
              <a:rPr sz="10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perc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Tanítási</a:t>
            </a:r>
            <a:r>
              <a:rPr sz="105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idő: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20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perc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1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óra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305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Készletenkénti</a:t>
            </a:r>
            <a:r>
              <a:rPr sz="105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költség:</a:t>
            </a:r>
            <a:r>
              <a:rPr sz="1050" b="1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közepes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(5–25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euró)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Helyszín: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beltér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(nagy,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jól</a:t>
            </a:r>
            <a:r>
              <a:rPr sz="10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szellőző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osztályterem)</a:t>
            </a:r>
            <a:endParaRPr sz="1050">
              <a:latin typeface="Segoe UI"/>
              <a:cs typeface="Segoe UI"/>
            </a:endParaRPr>
          </a:p>
          <a:p>
            <a:pPr marL="38100" marR="30480">
              <a:lnSpc>
                <a:spcPct val="121900"/>
              </a:lnSpc>
              <a:spcBef>
                <a:spcPts val="103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Eszközök:</a:t>
            </a:r>
            <a:r>
              <a:rPr sz="105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szárazjég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(szilárd,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-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78</a:t>
            </a:r>
            <a:r>
              <a:rPr sz="1050" spc="-15" baseline="31746" dirty="0">
                <a:solidFill>
                  <a:srgbClr val="009ADA"/>
                </a:solidFill>
                <a:latin typeface="Segoe UI"/>
                <a:cs typeface="Segoe UI"/>
              </a:rPr>
              <a:t>0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C-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nál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alacsonyabb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hőmérsékletű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szén-dioxid)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65879" y="3984497"/>
            <a:ext cx="2828925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9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Készítsünk</a:t>
            </a:r>
            <a:r>
              <a:rPr sz="9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üstököst!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videó.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Lásd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„Linkek”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részt.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2340" y="5777229"/>
            <a:ext cx="3072130" cy="91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2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tanulók</a:t>
            </a:r>
            <a:r>
              <a:rPr sz="12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számára</a:t>
            </a:r>
            <a:r>
              <a:rPr sz="1200" b="1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szükséges</a:t>
            </a:r>
            <a:r>
              <a:rPr sz="12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Segoe UI"/>
                <a:cs typeface="Segoe UI"/>
              </a:rPr>
              <a:t>előismeretek</a:t>
            </a:r>
            <a:endParaRPr sz="1200">
              <a:latin typeface="Segoe UI"/>
              <a:cs typeface="Segoe UI"/>
            </a:endParaRPr>
          </a:p>
          <a:p>
            <a:pPr marL="240665" indent="-227965">
              <a:lnSpc>
                <a:spcPct val="100000"/>
              </a:lnSpc>
              <a:spcBef>
                <a:spcPts val="1230"/>
              </a:spcBef>
              <a:buAutoNum type="arabicPeriod"/>
              <a:tabLst>
                <a:tab pos="24066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mozgási energia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egyenlete</a:t>
            </a:r>
            <a:endParaRPr sz="1050">
              <a:latin typeface="Segoe UI"/>
              <a:cs typeface="Segoe UI"/>
            </a:endParaRPr>
          </a:p>
          <a:p>
            <a:pPr marL="240665" indent="-227965">
              <a:lnSpc>
                <a:spcPct val="100000"/>
              </a:lnSpc>
              <a:spcBef>
                <a:spcPts val="275"/>
              </a:spcBef>
              <a:buAutoNum type="arabicPeriod"/>
              <a:tabLst>
                <a:tab pos="24066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spektroszkópia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sugárzás</a:t>
            </a:r>
            <a:endParaRPr sz="1050">
              <a:latin typeface="Segoe UI"/>
              <a:cs typeface="Segoe UI"/>
            </a:endParaRPr>
          </a:p>
          <a:p>
            <a:pPr marL="241300">
              <a:lnSpc>
                <a:spcPct val="100000"/>
              </a:lnSpc>
              <a:spcBef>
                <a:spcPts val="275"/>
              </a:spcBef>
            </a:pPr>
            <a:r>
              <a:rPr sz="1050" spc="-10" dirty="0">
                <a:latin typeface="Segoe UI"/>
                <a:cs typeface="Segoe UI"/>
              </a:rPr>
              <a:t>fogalma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1484" y="6948042"/>
            <a:ext cx="120269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Tanulási</a:t>
            </a:r>
            <a:r>
              <a:rPr sz="1400" b="1" spc="-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Segoe UI"/>
                <a:cs typeface="Segoe UI"/>
              </a:rPr>
              <a:t>célok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75608" y="6081420"/>
            <a:ext cx="3162300" cy="219329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Csillagászat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helye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jellemzői</a:t>
            </a:r>
            <a:endParaRPr sz="1050" dirty="0">
              <a:latin typeface="Segoe UI"/>
              <a:cs typeface="Segoe UI"/>
            </a:endParaRPr>
          </a:p>
          <a:p>
            <a:pPr marL="149225" marR="5080" indent="-137160">
              <a:lnSpc>
                <a:spcPct val="127600"/>
              </a:lnSpc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 </a:t>
            </a:r>
            <a:r>
              <a:rPr sz="1050" spc="-10" dirty="0">
                <a:latin typeface="Segoe UI"/>
                <a:cs typeface="Segoe UI"/>
              </a:rPr>
              <a:t>részeinek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azonosítása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(mag,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kóma,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por- </a:t>
            </a:r>
            <a:r>
              <a:rPr sz="1050" dirty="0">
                <a:latin typeface="Segoe UI"/>
                <a:cs typeface="Segoe UI"/>
              </a:rPr>
              <a:t>és </a:t>
            </a:r>
            <a:r>
              <a:rPr sz="1050" spc="-10" dirty="0">
                <a:latin typeface="Segoe UI"/>
                <a:cs typeface="Segoe UI"/>
              </a:rPr>
              <a:t>ioncsóva)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ütközések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következményei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Naprendszerben</a:t>
            </a:r>
            <a:endParaRPr sz="1050" dirty="0">
              <a:latin typeface="Segoe UI"/>
              <a:cs typeface="Segoe UI"/>
            </a:endParaRPr>
          </a:p>
          <a:p>
            <a:pPr marL="149225" marR="495934" indent="-137160">
              <a:lnSpc>
                <a:spcPct val="127600"/>
              </a:lnSpc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Kuiper-</a:t>
            </a:r>
            <a:r>
              <a:rPr sz="1050" dirty="0">
                <a:latin typeface="Segoe UI"/>
                <a:cs typeface="Segoe UI"/>
              </a:rPr>
              <a:t>öv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Oort-felhő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kapcsolata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spc="-10" dirty="0">
                <a:latin typeface="Segoe UI"/>
                <a:cs typeface="Segoe UI"/>
              </a:rPr>
              <a:t>üstökösökkel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7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égitestjeit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vizsgáló</a:t>
            </a:r>
            <a:r>
              <a:rPr sz="1050" spc="-10" dirty="0">
                <a:latin typeface="Segoe UI"/>
                <a:cs typeface="Segoe UI"/>
              </a:rPr>
              <a:t> űrszondák</a:t>
            </a:r>
            <a:endParaRPr sz="105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Kémia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Fázisátalakulások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81703" y="8539353"/>
            <a:ext cx="3092450" cy="16192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Áttekintés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99900"/>
              </a:lnSpc>
              <a:spcBef>
                <a:spcPts val="810"/>
              </a:spcBef>
            </a:pP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tevékenységben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tanár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tanulók </a:t>
            </a:r>
            <a:r>
              <a:rPr sz="1050" dirty="0">
                <a:latin typeface="Segoe UI"/>
                <a:cs typeface="Segoe UI"/>
              </a:rPr>
              <a:t>osztálytermi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körülmények</a:t>
            </a:r>
            <a:r>
              <a:rPr sz="1050" spc="3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</a:t>
            </a:r>
            <a:r>
              <a:rPr sz="1050" spc="3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szimulálják</a:t>
            </a:r>
            <a:r>
              <a:rPr sz="1050" spc="39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magját.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felhasznált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összetevők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pontos </a:t>
            </a:r>
            <a:r>
              <a:rPr sz="1050" dirty="0">
                <a:latin typeface="Segoe UI"/>
                <a:cs typeface="Segoe UI"/>
              </a:rPr>
              <a:t>analógiáját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nyújtják</a:t>
            </a:r>
            <a:r>
              <a:rPr sz="1050" spc="4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valódi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magjában </a:t>
            </a:r>
            <a:r>
              <a:rPr sz="1050" dirty="0">
                <a:latin typeface="Segoe UI"/>
                <a:cs typeface="Segoe UI"/>
              </a:rPr>
              <a:t>található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anyagoknak,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amelyeket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spektroszkópia,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különböző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elhaladó </a:t>
            </a:r>
            <a:r>
              <a:rPr sz="1050" dirty="0">
                <a:latin typeface="Segoe UI"/>
                <a:cs typeface="Segoe UI"/>
              </a:rPr>
              <a:t>űreszközöktől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származó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eredmények</a:t>
            </a:r>
            <a:r>
              <a:rPr sz="1050" spc="3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segítségével </a:t>
            </a:r>
            <a:r>
              <a:rPr sz="1050" dirty="0">
                <a:latin typeface="Segoe UI"/>
                <a:cs typeface="Segoe UI"/>
              </a:rPr>
              <a:t>állapítottak</a:t>
            </a:r>
            <a:r>
              <a:rPr sz="1050" spc="-20" dirty="0">
                <a:latin typeface="Segoe UI"/>
                <a:cs typeface="Segoe UI"/>
              </a:rPr>
              <a:t> meg.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75608" y="4374641"/>
            <a:ext cx="2338705" cy="15798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Kapcsolódás</a:t>
            </a:r>
            <a:r>
              <a:rPr sz="14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400" b="1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tananyaghoz</a:t>
            </a: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290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Fizika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4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Mozgási </a:t>
            </a:r>
            <a:r>
              <a:rPr sz="1050" spc="-10" dirty="0">
                <a:latin typeface="Segoe UI"/>
                <a:cs typeface="Segoe UI"/>
              </a:rPr>
              <a:t>energia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Energiamegmaradás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4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Fázisátalakulások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2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Ütközési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folyamatok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Naprendszerben)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2340" y="7203464"/>
            <a:ext cx="3047365" cy="1586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219075" indent="-228600">
              <a:lnSpc>
                <a:spcPct val="1219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értsék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és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alapvető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különbségeket.</a:t>
            </a:r>
            <a:endParaRPr sz="1050">
              <a:latin typeface="Segoe UI"/>
              <a:cs typeface="Segoe UI"/>
            </a:endParaRPr>
          </a:p>
          <a:p>
            <a:pPr marL="241300" marR="5080" indent="-228600">
              <a:lnSpc>
                <a:spcPct val="121900"/>
              </a:lnSpc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ismerjék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összetételének </a:t>
            </a:r>
            <a:r>
              <a:rPr sz="1050" dirty="0">
                <a:latin typeface="Segoe UI"/>
                <a:cs typeface="Segoe UI"/>
              </a:rPr>
              <a:t>legfontosabb </a:t>
            </a:r>
            <a:r>
              <a:rPr sz="1050" spc="-10" dirty="0">
                <a:latin typeface="Segoe UI"/>
                <a:cs typeface="Segoe UI"/>
              </a:rPr>
              <a:t>paramétereit.</a:t>
            </a:r>
            <a:endParaRPr sz="1050">
              <a:latin typeface="Segoe UI"/>
              <a:cs typeface="Segoe UI"/>
            </a:endParaRPr>
          </a:p>
          <a:p>
            <a:pPr marL="241300" marR="366395" indent="-228600">
              <a:lnSpc>
                <a:spcPct val="121900"/>
              </a:lnSpc>
              <a:spcBef>
                <a:spcPts val="5"/>
              </a:spcBef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tudjanak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végezni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egyszerű </a:t>
            </a:r>
            <a:r>
              <a:rPr sz="1050" dirty="0">
                <a:latin typeface="Segoe UI"/>
                <a:cs typeface="Segoe UI"/>
              </a:rPr>
              <a:t>számításokat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aszteroidák </a:t>
            </a:r>
            <a:r>
              <a:rPr sz="1050" dirty="0">
                <a:latin typeface="Segoe UI"/>
                <a:cs typeface="Segoe UI"/>
              </a:rPr>
              <a:t>bolygóba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csapódásakor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zajló </a:t>
            </a:r>
            <a:r>
              <a:rPr sz="1050" spc="-10" dirty="0">
                <a:latin typeface="Segoe UI"/>
                <a:cs typeface="Segoe UI"/>
              </a:rPr>
              <a:t>energiaátalakulásra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vonatkozóan.</a:t>
            </a:r>
            <a:endParaRPr sz="10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1489989"/>
            <a:ext cx="6454775" cy="3353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57500"/>
              </a:lnSpc>
              <a:spcBef>
                <a:spcPts val="105"/>
              </a:spcBef>
            </a:pPr>
            <a:r>
              <a:rPr sz="2000" dirty="0">
                <a:latin typeface="Segoe UI"/>
                <a:cs typeface="Segoe UI"/>
              </a:rPr>
              <a:t>Az</a:t>
            </a:r>
            <a:r>
              <a:rPr sz="2000" spc="30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üstökösök</a:t>
            </a:r>
            <a:r>
              <a:rPr sz="2000" spc="3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érdekes</a:t>
            </a:r>
            <a:r>
              <a:rPr sz="2000" spc="29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kontextust</a:t>
            </a:r>
            <a:r>
              <a:rPr sz="2000" spc="28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jelentenek</a:t>
            </a:r>
            <a:r>
              <a:rPr sz="2000" spc="3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több</a:t>
            </a:r>
            <a:r>
              <a:rPr sz="2000" spc="29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tantervi</a:t>
            </a:r>
            <a:r>
              <a:rPr sz="2000" spc="30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téma</a:t>
            </a:r>
            <a:r>
              <a:rPr sz="2000" spc="30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tanításához,</a:t>
            </a:r>
            <a:r>
              <a:rPr sz="2000" spc="29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például</a:t>
            </a:r>
            <a:r>
              <a:rPr sz="2000" spc="31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29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következőkhöz: gravitációs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mezők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keringési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pályák,</a:t>
            </a:r>
            <a:r>
              <a:rPr sz="200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mozgási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energia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energiaátadás,</a:t>
            </a:r>
            <a:r>
              <a:rPr sz="200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üstökösök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spektroszkópiai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vizsgálata, </a:t>
            </a:r>
            <a:r>
              <a:rPr sz="2000" dirty="0">
                <a:latin typeface="Segoe UI"/>
                <a:cs typeface="Segoe UI"/>
              </a:rPr>
              <a:t>az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élethez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szükséges</a:t>
            </a:r>
            <a:r>
              <a:rPr sz="2000" spc="4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összetevők.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Ezeknek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fagyott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világoknak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a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vizsgálata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lenyűgözően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érdekes,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és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számos </a:t>
            </a:r>
            <a:r>
              <a:rPr sz="2000" dirty="0">
                <a:latin typeface="Segoe UI"/>
                <a:cs typeface="Segoe UI"/>
              </a:rPr>
              <a:t>izgalmas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tanítási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dirty="0">
                <a:latin typeface="Segoe UI"/>
                <a:cs typeface="Segoe UI"/>
              </a:rPr>
              <a:t>lehetőséget</a:t>
            </a:r>
            <a:r>
              <a:rPr sz="2000" spc="-5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tartogat.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15416" y="1067053"/>
            <a:ext cx="2875280" cy="360045"/>
          </a:xfrm>
          <a:custGeom>
            <a:avLst/>
            <a:gdLst/>
            <a:ahLst/>
            <a:cxnLst/>
            <a:rect l="l" t="t" r="r" b="b"/>
            <a:pathLst>
              <a:path w="2875279" h="360044">
                <a:moveTo>
                  <a:pt x="2875153" y="0"/>
                </a:moveTo>
                <a:lnTo>
                  <a:pt x="0" y="0"/>
                </a:lnTo>
                <a:lnTo>
                  <a:pt x="0" y="359664"/>
                </a:lnTo>
                <a:lnTo>
                  <a:pt x="2875153" y="359664"/>
                </a:lnTo>
                <a:lnTo>
                  <a:pt x="2875153" y="0"/>
                </a:lnTo>
                <a:close/>
              </a:path>
            </a:pathLst>
          </a:custGeom>
          <a:solidFill>
            <a:srgbClr val="009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5416" y="1067053"/>
            <a:ext cx="2878455" cy="36004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276860">
              <a:lnSpc>
                <a:spcPct val="100000"/>
              </a:lnSpc>
              <a:spcBef>
                <a:spcPts val="160"/>
              </a:spcBef>
            </a:pP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KÖVETKEZTETÉSEK</a:t>
            </a:r>
            <a:endParaRPr sz="2000">
              <a:latin typeface="Segoe UI"/>
              <a:cs typeface="Segoe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15416" y="1067053"/>
            <a:ext cx="2878455" cy="360045"/>
            <a:chOff x="515416" y="1067053"/>
            <a:chExt cx="2878455" cy="360045"/>
          </a:xfrm>
        </p:grpSpPr>
        <p:sp>
          <p:nvSpPr>
            <p:cNvPr id="6" name="object 6"/>
            <p:cNvSpPr/>
            <p:nvPr/>
          </p:nvSpPr>
          <p:spPr>
            <a:xfrm>
              <a:off x="515416" y="1067053"/>
              <a:ext cx="2878455" cy="360045"/>
            </a:xfrm>
            <a:custGeom>
              <a:avLst/>
              <a:gdLst/>
              <a:ahLst/>
              <a:cxnLst/>
              <a:rect l="l" t="t" r="r" b="b"/>
              <a:pathLst>
                <a:path w="2878454" h="360044">
                  <a:moveTo>
                    <a:pt x="2875153" y="0"/>
                  </a:moveTo>
                  <a:lnTo>
                    <a:pt x="0" y="0"/>
                  </a:lnTo>
                  <a:lnTo>
                    <a:pt x="0" y="3048"/>
                  </a:lnTo>
                  <a:lnTo>
                    <a:pt x="2875153" y="3048"/>
                  </a:lnTo>
                  <a:lnTo>
                    <a:pt x="2875153" y="0"/>
                  </a:lnTo>
                  <a:close/>
                </a:path>
                <a:path w="2878454" h="360044">
                  <a:moveTo>
                    <a:pt x="2878264" y="359676"/>
                  </a:moveTo>
                  <a:lnTo>
                    <a:pt x="2878201" y="3060"/>
                  </a:lnTo>
                  <a:lnTo>
                    <a:pt x="2875229" y="3048"/>
                  </a:lnTo>
                  <a:lnTo>
                    <a:pt x="2875229" y="359676"/>
                  </a:lnTo>
                  <a:lnTo>
                    <a:pt x="2878264" y="359676"/>
                  </a:lnTo>
                  <a:close/>
                </a:path>
                <a:path w="2878454" h="360044">
                  <a:moveTo>
                    <a:pt x="2878264" y="0"/>
                  </a:moveTo>
                  <a:lnTo>
                    <a:pt x="2875229" y="0"/>
                  </a:lnTo>
                  <a:lnTo>
                    <a:pt x="2875229" y="3048"/>
                  </a:lnTo>
                  <a:lnTo>
                    <a:pt x="2878264" y="3048"/>
                  </a:lnTo>
                  <a:lnTo>
                    <a:pt x="2878264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399" y="1150365"/>
              <a:ext cx="190334" cy="18542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40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071868" y="12699"/>
            <a:ext cx="489584" cy="2761615"/>
            <a:chOff x="7071868" y="12699"/>
            <a:chExt cx="489584" cy="27616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71868" y="12699"/>
              <a:ext cx="489076" cy="276161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217410" y="240791"/>
              <a:ext cx="235585" cy="2091689"/>
            </a:xfrm>
            <a:custGeom>
              <a:avLst/>
              <a:gdLst/>
              <a:ahLst/>
              <a:cxnLst/>
              <a:rect l="l" t="t" r="r" b="b"/>
              <a:pathLst>
                <a:path w="235584" h="2091689">
                  <a:moveTo>
                    <a:pt x="235000" y="0"/>
                  </a:moveTo>
                  <a:lnTo>
                    <a:pt x="0" y="0"/>
                  </a:lnTo>
                  <a:lnTo>
                    <a:pt x="0" y="2091563"/>
                  </a:lnTo>
                  <a:lnTo>
                    <a:pt x="235000" y="2091563"/>
                  </a:lnTo>
                  <a:lnTo>
                    <a:pt x="235000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3468" y="1343913"/>
            <a:ext cx="6563995" cy="9309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Készítsünk</a:t>
            </a:r>
            <a:r>
              <a:rPr sz="14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miniüstököst!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126699"/>
              </a:lnSpc>
              <a:spcBef>
                <a:spcPts val="665"/>
              </a:spcBef>
            </a:pP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tevékenységben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magjának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analógiájaként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szolgáló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hoztok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hétköznapi,</a:t>
            </a:r>
            <a:r>
              <a:rPr sz="1050" spc="-25" dirty="0">
                <a:latin typeface="Segoe UI"/>
                <a:cs typeface="Segoe UI"/>
              </a:rPr>
              <a:t> az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magjában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legfontosabb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anyagoknak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megfelelő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összetevőkből.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felhasznált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dirty="0">
                <a:latin typeface="Segoe UI"/>
                <a:cs typeface="Segoe UI"/>
              </a:rPr>
              <a:t>része,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például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veszélyes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megfelelő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kezelését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tanárotok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ismerteti.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4832" y="2463368"/>
            <a:ext cx="1213485" cy="30861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3970" rIns="0" bIns="0" rtlCol="0">
            <a:spAutoFit/>
          </a:bodyPr>
          <a:lstStyle/>
          <a:p>
            <a:pPr marL="136525">
              <a:lnSpc>
                <a:spcPct val="100000"/>
              </a:lnSpc>
              <a:spcBef>
                <a:spcPts val="11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Eszközök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9292" y="2805548"/>
            <a:ext cx="4199890" cy="307975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68275" indent="-155575">
              <a:lnSpc>
                <a:spcPct val="100000"/>
              </a:lnSpc>
              <a:spcBef>
                <a:spcPts val="38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(kb.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100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ml)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Víz (kb.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100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ml)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4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Kis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szemeteszsákok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3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teáskanál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föld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1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teáskanál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szénpor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grafitpor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1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teáskanál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whisky,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vodka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vörösbor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(metanol/etanol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összetevő)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4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Néhány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csepp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szójaszósz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(szerves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összetevő)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2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csepp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tisztítószer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(ammóniát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tartalmazó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termék)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Eldobható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műanyag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pohár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4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Vödör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hulladéknak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spc="-10" dirty="0">
                <a:latin typeface="Segoe UI"/>
                <a:cs typeface="Segoe UI"/>
              </a:rPr>
              <a:t>Teáskanál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Polisztirol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tároló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szárazjéghez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45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Hőálló </a:t>
            </a:r>
            <a:r>
              <a:rPr sz="1050" spc="-10" dirty="0">
                <a:latin typeface="Segoe UI"/>
                <a:cs typeface="Segoe UI"/>
              </a:rPr>
              <a:t>védőkesztyű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Védőszemüveg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minden </a:t>
            </a:r>
            <a:r>
              <a:rPr sz="1050" spc="-10" dirty="0">
                <a:latin typeface="Segoe UI"/>
                <a:cs typeface="Segoe UI"/>
              </a:rPr>
              <a:t>résztvevőnek</a:t>
            </a:r>
            <a:endParaRPr sz="1050">
              <a:latin typeface="Segoe UI"/>
              <a:cs typeface="Segoe UI"/>
            </a:endParaRPr>
          </a:p>
          <a:p>
            <a:pPr marL="168275" indent="-155575">
              <a:lnSpc>
                <a:spcPct val="100000"/>
              </a:lnSpc>
              <a:spcBef>
                <a:spcPts val="350"/>
              </a:spcBef>
              <a:buSzPct val="104761"/>
              <a:buFont typeface="Arial MT"/>
              <a:buChar char="•"/>
              <a:tabLst>
                <a:tab pos="168275" algn="l"/>
              </a:tabLst>
            </a:pPr>
            <a:r>
              <a:rPr sz="1050" dirty="0">
                <a:latin typeface="Segoe UI"/>
                <a:cs typeface="Segoe UI"/>
              </a:rPr>
              <a:t>Laboratóriumi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védőköpeny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4832" y="6070345"/>
            <a:ext cx="1033780" cy="307975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13970" rIns="0" bIns="0" rtlCol="0">
            <a:spAutoFit/>
          </a:bodyPr>
          <a:lstStyle/>
          <a:p>
            <a:pPr marL="136525">
              <a:lnSpc>
                <a:spcPct val="100000"/>
              </a:lnSpc>
              <a:spcBef>
                <a:spcPts val="11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Lépések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9292" y="6441083"/>
            <a:ext cx="6447155" cy="1784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0" marR="5080" indent="-152400" algn="just">
              <a:lnSpc>
                <a:spcPct val="127699"/>
              </a:lnSpc>
              <a:spcBef>
                <a:spcPts val="95"/>
              </a:spcBef>
              <a:buAutoNum type="arabicPeriod"/>
              <a:tabLst>
                <a:tab pos="165100" algn="l"/>
              </a:tabLst>
            </a:pPr>
            <a:r>
              <a:rPr sz="1050" dirty="0">
                <a:latin typeface="Segoe UI"/>
                <a:cs typeface="Segoe UI"/>
              </a:rPr>
              <a:t>Tegyétek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következő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összetevőket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kibélelt,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eldobható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műanyag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pohárba: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víz,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föld,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szénpor, </a:t>
            </a:r>
            <a:r>
              <a:rPr sz="1050" dirty="0">
                <a:latin typeface="Segoe UI"/>
                <a:cs typeface="Segoe UI"/>
              </a:rPr>
              <a:t>bor/alkohol,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tisztítószer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szójaszósz.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igazi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összetevői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részének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felelnek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meg. </a:t>
            </a:r>
            <a:r>
              <a:rPr sz="1050" dirty="0">
                <a:latin typeface="Segoe UI"/>
                <a:cs typeface="Segoe UI"/>
              </a:rPr>
              <a:t>Keverjétek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alaposan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teáskanállal.</a:t>
            </a:r>
            <a:endParaRPr sz="1050">
              <a:latin typeface="Segoe UI"/>
              <a:cs typeface="Segoe UI"/>
            </a:endParaRPr>
          </a:p>
          <a:p>
            <a:pPr marL="165100" marR="5080" indent="-152400" algn="just">
              <a:lnSpc>
                <a:spcPct val="127600"/>
              </a:lnSpc>
              <a:spcBef>
                <a:spcPts val="1300"/>
              </a:spcBef>
              <a:buAutoNum type="arabicPeriod"/>
              <a:tabLst>
                <a:tab pos="165100" algn="l"/>
              </a:tabLst>
            </a:pPr>
            <a:r>
              <a:rPr sz="1050" dirty="0">
                <a:latin typeface="Segoe UI"/>
                <a:cs typeface="Segoe UI"/>
              </a:rPr>
              <a:t>Adjátok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hozzá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szárazjeget.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Keverjétek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szárazjég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elegyét.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Ezután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védőkesztyűben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gyúrjátok </a:t>
            </a:r>
            <a:r>
              <a:rPr sz="1050" dirty="0">
                <a:latin typeface="Segoe UI"/>
                <a:cs typeface="Segoe UI"/>
              </a:rPr>
              <a:t>egybe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kb.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30 </a:t>
            </a:r>
            <a:r>
              <a:rPr sz="1050" spc="-10" dirty="0">
                <a:latin typeface="Segoe UI"/>
                <a:cs typeface="Segoe UI"/>
              </a:rPr>
              <a:t>mp-</a:t>
            </a:r>
            <a:r>
              <a:rPr sz="1050" dirty="0">
                <a:latin typeface="Segoe UI"/>
                <a:cs typeface="Segoe UI"/>
              </a:rPr>
              <a:t>ig.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nyomjátok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túl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erősen,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mert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szétrepedhet.</a:t>
            </a:r>
            <a:endParaRPr sz="1050">
              <a:latin typeface="Segoe UI"/>
              <a:cs typeface="Segoe UI"/>
            </a:endParaRPr>
          </a:p>
          <a:p>
            <a:pPr marL="165100" marR="5715" indent="-152400" algn="just">
              <a:lnSpc>
                <a:spcPct val="127800"/>
              </a:lnSpc>
              <a:spcBef>
                <a:spcPts val="1290"/>
              </a:spcBef>
              <a:buAutoNum type="arabicPeriod"/>
              <a:tabLst>
                <a:tab pos="1651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tevékenység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végén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helyezzétek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szemeteszsákba,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azzal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együtt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tanárotoktól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kapott vödörbe.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209267" y="469486"/>
            <a:ext cx="260985" cy="1854835"/>
          </a:xfrm>
          <a:prstGeom prst="rect">
            <a:avLst/>
          </a:prstGeom>
        </p:spPr>
        <p:txBody>
          <a:bodyPr vert="vert270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TANULÓI</a:t>
            </a:r>
            <a:r>
              <a:rPr sz="1400" b="1" spc="-8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MUNKALAP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217409" y="237743"/>
            <a:ext cx="235585" cy="2362835"/>
            <a:chOff x="7217409" y="237743"/>
            <a:chExt cx="235585" cy="2362835"/>
          </a:xfrm>
        </p:grpSpPr>
        <p:sp>
          <p:nvSpPr>
            <p:cNvPr id="12" name="object 12"/>
            <p:cNvSpPr/>
            <p:nvPr/>
          </p:nvSpPr>
          <p:spPr>
            <a:xfrm>
              <a:off x="7217410" y="237743"/>
              <a:ext cx="235585" cy="2314575"/>
            </a:xfrm>
            <a:custGeom>
              <a:avLst/>
              <a:gdLst/>
              <a:ahLst/>
              <a:cxnLst/>
              <a:rect l="l" t="t" r="r" b="b"/>
              <a:pathLst>
                <a:path w="235584" h="2314575">
                  <a:moveTo>
                    <a:pt x="3035" y="0"/>
                  </a:moveTo>
                  <a:lnTo>
                    <a:pt x="0" y="0"/>
                  </a:lnTo>
                  <a:lnTo>
                    <a:pt x="0" y="3048"/>
                  </a:lnTo>
                  <a:lnTo>
                    <a:pt x="0" y="2314067"/>
                  </a:lnTo>
                  <a:lnTo>
                    <a:pt x="3035" y="2314067"/>
                  </a:lnTo>
                  <a:lnTo>
                    <a:pt x="3035" y="3048"/>
                  </a:lnTo>
                  <a:lnTo>
                    <a:pt x="3035" y="0"/>
                  </a:lnTo>
                  <a:close/>
                </a:path>
                <a:path w="235584" h="2314575">
                  <a:moveTo>
                    <a:pt x="235000" y="0"/>
                  </a:moveTo>
                  <a:lnTo>
                    <a:pt x="3048" y="0"/>
                  </a:lnTo>
                  <a:lnTo>
                    <a:pt x="3048" y="3048"/>
                  </a:lnTo>
                  <a:lnTo>
                    <a:pt x="235000" y="3048"/>
                  </a:lnTo>
                  <a:lnTo>
                    <a:pt x="235000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56144" y="2407094"/>
              <a:ext cx="173354" cy="193357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41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8505" y="0"/>
            <a:ext cx="472440" cy="27432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6516" y="1033018"/>
            <a:ext cx="5898515" cy="7340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tömegének,</a:t>
            </a:r>
            <a:r>
              <a:rPr sz="140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sebességének</a:t>
            </a:r>
            <a:r>
              <a:rPr sz="1400" b="1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4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energiájának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kiszámítása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127499"/>
              </a:lnSpc>
              <a:spcBef>
                <a:spcPts val="535"/>
              </a:spcBef>
            </a:pPr>
            <a:r>
              <a:rPr sz="1100" dirty="0">
                <a:latin typeface="Segoe UI"/>
                <a:cs typeface="Segoe UI"/>
              </a:rPr>
              <a:t>A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következő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feladatokkal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alábbi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táblázatban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szereplő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adatokat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használva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állapítsátok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meg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az </a:t>
            </a:r>
            <a:r>
              <a:rPr sz="1100" dirty="0">
                <a:latin typeface="Segoe UI"/>
                <a:cs typeface="Segoe UI"/>
              </a:rPr>
              <a:t>üstökösök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tömegét,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sebességét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és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energiáját.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42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5876" y="2688717"/>
            <a:ext cx="6627495" cy="757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Feladatok</a:t>
            </a:r>
            <a:endParaRPr sz="1400">
              <a:latin typeface="Segoe UI"/>
              <a:cs typeface="Segoe UI"/>
            </a:endParaRPr>
          </a:p>
          <a:p>
            <a:pPr marL="318135" marR="30480" indent="-152400">
              <a:lnSpc>
                <a:spcPct val="127299"/>
              </a:lnSpc>
              <a:spcBef>
                <a:spcPts val="730"/>
              </a:spcBef>
            </a:pPr>
            <a:r>
              <a:rPr sz="1050" dirty="0">
                <a:latin typeface="Segoe UI"/>
                <a:cs typeface="Segoe UI"/>
              </a:rPr>
              <a:t>1.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Egy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mozgási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energiája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4,5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×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13</a:t>
            </a:r>
            <a:r>
              <a:rPr sz="1050" spc="195" baseline="35714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J. 34 km s</a:t>
            </a:r>
            <a:r>
              <a:rPr sz="1050" baseline="35714" dirty="0">
                <a:latin typeface="Segoe UI"/>
                <a:cs typeface="Segoe UI"/>
              </a:rPr>
              <a:t>-</a:t>
            </a:r>
            <a:r>
              <a:rPr sz="1050" spc="-15" baseline="35714" dirty="0">
                <a:latin typeface="Segoe UI"/>
                <a:cs typeface="Segoe UI"/>
              </a:rPr>
              <a:t>1</a:t>
            </a:r>
            <a:r>
              <a:rPr sz="1100" spc="-10" dirty="0">
                <a:latin typeface="Segoe UI"/>
                <a:cs typeface="Segoe UI"/>
              </a:rPr>
              <a:t>-</a:t>
            </a:r>
            <a:r>
              <a:rPr sz="1100" dirty="0">
                <a:latin typeface="Segoe UI"/>
                <a:cs typeface="Segoe UI"/>
              </a:rPr>
              <a:t>es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sebességgel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halad.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Számoljátok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ki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üstökös tömegét.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1192" y="4116172"/>
            <a:ext cx="6526530" cy="824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0" marR="43180" indent="-152400">
              <a:lnSpc>
                <a:spcPct val="129099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2.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Egy</a:t>
            </a:r>
            <a:r>
              <a:rPr sz="1100" spc="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nagy,</a:t>
            </a:r>
            <a:r>
              <a:rPr sz="1100" spc="8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5,2</a:t>
            </a:r>
            <a:r>
              <a:rPr sz="1100" spc="6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×</a:t>
            </a:r>
            <a:r>
              <a:rPr sz="1100" spc="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8</a:t>
            </a:r>
            <a:r>
              <a:rPr sz="1050" spc="254" baseline="35714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kg</a:t>
            </a:r>
            <a:r>
              <a:rPr sz="1100" spc="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tömegű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nagyon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közel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halad</a:t>
            </a:r>
            <a:r>
              <a:rPr sz="1100" spc="5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el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Földhöz,</a:t>
            </a:r>
            <a:r>
              <a:rPr sz="1100" spc="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súrolva</a:t>
            </a:r>
            <a:r>
              <a:rPr sz="1100" spc="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légkört.</a:t>
            </a:r>
            <a:r>
              <a:rPr sz="1100" spc="5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4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mérés pillanatában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 sebessége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49,0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km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</a:t>
            </a:r>
            <a:r>
              <a:rPr sz="1050" baseline="35714" dirty="0">
                <a:latin typeface="Segoe UI"/>
                <a:cs typeface="Segoe UI"/>
              </a:rPr>
              <a:t>-</a:t>
            </a:r>
            <a:r>
              <a:rPr sz="1050" spc="-37" baseline="35714" dirty="0">
                <a:latin typeface="Segoe UI"/>
                <a:cs typeface="Segoe UI"/>
              </a:rPr>
              <a:t>1</a:t>
            </a:r>
            <a:r>
              <a:rPr sz="1100" spc="-25" dirty="0">
                <a:latin typeface="Segoe UI"/>
                <a:cs typeface="Segoe UI"/>
              </a:rPr>
              <a:t>.</a:t>
            </a:r>
            <a:endParaRPr sz="11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1100">
              <a:latin typeface="Segoe UI"/>
              <a:cs typeface="Segoe UI"/>
            </a:endParaRPr>
          </a:p>
          <a:p>
            <a:pPr marL="203200">
              <a:lnSpc>
                <a:spcPct val="100000"/>
              </a:lnSpc>
            </a:pPr>
            <a:r>
              <a:rPr sz="1050" dirty="0">
                <a:latin typeface="Segoe UI"/>
                <a:cs typeface="Segoe UI"/>
              </a:rPr>
              <a:t>a)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Számoljátok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ki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mozgási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energiáját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(joule-ban).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6292" y="5612739"/>
            <a:ext cx="6351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7400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b)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Ha</a:t>
            </a:r>
            <a:r>
              <a:rPr sz="1100" spc="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</a:t>
            </a:r>
            <a:r>
              <a:rPr sz="1100" spc="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kilotonna</a:t>
            </a:r>
            <a:r>
              <a:rPr sz="1100" spc="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(1000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tonna)</a:t>
            </a:r>
            <a:r>
              <a:rPr sz="1100" spc="5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TNT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felrobbanásakor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4,2</a:t>
            </a:r>
            <a:r>
              <a:rPr sz="1100" spc="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x</a:t>
            </a:r>
            <a:r>
              <a:rPr sz="1100" spc="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12</a:t>
            </a:r>
            <a:r>
              <a:rPr sz="1050" spc="240" baseline="35714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J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energia</a:t>
            </a:r>
            <a:r>
              <a:rPr sz="110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szabadul</a:t>
            </a:r>
            <a:r>
              <a:rPr sz="1100" spc="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fel,</a:t>
            </a:r>
            <a:r>
              <a:rPr sz="1100" spc="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hány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kilotonna </a:t>
            </a:r>
            <a:r>
              <a:rPr sz="1100" dirty="0">
                <a:latin typeface="Segoe UI"/>
                <a:cs typeface="Segoe UI"/>
              </a:rPr>
              <a:t>energiája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lett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volna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ennek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üstökösnek,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ha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becsapódik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5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Földbe?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1692" y="6783069"/>
            <a:ext cx="62458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Segoe UI"/>
                <a:cs typeface="Segoe UI"/>
              </a:rPr>
              <a:t>c)</a:t>
            </a:r>
            <a:r>
              <a:rPr sz="1050" spc="46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Miután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éppen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elkerüli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Földet,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tömege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és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pályája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megváltozik.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Mi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lehet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ennek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oka?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3892" y="7652740"/>
            <a:ext cx="6507480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0" marR="30480" indent="-152400" algn="just">
              <a:lnSpc>
                <a:spcPct val="127299"/>
              </a:lnSpc>
              <a:spcBef>
                <a:spcPts val="95"/>
              </a:spcBef>
            </a:pPr>
            <a:r>
              <a:rPr sz="1050" dirty="0">
                <a:latin typeface="Segoe UI"/>
                <a:cs typeface="Segoe UI"/>
              </a:rPr>
              <a:t>3.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Egy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elliptikus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pályán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kering a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Nap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körül.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Amikor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legjobban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megközelíti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Napot,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akkor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4,9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spc="-50" dirty="0">
                <a:latin typeface="Segoe UI"/>
                <a:cs typeface="Segoe UI"/>
              </a:rPr>
              <a:t>x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10</a:t>
            </a:r>
            <a:r>
              <a:rPr sz="1050" spc="270" baseline="35714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</a:t>
            </a:r>
            <a:r>
              <a:rPr sz="1100" spc="1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távolságra</a:t>
            </a:r>
            <a:r>
              <a:rPr sz="1100" spc="8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van</a:t>
            </a:r>
            <a:r>
              <a:rPr sz="1100" spc="1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tőle.</a:t>
            </a:r>
            <a:r>
              <a:rPr sz="1100" spc="9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Ezen</a:t>
            </a:r>
            <a:r>
              <a:rPr sz="1100" spc="9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8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ponton</a:t>
            </a:r>
            <a:r>
              <a:rPr sz="1100" spc="9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6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sebessége</a:t>
            </a:r>
            <a:r>
              <a:rPr sz="1100" spc="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8,9</a:t>
            </a:r>
            <a:r>
              <a:rPr sz="1100" spc="1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x</a:t>
            </a:r>
            <a:r>
              <a:rPr sz="1100" spc="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4</a:t>
            </a:r>
            <a:r>
              <a:rPr sz="1050" spc="270" baseline="35714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</a:t>
            </a:r>
            <a:r>
              <a:rPr sz="1100" spc="1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</a:t>
            </a:r>
            <a:r>
              <a:rPr sz="1050" baseline="35714" dirty="0">
                <a:latin typeface="Segoe UI"/>
                <a:cs typeface="Segoe UI"/>
              </a:rPr>
              <a:t>-1</a:t>
            </a:r>
            <a:r>
              <a:rPr sz="1100" dirty="0">
                <a:latin typeface="Segoe UI"/>
                <a:cs typeface="Segoe UI"/>
              </a:rPr>
              <a:t>.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1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üstökös</a:t>
            </a:r>
            <a:r>
              <a:rPr sz="1100" spc="10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7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Oort-felhőből érkezett,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ami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jóval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Neptunusz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pályáján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túl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található.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Mekkora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5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sebessége,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amikor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1,5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x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</a:t>
            </a:r>
            <a:r>
              <a:rPr sz="1050" baseline="35714" dirty="0">
                <a:latin typeface="Segoe UI"/>
                <a:cs typeface="Segoe UI"/>
              </a:rPr>
              <a:t>11</a:t>
            </a:r>
            <a:r>
              <a:rPr sz="1050" spc="112" baseline="35714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m-</a:t>
            </a:r>
            <a:r>
              <a:rPr sz="1100" dirty="0">
                <a:latin typeface="Segoe UI"/>
                <a:cs typeface="Segoe UI"/>
              </a:rPr>
              <a:t>re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van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Naptól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(ami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Föld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keringési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pályájának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Naptól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mért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távolságával </a:t>
            </a:r>
            <a:r>
              <a:rPr sz="1100" dirty="0">
                <a:latin typeface="Segoe UI"/>
                <a:cs typeface="Segoe UI"/>
              </a:rPr>
              <a:t>egyezik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meg)?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9292" y="9204858"/>
            <a:ext cx="644842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5080" indent="-152400">
              <a:lnSpc>
                <a:spcPct val="127200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4.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Mit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gondoltok,</a:t>
            </a:r>
            <a:r>
              <a:rPr sz="1100" spc="-1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hogyan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hatottak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</a:t>
            </a:r>
            <a:r>
              <a:rPr sz="1100" spc="-10" dirty="0">
                <a:latin typeface="Segoe UI"/>
                <a:cs typeface="Segoe UI"/>
              </a:rPr>
              <a:t> üstökösök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és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aszteroidák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becsapódásai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Földre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és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földi</a:t>
            </a:r>
            <a:r>
              <a:rPr sz="1100" spc="-1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életre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az </a:t>
            </a:r>
            <a:r>
              <a:rPr sz="1100" dirty="0">
                <a:latin typeface="Segoe UI"/>
                <a:cs typeface="Segoe UI"/>
              </a:rPr>
              <a:t>idők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folyamán?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93026" y="225551"/>
            <a:ext cx="220345" cy="2137410"/>
          </a:xfrm>
          <a:prstGeom prst="rect">
            <a:avLst/>
          </a:prstGeom>
          <a:solidFill>
            <a:srgbClr val="009ADA"/>
          </a:solidFill>
        </p:spPr>
        <p:txBody>
          <a:bodyPr vert="vert270" wrap="square" lIns="0" tIns="17145" rIns="0" bIns="0" rtlCol="0">
            <a:spAutoFit/>
          </a:bodyPr>
          <a:lstStyle/>
          <a:p>
            <a:pPr marL="17780">
              <a:lnSpc>
                <a:spcPts val="1590"/>
              </a:lnSpc>
              <a:spcBef>
                <a:spcPts val="135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TANULÓI</a:t>
            </a:r>
            <a:r>
              <a:rPr sz="1400" b="1" spc="-8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MUNKALAP</a:t>
            </a:r>
            <a:endParaRPr sz="1400">
              <a:latin typeface="Segoe UI"/>
              <a:cs typeface="Segoe UI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782445" y="1938266"/>
          <a:ext cx="3431539" cy="5911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23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05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A</a:t>
                      </a:r>
                      <a:r>
                        <a:rPr sz="1050" spc="-15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Nap </a:t>
                      </a:r>
                      <a:r>
                        <a:rPr sz="1050" spc="-1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tömege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356235">
                        <a:lnSpc>
                          <a:spcPts val="1190"/>
                        </a:lnSpc>
                        <a:spcBef>
                          <a:spcPts val="204"/>
                        </a:spcBef>
                      </a:pPr>
                      <a:r>
                        <a:rPr sz="1575" baseline="5291" dirty="0">
                          <a:latin typeface="Segoe UI"/>
                          <a:cs typeface="Segoe UI"/>
                        </a:rPr>
                        <a:t>m</a:t>
                      </a:r>
                      <a:r>
                        <a:rPr sz="700" dirty="0">
                          <a:latin typeface="Segoe UI"/>
                          <a:cs typeface="Segoe UI"/>
                        </a:rPr>
                        <a:t>Nap</a:t>
                      </a:r>
                      <a:r>
                        <a:rPr sz="700" spc="9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575" baseline="5291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1575" spc="7" baseline="5291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575" baseline="5291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575" spc="15" baseline="5291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575" baseline="5291" dirty="0">
                          <a:latin typeface="Segoe UI"/>
                          <a:cs typeface="Segoe UI"/>
                        </a:rPr>
                        <a:t>×</a:t>
                      </a:r>
                      <a:r>
                        <a:rPr sz="1575" spc="-30" baseline="5291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575" baseline="5291" dirty="0">
                          <a:latin typeface="Segoe UI"/>
                          <a:cs typeface="Segoe UI"/>
                        </a:rPr>
                        <a:t>10</a:t>
                      </a:r>
                      <a:r>
                        <a:rPr sz="1050" baseline="39682" dirty="0">
                          <a:latin typeface="Segoe UI"/>
                          <a:cs typeface="Segoe UI"/>
                        </a:rPr>
                        <a:t>30</a:t>
                      </a:r>
                      <a:r>
                        <a:rPr sz="1050" spc="150" baseline="39682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575" spc="-37" baseline="5291" dirty="0">
                          <a:latin typeface="Segoe UI"/>
                          <a:cs typeface="Segoe UI"/>
                        </a:rPr>
                        <a:t>kg</a:t>
                      </a:r>
                      <a:endParaRPr sz="1575" baseline="5291">
                        <a:latin typeface="Segoe UI"/>
                        <a:cs typeface="Segoe UI"/>
                      </a:endParaRPr>
                    </a:p>
                  </a:txBody>
                  <a:tcPr marL="0" marR="0" marT="26034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05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A</a:t>
                      </a:r>
                      <a:r>
                        <a:rPr sz="1050" spc="-2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jég</a:t>
                      </a:r>
                      <a:r>
                        <a:rPr sz="1050" spc="1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spc="-1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sűrűsége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22225" marB="0"/>
                </a:tc>
                <a:tc>
                  <a:txBody>
                    <a:bodyPr/>
                    <a:lstStyle/>
                    <a:p>
                      <a:pPr marL="35623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050" dirty="0">
                          <a:latin typeface="Segoe UI"/>
                          <a:cs typeface="Segoe UI"/>
                        </a:rPr>
                        <a:t>r</a:t>
                      </a:r>
                      <a:r>
                        <a:rPr sz="1050" spc="-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105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1000</a:t>
                      </a:r>
                      <a:r>
                        <a:rPr sz="105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kg</a:t>
                      </a:r>
                      <a:r>
                        <a:rPr sz="105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spc="-10" dirty="0">
                          <a:latin typeface="Segoe UI"/>
                          <a:cs typeface="Segoe UI"/>
                        </a:rPr>
                        <a:t>m</a:t>
                      </a:r>
                      <a:r>
                        <a:rPr sz="1050" spc="-15" baseline="31746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1050" spc="-75" baseline="31746" dirty="0">
                          <a:latin typeface="Segoe UI"/>
                          <a:cs typeface="Segoe UI"/>
                        </a:rPr>
                        <a:t>3</a:t>
                      </a:r>
                      <a:endParaRPr sz="1050" baseline="31746">
                        <a:latin typeface="Segoe UI"/>
                        <a:cs typeface="Segoe UI"/>
                      </a:endParaRPr>
                    </a:p>
                  </a:txBody>
                  <a:tcPr marL="0" marR="0" marT="222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31750">
                        <a:lnSpc>
                          <a:spcPts val="1215"/>
                        </a:lnSpc>
                        <a:spcBef>
                          <a:spcPts val="235"/>
                        </a:spcBef>
                      </a:pPr>
                      <a:r>
                        <a:rPr sz="105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Gravitációs</a:t>
                      </a:r>
                      <a:r>
                        <a:rPr sz="1050" spc="-3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spc="-10" dirty="0">
                          <a:solidFill>
                            <a:srgbClr val="009ADA"/>
                          </a:solidFill>
                          <a:latin typeface="Segoe UI"/>
                          <a:cs typeface="Segoe UI"/>
                        </a:rPr>
                        <a:t>állandó</a:t>
                      </a:r>
                      <a:endParaRPr sz="1050">
                        <a:latin typeface="Segoe UI"/>
                        <a:cs typeface="Segoe UI"/>
                      </a:endParaRPr>
                    </a:p>
                  </a:txBody>
                  <a:tcPr marL="0" marR="0" marT="29845" marB="0"/>
                </a:tc>
                <a:tc>
                  <a:txBody>
                    <a:bodyPr/>
                    <a:lstStyle/>
                    <a:p>
                      <a:pPr marL="356235">
                        <a:lnSpc>
                          <a:spcPts val="1215"/>
                        </a:lnSpc>
                        <a:spcBef>
                          <a:spcPts val="235"/>
                        </a:spcBef>
                      </a:pPr>
                      <a:r>
                        <a:rPr sz="1050" dirty="0">
                          <a:latin typeface="Segoe UI"/>
                          <a:cs typeface="Segoe UI"/>
                        </a:rPr>
                        <a:t>G</a:t>
                      </a:r>
                      <a:r>
                        <a:rPr sz="1050" spc="-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=</a:t>
                      </a:r>
                      <a:r>
                        <a:rPr sz="1050" spc="-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6,67</a:t>
                      </a:r>
                      <a:r>
                        <a:rPr sz="105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×</a:t>
                      </a:r>
                      <a:r>
                        <a:rPr sz="1050" spc="-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10</a:t>
                      </a:r>
                      <a:r>
                        <a:rPr sz="1050" baseline="31746" dirty="0">
                          <a:latin typeface="Segoe UI"/>
                          <a:cs typeface="Segoe UI"/>
                        </a:rPr>
                        <a:t>-11</a:t>
                      </a:r>
                      <a:r>
                        <a:rPr sz="1050" spc="142" baseline="31746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dirty="0">
                          <a:latin typeface="Segoe UI"/>
                          <a:cs typeface="Segoe UI"/>
                        </a:rPr>
                        <a:t>N m</a:t>
                      </a:r>
                      <a:r>
                        <a:rPr sz="1050" baseline="31746" dirty="0">
                          <a:latin typeface="Segoe UI"/>
                          <a:cs typeface="Segoe UI"/>
                        </a:rPr>
                        <a:t>2</a:t>
                      </a:r>
                      <a:r>
                        <a:rPr sz="1050" spc="142" baseline="31746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050" spc="-10" dirty="0">
                          <a:latin typeface="Segoe UI"/>
                          <a:cs typeface="Segoe UI"/>
                        </a:rPr>
                        <a:t>kg</a:t>
                      </a:r>
                      <a:r>
                        <a:rPr sz="1050" spc="-15" baseline="31746" dirty="0">
                          <a:latin typeface="Segoe UI"/>
                          <a:cs typeface="Segoe UI"/>
                        </a:rPr>
                        <a:t>-</a:t>
                      </a:r>
                      <a:r>
                        <a:rPr sz="1050" spc="-75" baseline="31746" dirty="0">
                          <a:latin typeface="Segoe UI"/>
                          <a:cs typeface="Segoe UI"/>
                        </a:rPr>
                        <a:t>2</a:t>
                      </a:r>
                      <a:endParaRPr sz="1050" baseline="31746">
                        <a:latin typeface="Segoe UI"/>
                        <a:cs typeface="Segoe UI"/>
                      </a:endParaRPr>
                    </a:p>
                  </a:txBody>
                  <a:tcPr marL="0" marR="0" marT="2984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33495" y="3190239"/>
            <a:ext cx="3276600" cy="318173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515" y="1019809"/>
            <a:ext cx="3407410" cy="374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0209" y="3199256"/>
            <a:ext cx="3307079" cy="317296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23468" y="1578991"/>
            <a:ext cx="6520815" cy="15557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endParaRPr sz="1400">
              <a:latin typeface="Segoe UI"/>
              <a:cs typeface="Segoe UI"/>
            </a:endParaRPr>
          </a:p>
          <a:p>
            <a:pPr marL="12700" marR="5080">
              <a:lnSpc>
                <a:spcPct val="127299"/>
              </a:lnSpc>
              <a:spcBef>
                <a:spcPts val="75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1P/Halley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ideje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körülbelül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75,5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év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(ez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mértékben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változik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megtett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körnél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magból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kilövellő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gázok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perturbáció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miatt).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rendszeresen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megfigyelték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Földről </a:t>
            </a:r>
            <a:r>
              <a:rPr sz="1050" dirty="0">
                <a:latin typeface="Segoe UI"/>
                <a:cs typeface="Segoe UI"/>
              </a:rPr>
              <a:t>(szabad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szemmel), i.e.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240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körüli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észleléseknek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van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már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nyoma. 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megfigyelésekről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szóló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feljegyzéseknek </a:t>
            </a:r>
            <a:r>
              <a:rPr sz="1050" dirty="0">
                <a:latin typeface="Segoe UI"/>
                <a:cs typeface="Segoe UI"/>
              </a:rPr>
              <a:t>köszönhetően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csillagászoknak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sikerült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1P/Halley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pályájának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perihéliumon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</a:t>
            </a:r>
            <a:r>
              <a:rPr sz="1050" spc="-10" dirty="0">
                <a:latin typeface="Segoe UI"/>
                <a:cs typeface="Segoe UI"/>
              </a:rPr>
              <a:t> áthaladás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körüli </a:t>
            </a:r>
            <a:r>
              <a:rPr sz="1050" dirty="0">
                <a:latin typeface="Segoe UI"/>
                <a:cs typeface="Segoe UI"/>
              </a:rPr>
              <a:t>néhány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hónapban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bejárt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szakaszát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behatárolni.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1P/Halley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észlelésének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egyik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híres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nyoma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spc="-10" dirty="0">
                <a:latin typeface="Segoe UI"/>
                <a:cs typeface="Segoe UI"/>
              </a:rPr>
              <a:t>1066-</a:t>
            </a:r>
            <a:r>
              <a:rPr sz="1050" dirty="0">
                <a:latin typeface="Segoe UI"/>
                <a:cs typeface="Segoe UI"/>
              </a:rPr>
              <a:t>os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hastingsi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csatát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megörökítő</a:t>
            </a:r>
            <a:r>
              <a:rPr sz="1050" spc="-10" dirty="0">
                <a:latin typeface="Segoe UI"/>
                <a:cs typeface="Segoe UI"/>
              </a:rPr>
              <a:t> bayeux-</a:t>
            </a:r>
            <a:r>
              <a:rPr sz="1050" dirty="0">
                <a:latin typeface="Segoe UI"/>
                <a:cs typeface="Segoe UI"/>
              </a:rPr>
              <a:t>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kárpiton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szerepel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(10. </a:t>
            </a:r>
            <a:r>
              <a:rPr sz="1050" spc="-10" dirty="0">
                <a:latin typeface="Segoe UI"/>
                <a:cs typeface="Segoe UI"/>
              </a:rPr>
              <a:t>ábra).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43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5660" y="6435597"/>
            <a:ext cx="187769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1P/Halley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bayeux-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i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kárpiton.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56735" y="6432550"/>
            <a:ext cx="285051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készen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áll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szoláris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szimulációs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tesztre.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Szerzői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jog: 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6740" y="3280536"/>
            <a:ext cx="579755" cy="17399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160" rIns="0" bIns="0" rtlCol="0">
            <a:spAutoFit/>
          </a:bodyPr>
          <a:lstStyle/>
          <a:p>
            <a:pPr marL="88265">
              <a:lnSpc>
                <a:spcPct val="100000"/>
              </a:lnSpc>
              <a:spcBef>
                <a:spcPts val="8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11.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3468" y="6736359"/>
            <a:ext cx="6706234" cy="23672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27099"/>
              </a:lnSpc>
              <a:spcBef>
                <a:spcPts val="85"/>
              </a:spcBef>
            </a:pPr>
            <a:r>
              <a:rPr sz="1050" dirty="0">
                <a:latin typeface="Segoe UI"/>
                <a:cs typeface="Segoe UI"/>
              </a:rPr>
              <a:t>Ennél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időben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sokkal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közelebb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hozzánk,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1986-ban,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1P/Halley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először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közelítette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Napot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űrkorszak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kezdete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óta.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ESA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Giotto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nevű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űrszondája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(11.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kevesebb,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600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km-</a:t>
            </a:r>
            <a:r>
              <a:rPr sz="1050" dirty="0">
                <a:latin typeface="Segoe UI"/>
                <a:cs typeface="Segoe UI"/>
              </a:rPr>
              <a:t>re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haladt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Halley </a:t>
            </a:r>
            <a:r>
              <a:rPr sz="1050" dirty="0">
                <a:latin typeface="Segoe UI"/>
                <a:cs typeface="Segoe UI"/>
              </a:rPr>
              <a:t>magjától,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elkészítette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első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közeli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képeket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üstökösmagról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(12.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13. ábra).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űrszonda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megfigyelései </a:t>
            </a:r>
            <a:r>
              <a:rPr sz="1050" dirty="0">
                <a:latin typeface="Segoe UI"/>
                <a:cs typeface="Segoe UI"/>
              </a:rPr>
              <a:t>segítették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tudósokat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ezeknek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jeges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objektumoknak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pontosabb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megértésében.</a:t>
            </a:r>
            <a:endParaRPr sz="1050">
              <a:latin typeface="Segoe UI"/>
              <a:cs typeface="Segoe UI"/>
            </a:endParaRPr>
          </a:p>
          <a:p>
            <a:pPr marL="12700" marR="9525" algn="just">
              <a:lnSpc>
                <a:spcPct val="127699"/>
              </a:lnSpc>
              <a:spcBef>
                <a:spcPts val="119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Giotto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megfigyelte,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felülete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nagyon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sötét,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feketébb,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szén: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arra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utalt,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porréteg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borítja.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adatok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mutatták,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könnyű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elemek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(hidrogén,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szén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oxigén)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előfordulása,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aránya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1P/Halley </a:t>
            </a:r>
            <a:r>
              <a:rPr sz="1050" dirty="0">
                <a:latin typeface="Segoe UI"/>
                <a:cs typeface="Segoe UI"/>
              </a:rPr>
              <a:t>üstökösben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hasonló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Napnál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tapasztaltakhoz,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jelenti,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abból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anyagból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épül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fel, </a:t>
            </a:r>
            <a:r>
              <a:rPr sz="1050" dirty="0">
                <a:latin typeface="Segoe UI"/>
                <a:cs typeface="Segoe UI"/>
              </a:rPr>
              <a:t>amelyből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kialakult.</a:t>
            </a:r>
            <a:endParaRPr sz="1050">
              <a:latin typeface="Segoe UI"/>
              <a:cs typeface="Segoe UI"/>
            </a:endParaRPr>
          </a:p>
          <a:p>
            <a:pPr marL="12700" marR="12065" algn="just">
              <a:lnSpc>
                <a:spcPct val="127600"/>
              </a:lnSpc>
              <a:spcBef>
                <a:spcPts val="1200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12.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ábrán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látható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montázsképen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látszik,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egyre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részlet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vált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láthatóvá,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40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űreszköz </a:t>
            </a:r>
            <a:r>
              <a:rPr sz="1050" dirty="0">
                <a:latin typeface="Segoe UI"/>
                <a:cs typeface="Segoe UI"/>
              </a:rPr>
              <a:t>megközelítette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magot.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62304" y="1030477"/>
            <a:ext cx="3964304" cy="363220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2032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60"/>
              </a:spcBef>
            </a:pP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20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ŰR</a:t>
            </a: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 MEGISMERÉSE</a:t>
            </a:r>
            <a:r>
              <a:rPr sz="2000" b="1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ÉS AZ</a:t>
            </a:r>
            <a:r>
              <a:rPr sz="20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Segoe UI"/>
                <a:cs typeface="Segoe UI"/>
              </a:rPr>
              <a:t>ESA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37077" y="3295776"/>
            <a:ext cx="579755" cy="161925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8826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10.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384" y="6189131"/>
            <a:ext cx="6659338" cy="364794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209" y="1047114"/>
            <a:ext cx="6696451" cy="475917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93572" y="5853429"/>
            <a:ext cx="319722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1P/Halley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magja,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amikor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legjobban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megközelítette.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44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406260" y="6289801"/>
            <a:ext cx="582930" cy="161925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161290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13.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2612" y="9877755"/>
            <a:ext cx="212280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1P/Halley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magja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felvételén.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76441" y="1148842"/>
            <a:ext cx="42925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12.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209" y="1038224"/>
            <a:ext cx="6694661" cy="494411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418453" y="1158493"/>
            <a:ext cx="588645" cy="161925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14.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45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3468" y="6027165"/>
            <a:ext cx="6692900" cy="1134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6830" algn="just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1P/Halley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legfontosabb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jellemzői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űrszondája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által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küldött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képen.</a:t>
            </a:r>
            <a:endParaRPr sz="7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440"/>
              </a:spcBef>
            </a:pPr>
            <a:endParaRPr sz="750">
              <a:latin typeface="Segoe UI"/>
              <a:cs typeface="Segoe UI"/>
            </a:endParaRPr>
          </a:p>
          <a:p>
            <a:pPr marL="12700" marR="5080" algn="just">
              <a:lnSpc>
                <a:spcPct val="127099"/>
              </a:lnSpc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14.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1/P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Halley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magjáról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készült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kép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alapján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(13.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meghatározott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jellemzőket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mutatja.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Azt </a:t>
            </a:r>
            <a:r>
              <a:rPr sz="1050" dirty="0">
                <a:latin typeface="Segoe UI"/>
                <a:cs typeface="Segoe UI"/>
              </a:rPr>
              <a:t>látjuk,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felszínéről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lövell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porszökőkutak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jönnek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Ennek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oka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felszínén,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felszín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közelében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illékony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gyors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szublimációja.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ezeknek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táguló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illékony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anyagoknak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35" dirty="0">
                <a:latin typeface="Segoe UI"/>
                <a:cs typeface="Segoe UI"/>
              </a:rPr>
              <a:t>nő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nyomása,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után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kilövellnek.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12767" y="1521079"/>
            <a:ext cx="1160780" cy="629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fényes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aktív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9D9FA1"/>
                </a:solidFill>
                <a:latin typeface="Segoe UI"/>
                <a:cs typeface="Segoe UI"/>
              </a:rPr>
              <a:t>folt</a:t>
            </a:r>
            <a:endParaRPr sz="12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200">
              <a:latin typeface="Segoe UI"/>
              <a:cs typeface="Segoe UI"/>
            </a:endParaRPr>
          </a:p>
          <a:p>
            <a:pPr marR="5080" algn="r">
              <a:lnSpc>
                <a:spcPct val="100000"/>
              </a:lnSpc>
            </a:pP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völgy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77027" y="2414142"/>
            <a:ext cx="5861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dombok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33271" y="2228215"/>
            <a:ext cx="1009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porszökőkutak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59201" y="3084956"/>
            <a:ext cx="417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9D9FA1"/>
                </a:solidFill>
                <a:latin typeface="Arial MT"/>
                <a:cs typeface="Arial MT"/>
              </a:rPr>
              <a:t>kráter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2652" y="3477767"/>
            <a:ext cx="717550" cy="459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500"/>
              </a:lnSpc>
              <a:spcBef>
                <a:spcPts val="100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a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Nap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9D9FA1"/>
                </a:solidFill>
                <a:latin typeface="Segoe UI"/>
                <a:cs typeface="Segoe UI"/>
              </a:rPr>
              <a:t>felé </a:t>
            </a: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néző</a:t>
            </a:r>
            <a:r>
              <a:rPr sz="12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oldal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42915" y="2996565"/>
            <a:ext cx="14554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központi</a:t>
            </a:r>
            <a:r>
              <a:rPr sz="1200" spc="-5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bemélyedés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80659" y="3987545"/>
            <a:ext cx="11233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napsütötte</a:t>
            </a:r>
            <a:r>
              <a:rPr sz="1200" spc="-7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9D9FA1"/>
                </a:solidFill>
                <a:latin typeface="Segoe UI"/>
                <a:cs typeface="Segoe UI"/>
              </a:rPr>
              <a:t>hegy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55189" y="5286247"/>
            <a:ext cx="3183890" cy="598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05"/>
              </a:lnSpc>
              <a:spcBef>
                <a:spcPts val="100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fényes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aktív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20" dirty="0">
                <a:solidFill>
                  <a:srgbClr val="9D9FA1"/>
                </a:solidFill>
                <a:latin typeface="Segoe UI"/>
                <a:cs typeface="Segoe UI"/>
              </a:rPr>
              <a:t>zóna</a:t>
            </a:r>
            <a:endParaRPr sz="1200">
              <a:latin typeface="Segoe UI"/>
              <a:cs typeface="Segoe UI"/>
            </a:endParaRPr>
          </a:p>
          <a:p>
            <a:pPr marR="5080" algn="r">
              <a:lnSpc>
                <a:spcPts val="1405"/>
              </a:lnSpc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nappali</a:t>
            </a:r>
            <a:r>
              <a:rPr sz="1200" spc="-3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és</a:t>
            </a:r>
            <a:r>
              <a:rPr sz="12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éjszakai</a:t>
            </a:r>
            <a:endParaRPr sz="1200">
              <a:latin typeface="Segoe UI"/>
              <a:cs typeface="Segoe UI"/>
            </a:endParaRPr>
          </a:p>
          <a:p>
            <a:pPr marR="6350" algn="r">
              <a:lnSpc>
                <a:spcPct val="100000"/>
              </a:lnSpc>
              <a:spcBef>
                <a:spcPts val="265"/>
              </a:spcBef>
            </a:pPr>
            <a:r>
              <a:rPr sz="1200" dirty="0">
                <a:solidFill>
                  <a:srgbClr val="9D9FA1"/>
                </a:solidFill>
                <a:latin typeface="Segoe UI"/>
                <a:cs typeface="Segoe UI"/>
              </a:rPr>
              <a:t>oldal</a:t>
            </a:r>
            <a:r>
              <a:rPr sz="1200" spc="-5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200" spc="-10" dirty="0">
                <a:solidFill>
                  <a:srgbClr val="9D9FA1"/>
                </a:solidFill>
                <a:latin typeface="Segoe UI"/>
                <a:cs typeface="Segoe UI"/>
              </a:rPr>
              <a:t>határa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53235" y="4524501"/>
            <a:ext cx="1153160" cy="3200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009ADA"/>
                </a:solidFill>
                <a:latin typeface="Segoe UI"/>
                <a:cs typeface="Segoe UI"/>
              </a:rPr>
              <a:t>forgástengely</a:t>
            </a:r>
            <a:endParaRPr sz="12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6516" y="1057401"/>
            <a:ext cx="6678930" cy="24244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SOHO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Solar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and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Heliospheric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Observatory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110600"/>
              </a:lnSpc>
              <a:spcBef>
                <a:spcPts val="865"/>
              </a:spcBef>
            </a:pP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dirty="0">
                <a:latin typeface="Segoe UI"/>
                <a:cs typeface="Segoe UI"/>
              </a:rPr>
              <a:t>z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ESA/NASA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Solar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and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Heliospheric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Observatory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(SOHO)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műholdja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Napot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figyeli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Földtől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1,5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millió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km </a:t>
            </a:r>
            <a:r>
              <a:rPr sz="1050" dirty="0">
                <a:latin typeface="Segoe UI"/>
                <a:cs typeface="Segoe UI"/>
              </a:rPr>
              <a:t>távolságból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(15.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ábra).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5" dirty="0">
                <a:latin typeface="Segoe UI"/>
                <a:cs typeface="Segoe UI"/>
              </a:rPr>
              <a:t>Itt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5" dirty="0">
                <a:latin typeface="Segoe UI"/>
                <a:cs typeface="Segoe UI"/>
              </a:rPr>
              <a:t>és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Nap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</a:t>
            </a:r>
            <a:r>
              <a:rPr sz="1050" spc="-30" dirty="0">
                <a:latin typeface="Segoe UI"/>
                <a:cs typeface="Segoe UI"/>
              </a:rPr>
              <a:t>y</a:t>
            </a:r>
            <a:r>
              <a:rPr sz="1050" dirty="0">
                <a:latin typeface="Segoe UI"/>
                <a:cs typeface="Segoe UI"/>
              </a:rPr>
              <a:t>üt</a:t>
            </a:r>
            <a:r>
              <a:rPr sz="1050" spc="-5" dirty="0">
                <a:latin typeface="Segoe UI"/>
                <a:cs typeface="Segoe UI"/>
              </a:rPr>
              <a:t>te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gravitációs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hatása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űreszközt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Földet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Nappal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összekötő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vonalhoz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rögzített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keringési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pályán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tartja.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Ebből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helyzetből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SOHO</a:t>
            </a:r>
            <a:r>
              <a:rPr sz="1050" spc="-8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folyamatosan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rálát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Napra,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é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napi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5" dirty="0">
                <a:latin typeface="Segoe UI"/>
                <a:cs typeface="Segoe UI"/>
              </a:rPr>
              <a:t>24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órában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 </a:t>
            </a:r>
            <a:r>
              <a:rPr sz="1050" spc="-5" dirty="0">
                <a:latin typeface="Segoe UI"/>
                <a:cs typeface="Segoe UI"/>
              </a:rPr>
              <a:t>megfigyeléseket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végezni.</a:t>
            </a:r>
            <a:endParaRPr sz="1050">
              <a:latin typeface="Segoe UI"/>
              <a:cs typeface="Segoe UI"/>
            </a:endParaRPr>
          </a:p>
          <a:p>
            <a:pPr marL="12700" marR="8890" algn="just">
              <a:lnSpc>
                <a:spcPct val="111500"/>
              </a:lnSpc>
              <a:spcBef>
                <a:spcPts val="118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SOHO-</a:t>
            </a:r>
            <a:r>
              <a:rPr sz="1050" dirty="0">
                <a:latin typeface="Segoe UI"/>
                <a:cs typeface="Segoe UI"/>
              </a:rPr>
              <a:t>t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arra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tervezték,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belső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szerkezetét,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atmoszféra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kiterjedt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legkülső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részét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koronát)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napszél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eredetét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tanulmányozza.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SOHO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1995-ben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indult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útjára,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már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teljes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napcikluson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keresztül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figyelte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Napot,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értékes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adatokkal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szolgált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tudósoknak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hosszú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mutatott,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változó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mértékű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aktivitásáról.</a:t>
            </a:r>
            <a:endParaRPr sz="1050">
              <a:latin typeface="Segoe UI"/>
              <a:cs typeface="Segoe UI"/>
            </a:endParaRPr>
          </a:p>
          <a:p>
            <a:pPr marL="12700" marR="9525" algn="just">
              <a:lnSpc>
                <a:spcPct val="110500"/>
              </a:lnSpc>
              <a:spcBef>
                <a:spcPts val="1200"/>
              </a:spcBef>
            </a:pPr>
            <a:r>
              <a:rPr sz="1050" dirty="0">
                <a:latin typeface="Segoe UI"/>
                <a:cs typeface="Segoe UI"/>
              </a:rPr>
              <a:t>Egyedi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helyzetének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köszönhetően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SOHO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ezer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napsúroló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tudott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figyelni,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többek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2012/S1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ISON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napsúroló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2013-ban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napközelbe.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SOHO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fedezte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eddig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legtöbb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üstököst, </a:t>
            </a:r>
            <a:r>
              <a:rPr sz="1050" dirty="0">
                <a:latin typeface="Segoe UI"/>
                <a:cs typeface="Segoe UI"/>
              </a:rPr>
              <a:t>elindítása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óta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 2700-</a:t>
            </a:r>
            <a:r>
              <a:rPr sz="1050" spc="-25" dirty="0">
                <a:latin typeface="Segoe UI"/>
                <a:cs typeface="Segoe UI"/>
              </a:rPr>
              <a:t>at.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9292" y="8956929"/>
            <a:ext cx="1343025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SOHO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művészi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ábrázolása.</a:t>
            </a:r>
            <a:endParaRPr sz="750">
              <a:latin typeface="Segoe UI"/>
              <a:cs typeface="Segoe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62280" y="3659760"/>
            <a:ext cx="6623050" cy="5241290"/>
            <a:chOff x="462280" y="3659760"/>
            <a:chExt cx="6623050" cy="524129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2280" y="3659760"/>
              <a:ext cx="6622783" cy="524116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375781" y="3759149"/>
              <a:ext cx="579755" cy="140970"/>
            </a:xfrm>
            <a:custGeom>
              <a:avLst/>
              <a:gdLst/>
              <a:ahLst/>
              <a:cxnLst/>
              <a:rect l="l" t="t" r="r" b="b"/>
              <a:pathLst>
                <a:path w="579754" h="140970">
                  <a:moveTo>
                    <a:pt x="579424" y="0"/>
                  </a:moveTo>
                  <a:lnTo>
                    <a:pt x="0" y="0"/>
                  </a:lnTo>
                  <a:lnTo>
                    <a:pt x="0" y="140512"/>
                  </a:lnTo>
                  <a:lnTo>
                    <a:pt x="579424" y="140512"/>
                  </a:lnTo>
                  <a:lnTo>
                    <a:pt x="579424" y="0"/>
                  </a:lnTo>
                  <a:close/>
                </a:path>
              </a:pathLst>
            </a:custGeom>
            <a:solidFill>
              <a:srgbClr val="9D9F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375780" y="3737609"/>
            <a:ext cx="5797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39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15.</a:t>
            </a:r>
            <a:r>
              <a:rPr sz="90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Arial MT"/>
                <a:cs typeface="Arial MT"/>
              </a:rPr>
              <a:t>ábra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375781" y="3759085"/>
            <a:ext cx="579755" cy="144145"/>
          </a:xfrm>
          <a:custGeom>
            <a:avLst/>
            <a:gdLst/>
            <a:ahLst/>
            <a:cxnLst/>
            <a:rect l="l" t="t" r="r" b="b"/>
            <a:pathLst>
              <a:path w="579754" h="144145">
                <a:moveTo>
                  <a:pt x="579424" y="140589"/>
                </a:moveTo>
                <a:lnTo>
                  <a:pt x="0" y="140589"/>
                </a:lnTo>
                <a:lnTo>
                  <a:pt x="0" y="143624"/>
                </a:lnTo>
                <a:lnTo>
                  <a:pt x="579424" y="143624"/>
                </a:lnTo>
                <a:lnTo>
                  <a:pt x="579424" y="140589"/>
                </a:lnTo>
                <a:close/>
              </a:path>
              <a:path w="579754" h="144145">
                <a:moveTo>
                  <a:pt x="579424" y="0"/>
                </a:moveTo>
                <a:lnTo>
                  <a:pt x="0" y="0"/>
                </a:lnTo>
                <a:lnTo>
                  <a:pt x="0" y="3035"/>
                </a:lnTo>
                <a:lnTo>
                  <a:pt x="579424" y="3035"/>
                </a:lnTo>
                <a:lnTo>
                  <a:pt x="579424" y="0"/>
                </a:lnTo>
                <a:close/>
              </a:path>
            </a:pathLst>
          </a:custGeom>
          <a:solidFill>
            <a:srgbClr val="9D9F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46</a:t>
            </a:fld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215" y="2495550"/>
            <a:ext cx="3242805" cy="458724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45559" y="2483484"/>
            <a:ext cx="3246119" cy="278549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3468" y="1033018"/>
            <a:ext cx="6588125" cy="16954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 103P/Hartley</a:t>
            </a:r>
            <a:r>
              <a:rPr sz="140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14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40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Herschel</a:t>
            </a:r>
            <a:endParaRPr sz="1400">
              <a:latin typeface="Segoe UI"/>
              <a:cs typeface="Segoe UI"/>
            </a:endParaRPr>
          </a:p>
          <a:p>
            <a:pPr marL="12700" marR="146685">
              <a:lnSpc>
                <a:spcPct val="127200"/>
              </a:lnSpc>
              <a:spcBef>
                <a:spcPts val="655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ESA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Herschel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műholdját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(16.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2009-ben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indították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valaha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űrbe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juttatott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legerősebb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infravörös </a:t>
            </a:r>
            <a:r>
              <a:rPr sz="1050" dirty="0">
                <a:latin typeface="Segoe UI"/>
                <a:cs typeface="Segoe UI"/>
              </a:rPr>
              <a:t>távcsővel.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első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űrtávcső,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teljes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spektrumot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lefedte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távoli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infravöröstől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milliméter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alatti </a:t>
            </a:r>
            <a:r>
              <a:rPr sz="1050" dirty="0">
                <a:latin typeface="Segoe UI"/>
                <a:cs typeface="Segoe UI"/>
              </a:rPr>
              <a:t>hullámhosszokig.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Herschel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megfigyelései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tartományban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tovább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terjedtek,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-10" dirty="0">
                <a:latin typeface="Segoe UI"/>
                <a:cs typeface="Segoe UI"/>
              </a:rPr>
              <a:t> bármelyik </a:t>
            </a:r>
            <a:r>
              <a:rPr sz="1050" dirty="0">
                <a:latin typeface="Segoe UI"/>
                <a:cs typeface="Segoe UI"/>
              </a:rPr>
              <a:t>megelőző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küldetésnél,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világűr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egyébként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nem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látható,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közelebbi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távolabbi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poros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hideg</a:t>
            </a:r>
            <a:r>
              <a:rPr sz="1050" spc="-10" dirty="0">
                <a:latin typeface="Segoe UI"/>
                <a:cs typeface="Segoe UI"/>
              </a:rPr>
              <a:t> területeit vizsgálta.</a:t>
            </a:r>
            <a:endParaRPr sz="10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050">
              <a:latin typeface="Segoe UI"/>
              <a:cs typeface="Segoe UI"/>
            </a:endParaRPr>
          </a:p>
          <a:p>
            <a:pPr marL="2701925">
              <a:lnSpc>
                <a:spcPct val="100000"/>
              </a:lnSpc>
              <a:spcBef>
                <a:spcPts val="5"/>
              </a:spcBef>
              <a:tabLst>
                <a:tab pos="6171565" algn="l"/>
              </a:tabLst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16.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	17.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47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3468" y="7143115"/>
            <a:ext cx="6684645" cy="1708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 algn="just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 Herschel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infravörös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űrtávcső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művészi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ábrázolása.</a:t>
            </a:r>
            <a:endParaRPr sz="7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25"/>
              </a:spcBef>
            </a:pPr>
            <a:endParaRPr sz="750">
              <a:latin typeface="Segoe UI"/>
              <a:cs typeface="Segoe UI"/>
            </a:endParaRPr>
          </a:p>
          <a:p>
            <a:pPr marL="12700" marR="5080" algn="just">
              <a:lnSpc>
                <a:spcPct val="127299"/>
              </a:lnSpc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Herschel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HIFI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(nagy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felbontású,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távoli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tartományban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működő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spektrográf)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műszere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által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végzett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spektroszkópiai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mérések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segítségével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lehetett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becsülni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deutérium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(„nehéz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hidrogén”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olyan </a:t>
            </a:r>
            <a:r>
              <a:rPr sz="1050" dirty="0">
                <a:latin typeface="Segoe UI"/>
                <a:cs typeface="Segoe UI"/>
              </a:rPr>
              <a:t>hidrogénatom,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amelynek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magjában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proton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neutron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található)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hidrogénhez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viszonyított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arányát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által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kibocsátott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vízben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(azaz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normál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„deuterált”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arányát;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18.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ábra).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állapították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meg,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ennek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üstökösnek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vizében, 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többi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üstököstől eltérően, 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földi óceánokéval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megegyezett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ez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arány.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első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közvetlen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bizonyíték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annak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elméletnek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alátámasztására,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Földön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eredetileg </a:t>
            </a:r>
            <a:r>
              <a:rPr sz="1050" dirty="0">
                <a:latin typeface="Segoe UI"/>
                <a:cs typeface="Segoe UI"/>
              </a:rPr>
              <a:t>jelen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lévő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onnan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származott,</a:t>
            </a:r>
            <a:r>
              <a:rPr sz="1050" spc="-10" dirty="0">
                <a:latin typeface="Segoe UI"/>
                <a:cs typeface="Segoe UI"/>
              </a:rPr>
              <a:t> ahonnan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bizonyos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23208" y="5289905"/>
            <a:ext cx="3307715" cy="17011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168910">
              <a:lnSpc>
                <a:spcPct val="138700"/>
              </a:lnSpc>
              <a:spcBef>
                <a:spcPts val="10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103P/Hartley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üstökös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 Herschel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infravörös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űrtávcső PACS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(kamera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közepes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felbontású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spektrométer)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műszerének</a:t>
            </a:r>
            <a:r>
              <a:rPr sz="7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képén.</a:t>
            </a:r>
            <a:endParaRPr sz="7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750">
              <a:latin typeface="Segoe UI"/>
              <a:cs typeface="Segoe UI"/>
            </a:endParaRPr>
          </a:p>
          <a:p>
            <a:pPr marL="12700" marR="5080" algn="just">
              <a:lnSpc>
                <a:spcPct val="127299"/>
              </a:lnSpc>
            </a:pPr>
            <a:r>
              <a:rPr sz="1050" dirty="0">
                <a:latin typeface="Segoe UI"/>
                <a:cs typeface="Segoe UI"/>
              </a:rPr>
              <a:t>2010-ben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Herschel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távoli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spektroszkópiai </a:t>
            </a:r>
            <a:r>
              <a:rPr sz="1050" dirty="0">
                <a:latin typeface="Segoe UI"/>
                <a:cs typeface="Segoe UI"/>
              </a:rPr>
              <a:t>megfigyeléseket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végzett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103P/Hartley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üstökösnél,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35" dirty="0">
                <a:latin typeface="Segoe UI"/>
                <a:cs typeface="Segoe UI"/>
              </a:rPr>
              <a:t>és </a:t>
            </a: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114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mennyiségű</a:t>
            </a:r>
            <a:r>
              <a:rPr sz="1050" spc="12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víz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kibocsátását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figyelte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magból.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17. ábrán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piros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fehér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szín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jelzi.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Ezeket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megfigyeléseket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3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perihéliumának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pálya </a:t>
            </a:r>
            <a:r>
              <a:rPr sz="1050" dirty="0">
                <a:latin typeface="Segoe UI"/>
                <a:cs typeface="Segoe UI"/>
              </a:rPr>
              <a:t>Naphoz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legközelebbi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pontjának)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közelében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végezte.</a:t>
            </a:r>
            <a:endParaRPr sz="10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209" y="1069466"/>
            <a:ext cx="6687045" cy="415150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418453" y="1167637"/>
            <a:ext cx="586105" cy="16510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160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8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18.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48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673978" y="1472311"/>
            <a:ext cx="607060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solidFill>
                  <a:srgbClr val="0C99D4"/>
                </a:solidFill>
                <a:latin typeface="Segoe UI"/>
                <a:cs typeface="Segoe UI"/>
              </a:rPr>
              <a:t>normál</a:t>
            </a:r>
            <a:r>
              <a:rPr sz="1000" spc="-15" dirty="0">
                <a:solidFill>
                  <a:srgbClr val="0C99D4"/>
                </a:solidFill>
                <a:latin typeface="Segoe UI"/>
                <a:cs typeface="Segoe UI"/>
              </a:rPr>
              <a:t> </a:t>
            </a:r>
            <a:r>
              <a:rPr sz="1000" spc="-25" dirty="0">
                <a:solidFill>
                  <a:srgbClr val="0C99D4"/>
                </a:solidFill>
                <a:latin typeface="Segoe UI"/>
                <a:cs typeface="Segoe UI"/>
              </a:rPr>
              <a:t>víz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53227" y="3200780"/>
            <a:ext cx="50990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10" dirty="0">
                <a:solidFill>
                  <a:srgbClr val="0C99D4"/>
                </a:solidFill>
                <a:latin typeface="Segoe UI"/>
                <a:cs typeface="Segoe UI"/>
              </a:rPr>
              <a:t>nehézvíz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65927" y="1942210"/>
            <a:ext cx="469900" cy="182880"/>
          </a:xfrm>
          <a:prstGeom prst="rect">
            <a:avLst/>
          </a:prstGeom>
          <a:solidFill>
            <a:srgbClr val="FF034A"/>
          </a:solidFill>
        </p:spPr>
        <p:txBody>
          <a:bodyPr vert="horz" wrap="square" lIns="0" tIns="10160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80"/>
              </a:spcBef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oxigén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97192" y="2529966"/>
            <a:ext cx="45720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099D9"/>
                </a:solidFill>
                <a:latin typeface="Segoe UI"/>
                <a:cs typeface="Segoe UI"/>
              </a:rPr>
              <a:t>hidrogén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10098" y="2529966"/>
            <a:ext cx="45720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099D9"/>
                </a:solidFill>
                <a:latin typeface="Segoe UI"/>
                <a:cs typeface="Segoe UI"/>
              </a:rPr>
              <a:t>hidrogén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62878" y="3670680"/>
            <a:ext cx="469900" cy="183515"/>
          </a:xfrm>
          <a:prstGeom prst="rect">
            <a:avLst/>
          </a:prstGeom>
          <a:solidFill>
            <a:srgbClr val="FF034A"/>
          </a:solidFill>
        </p:spPr>
        <p:txBody>
          <a:bodyPr vert="horz" wrap="square" lIns="0" tIns="1016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80"/>
              </a:spcBef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oxigén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13146" y="4258817"/>
            <a:ext cx="45720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099D9"/>
                </a:solidFill>
                <a:latin typeface="Segoe UI"/>
                <a:cs typeface="Segoe UI"/>
              </a:rPr>
              <a:t>hidrogén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36233" y="4258817"/>
            <a:ext cx="51308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solidFill>
                  <a:srgbClr val="0099D9"/>
                </a:solidFill>
                <a:latin typeface="Segoe UI"/>
                <a:cs typeface="Segoe UI"/>
              </a:rPr>
              <a:t>deutérium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84545" y="4426458"/>
            <a:ext cx="30162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spc="-25" dirty="0">
                <a:solidFill>
                  <a:srgbClr val="EE030E"/>
                </a:solidFill>
                <a:latin typeface="Segoe UI"/>
                <a:cs typeface="Segoe UI"/>
              </a:rPr>
              <a:t>HDO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5584" y="5014976"/>
            <a:ext cx="6826250" cy="48799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84045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solidFill>
                  <a:srgbClr val="9D9FA1"/>
                </a:solidFill>
                <a:latin typeface="Segoe UI"/>
                <a:cs typeface="Segoe UI"/>
              </a:rPr>
              <a:t>sebesség</a:t>
            </a:r>
            <a:r>
              <a:rPr sz="1000" spc="-25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9D9FA1"/>
                </a:solidFill>
                <a:latin typeface="Segoe UI"/>
                <a:cs typeface="Segoe UI"/>
              </a:rPr>
              <a:t>(km</a:t>
            </a:r>
            <a:r>
              <a:rPr sz="10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00" dirty="0">
                <a:solidFill>
                  <a:srgbClr val="9D9FA1"/>
                </a:solidFill>
                <a:latin typeface="Segoe UI"/>
                <a:cs typeface="Segoe UI"/>
              </a:rPr>
              <a:t>s</a:t>
            </a:r>
            <a:r>
              <a:rPr sz="975" baseline="34188" dirty="0">
                <a:solidFill>
                  <a:srgbClr val="9D9FA1"/>
                </a:solidFill>
                <a:latin typeface="Segoe UI"/>
                <a:cs typeface="Segoe UI"/>
              </a:rPr>
              <a:t>-</a:t>
            </a:r>
            <a:r>
              <a:rPr sz="975" spc="-37" baseline="34188" dirty="0">
                <a:solidFill>
                  <a:srgbClr val="9D9FA1"/>
                </a:solidFill>
                <a:latin typeface="Segoe UI"/>
                <a:cs typeface="Segoe UI"/>
              </a:rPr>
              <a:t>1</a:t>
            </a:r>
            <a:r>
              <a:rPr sz="1000" spc="-25" dirty="0">
                <a:solidFill>
                  <a:srgbClr val="9D9FA1"/>
                </a:solidFill>
                <a:latin typeface="Segoe UI"/>
                <a:cs typeface="Segoe UI"/>
              </a:rPr>
              <a:t>)</a:t>
            </a:r>
            <a:endParaRPr sz="10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000">
              <a:latin typeface="Segoe UI"/>
              <a:cs typeface="Segoe UI"/>
            </a:endParaRPr>
          </a:p>
          <a:p>
            <a:pPr marL="76200">
              <a:lnSpc>
                <a:spcPct val="100000"/>
              </a:lnSpc>
              <a:spcBef>
                <a:spcPts val="5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molekula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egyik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hidrogénjében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található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plusz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neutron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miatt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nehézvíznél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kisebb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spektrális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csúcsot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látunk.</a:t>
            </a:r>
            <a:endParaRPr sz="7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55"/>
              </a:spcBef>
            </a:pPr>
            <a:endParaRPr sz="750">
              <a:latin typeface="Segoe UI"/>
              <a:cs typeface="Segoe UI"/>
            </a:endParaRPr>
          </a:p>
          <a:p>
            <a:pPr marL="76200">
              <a:lnSpc>
                <a:spcPct val="100000"/>
              </a:lnSpc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Rosetta</a:t>
            </a:r>
            <a:endParaRPr sz="1400">
              <a:latin typeface="Segoe UI"/>
              <a:cs typeface="Segoe UI"/>
            </a:endParaRPr>
          </a:p>
          <a:p>
            <a:pPr marL="76200" marR="55880" algn="just">
              <a:lnSpc>
                <a:spcPct val="127600"/>
              </a:lnSpc>
              <a:spcBef>
                <a:spcPts val="75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ESA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nevű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űrszondáját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2004-ben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indították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67P/Csurjumov–Geraszimenko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üstököshöz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éves </a:t>
            </a:r>
            <a:r>
              <a:rPr sz="1050" dirty="0">
                <a:latin typeface="Segoe UI"/>
                <a:cs typeface="Segoe UI"/>
              </a:rPr>
              <a:t>útra,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találkozzon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üstökössel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leszálljon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annak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magján.</a:t>
            </a:r>
            <a:endParaRPr sz="1050">
              <a:latin typeface="Segoe UI"/>
              <a:cs typeface="Segoe UI"/>
            </a:endParaRPr>
          </a:p>
          <a:p>
            <a:pPr marL="76200" marR="50165" algn="just">
              <a:lnSpc>
                <a:spcPct val="127099"/>
              </a:lnSpc>
              <a:spcBef>
                <a:spcPts val="1205"/>
              </a:spcBef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elsődleges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célja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volt,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segítse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feltérképezni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eredetét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fejlődését.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 </a:t>
            </a:r>
            <a:r>
              <a:rPr sz="1050" dirty="0">
                <a:latin typeface="Segoe UI"/>
                <a:cs typeface="Segoe UI"/>
              </a:rPr>
              <a:t>összetétele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olyan,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azé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csillagködé,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amelyből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bolygói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4,6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milliárd </a:t>
            </a:r>
            <a:r>
              <a:rPr sz="1050" spc="-10" dirty="0">
                <a:latin typeface="Segoe UI"/>
                <a:cs typeface="Segoe UI"/>
              </a:rPr>
              <a:t>évvel </a:t>
            </a:r>
            <a:r>
              <a:rPr sz="1050" dirty="0">
                <a:latin typeface="Segoe UI"/>
                <a:cs typeface="Segoe UI"/>
              </a:rPr>
              <a:t>ezelőtt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létrejöttek.</a:t>
            </a:r>
            <a:r>
              <a:rPr sz="1050" spc="2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5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2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leszállóegysége</a:t>
            </a:r>
            <a:r>
              <a:rPr sz="1050" spc="2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mélyrehatóan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elemzi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majd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67P/Csurjumov–Geraszimenko </a:t>
            </a:r>
            <a:r>
              <a:rPr sz="1050" dirty="0">
                <a:latin typeface="Segoe UI"/>
                <a:cs typeface="Segoe UI"/>
              </a:rPr>
              <a:t>üstököst,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rendkívül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fontos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adatokkal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szolgálva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kialakulásáról.</a:t>
            </a:r>
            <a:endParaRPr sz="1050">
              <a:latin typeface="Segoe UI"/>
              <a:cs typeface="Segoe UI"/>
            </a:endParaRPr>
          </a:p>
          <a:p>
            <a:pPr marL="76200" marR="53340" algn="just">
              <a:lnSpc>
                <a:spcPct val="127699"/>
              </a:lnSpc>
              <a:spcBef>
                <a:spcPts val="1200"/>
              </a:spcBef>
            </a:pPr>
            <a:r>
              <a:rPr sz="1050" dirty="0">
                <a:latin typeface="Segoe UI"/>
                <a:cs typeface="Segoe UI"/>
              </a:rPr>
              <a:t>Meggyőző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bizonyítékok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támasztják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alá,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</a:t>
            </a:r>
            <a:r>
              <a:rPr sz="1050" spc="5" dirty="0">
                <a:latin typeface="Segoe UI"/>
                <a:cs typeface="Segoe UI"/>
              </a:rPr>
              <a:t>o</a:t>
            </a:r>
            <a:r>
              <a:rPr sz="1050" dirty="0">
                <a:latin typeface="Segoe UI"/>
                <a:cs typeface="Segoe UI"/>
              </a:rPr>
              <a:t>gy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üstökösöknek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komoly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szerepe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volt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bolygók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fejlődésében,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mert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tudjuk,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</a:t>
            </a:r>
            <a:r>
              <a:rPr sz="1050" spc="5" dirty="0">
                <a:latin typeface="Segoe UI"/>
                <a:cs typeface="Segoe UI"/>
              </a:rPr>
              <a:t>o</a:t>
            </a:r>
            <a:r>
              <a:rPr sz="1050" dirty="0">
                <a:latin typeface="Segoe UI"/>
                <a:cs typeface="Segoe UI"/>
              </a:rPr>
              <a:t>gy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 </a:t>
            </a:r>
            <a:r>
              <a:rPr sz="1050" spc="-5" dirty="0">
                <a:latin typeface="Segoe UI"/>
                <a:cs typeface="Segoe UI"/>
              </a:rPr>
              <a:t>Naprendszer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történetének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korai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szakaszában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becsapódása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sokkal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gyakoribb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jelenség</a:t>
            </a:r>
            <a:r>
              <a:rPr sz="1050" dirty="0">
                <a:latin typeface="Segoe UI"/>
                <a:cs typeface="Segoe UI"/>
              </a:rPr>
              <a:t> volt,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mint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most.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például,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hogy</a:t>
            </a:r>
            <a:r>
              <a:rPr sz="1050" spc="-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üstökösök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révén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került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víz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Földre.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67P/Csurjumov–Geraszimenko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vizének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kémiai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elemzése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megmutatja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majd,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</a:t>
            </a:r>
            <a:r>
              <a:rPr sz="1050" spc="5" dirty="0">
                <a:latin typeface="Segoe UI"/>
                <a:cs typeface="Segoe UI"/>
              </a:rPr>
              <a:t>o</a:t>
            </a:r>
            <a:r>
              <a:rPr sz="1050" dirty="0">
                <a:latin typeface="Segoe UI"/>
                <a:cs typeface="Segoe UI"/>
              </a:rPr>
              <a:t>gy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megegyezik-</a:t>
            </a:r>
            <a:r>
              <a:rPr sz="1050" dirty="0">
                <a:latin typeface="Segoe UI"/>
                <a:cs typeface="Segoe UI"/>
              </a:rPr>
              <a:t>e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földi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óceánok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vizével.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jég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é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5" dirty="0">
                <a:latin typeface="Segoe UI"/>
                <a:cs typeface="Segoe UI"/>
              </a:rPr>
              <a:t>por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üstökösök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sok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összetett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molekulát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tartalmaznak,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köztük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szerves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anyagokat,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amelyek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kulcsszerepet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tölthettek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földi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élet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kialakulásában.</a:t>
            </a:r>
            <a:endParaRPr sz="1050">
              <a:latin typeface="Segoe UI"/>
              <a:cs typeface="Segoe UI"/>
            </a:endParaRPr>
          </a:p>
          <a:p>
            <a:pPr marL="76200" marR="52705" algn="just">
              <a:lnSpc>
                <a:spcPct val="126699"/>
              </a:lnSpc>
              <a:spcBef>
                <a:spcPts val="1210"/>
              </a:spcBef>
            </a:pPr>
            <a:r>
              <a:rPr sz="1050" spc="-5" dirty="0">
                <a:latin typeface="Segoe UI"/>
                <a:cs typeface="Segoe UI"/>
              </a:rPr>
              <a:t>Ahhoz,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</a:t>
            </a:r>
            <a:r>
              <a:rPr sz="1050" spc="-20" dirty="0">
                <a:latin typeface="Segoe UI"/>
                <a:cs typeface="Segoe UI"/>
              </a:rPr>
              <a:t>o</a:t>
            </a:r>
            <a:r>
              <a:rPr sz="1050" dirty="0">
                <a:latin typeface="Segoe UI"/>
                <a:cs typeface="Segoe UI"/>
              </a:rPr>
              <a:t>gy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Rosetta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eljusson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üstökösig,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gravitációs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hintamanővert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kellett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végrehajtania: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így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nevezzük,</a:t>
            </a:r>
            <a:r>
              <a:rPr sz="1050" dirty="0">
                <a:latin typeface="Segoe UI"/>
                <a:cs typeface="Segoe UI"/>
              </a:rPr>
              <a:t> amikor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égitest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gravitációs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mezőjét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használja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egy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űreszköz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gyorsulásra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(19.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ábra).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Ahhoz,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hogy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távolabbra jusson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űrben,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Rosettának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négy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hintamanővert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kellett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végrehajtania,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háromszor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5" dirty="0">
                <a:latin typeface="Segoe UI"/>
                <a:cs typeface="Segoe UI"/>
              </a:rPr>
              <a:t>és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egyszer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-8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Mars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mellett kellett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</a:t>
            </a:r>
            <a:r>
              <a:rPr sz="1050" spc="5" dirty="0">
                <a:latin typeface="Segoe UI"/>
                <a:cs typeface="Segoe UI"/>
              </a:rPr>
              <a:t>ö</a:t>
            </a:r>
            <a:r>
              <a:rPr sz="1050" spc="-25" dirty="0">
                <a:latin typeface="Segoe UI"/>
                <a:cs typeface="Segoe UI"/>
              </a:rPr>
              <a:t>z</a:t>
            </a:r>
            <a:r>
              <a:rPr sz="1050" spc="-5" dirty="0">
                <a:latin typeface="Segoe UI"/>
                <a:cs typeface="Segoe UI"/>
              </a:rPr>
              <a:t>e</a:t>
            </a:r>
            <a:r>
              <a:rPr sz="1050" dirty="0">
                <a:latin typeface="Segoe UI"/>
                <a:cs typeface="Segoe UI"/>
              </a:rPr>
              <a:t>l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elhaladnia.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Mindegyik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ilyen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manőver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módosította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Rosetta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mozgási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energiáját,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</a:t>
            </a:r>
            <a:r>
              <a:rPr sz="1050" spc="-5" dirty="0">
                <a:latin typeface="Segoe UI"/>
                <a:cs typeface="Segoe UI"/>
              </a:rPr>
              <a:t>z</a:t>
            </a:r>
            <a:r>
              <a:rPr sz="1050" dirty="0">
                <a:latin typeface="Segoe UI"/>
                <a:cs typeface="Segoe UI"/>
              </a:rPr>
              <a:t>z</a:t>
            </a:r>
            <a:r>
              <a:rPr sz="1050" spc="-5" dirty="0">
                <a:latin typeface="Segoe UI"/>
                <a:cs typeface="Segoe UI"/>
              </a:rPr>
              <a:t>e</a:t>
            </a:r>
            <a:r>
              <a:rPr sz="1050" dirty="0">
                <a:latin typeface="Segoe UI"/>
                <a:cs typeface="Segoe UI"/>
              </a:rPr>
              <a:t>l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űreszköz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sebességét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é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15" dirty="0">
                <a:latin typeface="Segoe UI"/>
                <a:cs typeface="Segoe UI"/>
              </a:rPr>
              <a:t>az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elliptikus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keringési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pálya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spc="-5" dirty="0">
                <a:latin typeface="Segoe UI"/>
                <a:cs typeface="Segoe UI"/>
              </a:rPr>
              <a:t>tulajdonságait</a:t>
            </a:r>
            <a:r>
              <a:rPr sz="1100" spc="-5" dirty="0">
                <a:latin typeface="Arial MT"/>
                <a:cs typeface="Arial MT"/>
              </a:rPr>
              <a:t>.</a:t>
            </a:r>
            <a:endParaRPr sz="11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3446" y="2672125"/>
            <a:ext cx="196215" cy="855980"/>
          </a:xfrm>
          <a:prstGeom prst="rect">
            <a:avLst/>
          </a:prstGeom>
        </p:spPr>
        <p:txBody>
          <a:bodyPr vert="vert270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1000" dirty="0">
                <a:solidFill>
                  <a:srgbClr val="9D9FA1"/>
                </a:solidFill>
                <a:latin typeface="Segoe UI"/>
                <a:cs typeface="Segoe UI"/>
              </a:rPr>
              <a:t>intenzitás</a:t>
            </a:r>
            <a:r>
              <a:rPr sz="1000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000" spc="-20" dirty="0">
                <a:solidFill>
                  <a:srgbClr val="9D9FA1"/>
                </a:solidFill>
                <a:latin typeface="Segoe UI"/>
                <a:cs typeface="Segoe UI"/>
              </a:rPr>
              <a:t>(mK)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8150" y="1061719"/>
            <a:ext cx="6641465" cy="408050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567296" y="1148842"/>
            <a:ext cx="429259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19.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2680" y="1917826"/>
            <a:ext cx="1034415" cy="204470"/>
          </a:xfrm>
          <a:prstGeom prst="rect">
            <a:avLst/>
          </a:prstGeom>
          <a:solidFill>
            <a:srgbClr val="004F64"/>
          </a:solidFill>
        </p:spPr>
        <p:txBody>
          <a:bodyPr vert="horz" wrap="square" lIns="0" tIns="5715" rIns="0" bIns="0" rtlCol="0">
            <a:spAutoFit/>
          </a:bodyPr>
          <a:lstStyle/>
          <a:p>
            <a:pPr algn="r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1.</a:t>
            </a:r>
            <a:r>
              <a:rPr sz="600" b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600" b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Föld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mellett</a:t>
            </a:r>
            <a:endParaRPr sz="600">
              <a:latin typeface="Segoe UI"/>
              <a:cs typeface="Segoe UI"/>
            </a:endParaRPr>
          </a:p>
          <a:p>
            <a:pPr algn="r">
              <a:lnSpc>
                <a:spcPct val="100000"/>
              </a:lnSpc>
              <a:spcBef>
                <a:spcPts val="15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2005.</a:t>
            </a:r>
            <a:r>
              <a:rPr sz="5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március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4.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31357" y="3832605"/>
            <a:ext cx="1028065" cy="302260"/>
          </a:xfrm>
          <a:prstGeom prst="rect">
            <a:avLst/>
          </a:prstGeom>
          <a:solidFill>
            <a:srgbClr val="005F70"/>
          </a:solidFill>
        </p:spPr>
        <p:txBody>
          <a:bodyPr vert="horz" wrap="square" lIns="0" tIns="571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5"/>
              </a:spcBef>
            </a:pP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Randevúmanőverek</a:t>
            </a:r>
            <a:endParaRPr sz="600">
              <a:latin typeface="Segoe UI"/>
              <a:cs typeface="Segoe UI"/>
            </a:endParaRPr>
          </a:p>
          <a:p>
            <a:pPr marL="17780">
              <a:lnSpc>
                <a:spcPct val="100000"/>
              </a:lnSpc>
              <a:spcBef>
                <a:spcPts val="125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2014.</a:t>
            </a:r>
            <a:r>
              <a:rPr sz="500" spc="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május</a:t>
            </a:r>
            <a:r>
              <a:rPr sz="50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–</a:t>
            </a:r>
            <a:r>
              <a:rPr sz="500" spc="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augusztus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34404" y="1582165"/>
            <a:ext cx="1024890" cy="412115"/>
          </a:xfrm>
          <a:prstGeom prst="rect">
            <a:avLst/>
          </a:prstGeom>
          <a:solidFill>
            <a:srgbClr val="004E63"/>
          </a:solidFill>
        </p:spPr>
        <p:txBody>
          <a:bodyPr vert="horz" wrap="square" lIns="0" tIns="635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50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üstökös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legközelebb</a:t>
            </a:r>
            <a:endParaRPr sz="600">
              <a:latin typeface="Segoe UI"/>
              <a:cs typeface="Segoe UI"/>
            </a:endParaRPr>
          </a:p>
          <a:p>
            <a:pPr marL="17780">
              <a:lnSpc>
                <a:spcPct val="100000"/>
              </a:lnSpc>
              <a:spcBef>
                <a:spcPts val="1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van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Naphoz</a:t>
            </a:r>
            <a:endParaRPr sz="600">
              <a:latin typeface="Segoe UI"/>
              <a:cs typeface="Segoe UI"/>
            </a:endParaRPr>
          </a:p>
          <a:p>
            <a:pPr marL="17780">
              <a:lnSpc>
                <a:spcPct val="100000"/>
              </a:lnSpc>
              <a:spcBef>
                <a:spcPts val="12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2015.</a:t>
            </a:r>
            <a:r>
              <a:rPr sz="500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augusztus</a:t>
            </a:r>
            <a:r>
              <a:rPr sz="5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13.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4404" y="2981832"/>
            <a:ext cx="805180" cy="302260"/>
          </a:xfrm>
          <a:prstGeom prst="rect">
            <a:avLst/>
          </a:prstGeom>
          <a:solidFill>
            <a:srgbClr val="00556A"/>
          </a:solidFill>
        </p:spPr>
        <p:txBody>
          <a:bodyPr vert="horz" wrap="square" lIns="0" tIns="571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Philae</a:t>
            </a:r>
            <a:r>
              <a:rPr sz="600" b="1" spc="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landolása</a:t>
            </a:r>
            <a:endParaRPr sz="600">
              <a:latin typeface="Segoe UI"/>
              <a:cs typeface="Segoe UI"/>
            </a:endParaRPr>
          </a:p>
          <a:p>
            <a:pPr marL="17780">
              <a:lnSpc>
                <a:spcPct val="100000"/>
              </a:lnSpc>
              <a:spcBef>
                <a:spcPts val="125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2014.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november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 12.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6000" y="4036821"/>
            <a:ext cx="1128395" cy="411480"/>
          </a:xfrm>
          <a:prstGeom prst="rect">
            <a:avLst/>
          </a:prstGeom>
          <a:solidFill>
            <a:srgbClr val="006273"/>
          </a:solidFill>
        </p:spPr>
        <p:txBody>
          <a:bodyPr vert="horz" wrap="square" lIns="0" tIns="5715" rIns="0" bIns="0" rtlCol="0">
            <a:spAutoFit/>
          </a:bodyPr>
          <a:lstStyle/>
          <a:p>
            <a:pPr marR="11430" algn="r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mélyégben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 való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haladás</a:t>
            </a:r>
            <a:endParaRPr sz="600">
              <a:latin typeface="Segoe UI"/>
              <a:cs typeface="Segoe UI"/>
            </a:endParaRPr>
          </a:p>
          <a:p>
            <a:pPr marR="12700" algn="r">
              <a:lnSpc>
                <a:spcPct val="100000"/>
              </a:lnSpc>
              <a:spcBef>
                <a:spcPts val="1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közbeni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hibernáció</a:t>
            </a:r>
            <a:r>
              <a:rPr sz="60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kezdete</a:t>
            </a:r>
            <a:endParaRPr sz="600">
              <a:latin typeface="Segoe UI"/>
              <a:cs typeface="Segoe UI"/>
            </a:endParaRPr>
          </a:p>
          <a:p>
            <a:pPr marR="8890" algn="r">
              <a:lnSpc>
                <a:spcPct val="100000"/>
              </a:lnSpc>
              <a:spcBef>
                <a:spcPts val="125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2014.</a:t>
            </a:r>
            <a:r>
              <a:rPr sz="5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január</a:t>
            </a:r>
            <a:r>
              <a:rPr sz="500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20.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09776" y="1667890"/>
            <a:ext cx="622300" cy="204470"/>
          </a:xfrm>
          <a:prstGeom prst="rect">
            <a:avLst/>
          </a:prstGeom>
          <a:solidFill>
            <a:srgbClr val="004E63"/>
          </a:solidFill>
        </p:spPr>
        <p:txBody>
          <a:bodyPr vert="horz" wrap="square" lIns="0" tIns="5715" rIns="0" bIns="0" rtlCol="0">
            <a:spAutoFit/>
          </a:bodyPr>
          <a:lstStyle/>
          <a:p>
            <a:pPr marR="13335" algn="r">
              <a:lnSpc>
                <a:spcPct val="100000"/>
              </a:lnSpc>
              <a:spcBef>
                <a:spcPts val="45"/>
              </a:spcBef>
            </a:pP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Indítás</a:t>
            </a:r>
            <a:endParaRPr sz="600">
              <a:latin typeface="Segoe UI"/>
              <a:cs typeface="Segoe UI"/>
            </a:endParaRPr>
          </a:p>
          <a:p>
            <a:pPr marR="12065" algn="r">
              <a:lnSpc>
                <a:spcPct val="100000"/>
              </a:lnSpc>
              <a:spcBef>
                <a:spcPts val="15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2004.</a:t>
            </a:r>
            <a:r>
              <a:rPr sz="5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március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2.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22680" y="2207386"/>
            <a:ext cx="1021715" cy="207645"/>
          </a:xfrm>
          <a:prstGeom prst="rect">
            <a:avLst/>
          </a:prstGeom>
          <a:solidFill>
            <a:srgbClr val="005066"/>
          </a:solidFill>
        </p:spPr>
        <p:txBody>
          <a:bodyPr vert="horz" wrap="square" lIns="0" tIns="5715" rIns="0" bIns="0" rtlCol="0">
            <a:spAutoFit/>
          </a:bodyPr>
          <a:lstStyle/>
          <a:p>
            <a:pPr marR="3175" algn="r">
              <a:lnSpc>
                <a:spcPct val="100000"/>
              </a:lnSpc>
              <a:spcBef>
                <a:spcPts val="45"/>
              </a:spcBef>
            </a:pP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600" b="1" spc="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Mars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 mellett</a:t>
            </a:r>
            <a:endParaRPr sz="600">
              <a:latin typeface="Segoe UI"/>
              <a:cs typeface="Segoe UI"/>
            </a:endParaRPr>
          </a:p>
          <a:p>
            <a:pPr algn="r">
              <a:lnSpc>
                <a:spcPct val="100000"/>
              </a:lnSpc>
              <a:spcBef>
                <a:spcPts val="15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2007.</a:t>
            </a:r>
            <a:r>
              <a:rPr sz="500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február</a:t>
            </a:r>
            <a:r>
              <a:rPr sz="50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25.</a:t>
            </a:r>
            <a:endParaRPr sz="500">
              <a:latin typeface="Segoe UI"/>
              <a:cs typeface="Segoe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72744" y="2411602"/>
            <a:ext cx="1308100" cy="283845"/>
            <a:chOff x="472744" y="2411602"/>
            <a:chExt cx="1308100" cy="283845"/>
          </a:xfrm>
        </p:grpSpPr>
        <p:sp>
          <p:nvSpPr>
            <p:cNvPr id="12" name="object 12"/>
            <p:cNvSpPr/>
            <p:nvPr/>
          </p:nvSpPr>
          <p:spPr>
            <a:xfrm>
              <a:off x="692200" y="2411602"/>
              <a:ext cx="1061085" cy="3175"/>
            </a:xfrm>
            <a:custGeom>
              <a:avLst/>
              <a:gdLst/>
              <a:ahLst/>
              <a:cxnLst/>
              <a:rect l="l" t="t" r="r" b="b"/>
              <a:pathLst>
                <a:path w="1061085" h="3175">
                  <a:moveTo>
                    <a:pt x="1061008" y="0"/>
                  </a:moveTo>
                  <a:lnTo>
                    <a:pt x="3048" y="0"/>
                  </a:lnTo>
                  <a:lnTo>
                    <a:pt x="0" y="0"/>
                  </a:lnTo>
                  <a:lnTo>
                    <a:pt x="0" y="3048"/>
                  </a:lnTo>
                  <a:lnTo>
                    <a:pt x="3048" y="3048"/>
                  </a:lnTo>
                  <a:lnTo>
                    <a:pt x="1061008" y="3048"/>
                  </a:lnTo>
                  <a:lnTo>
                    <a:pt x="1061008" y="0"/>
                  </a:lnTo>
                  <a:close/>
                </a:path>
              </a:pathLst>
            </a:custGeom>
            <a:solidFill>
              <a:srgbClr val="005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72744" y="2481706"/>
              <a:ext cx="1308100" cy="213995"/>
            </a:xfrm>
            <a:custGeom>
              <a:avLst/>
              <a:gdLst/>
              <a:ahLst/>
              <a:cxnLst/>
              <a:rect l="l" t="t" r="r" b="b"/>
              <a:pathLst>
                <a:path w="1308100" h="213994">
                  <a:moveTo>
                    <a:pt x="1307846" y="0"/>
                  </a:moveTo>
                  <a:lnTo>
                    <a:pt x="0" y="0"/>
                  </a:lnTo>
                  <a:lnTo>
                    <a:pt x="0" y="3048"/>
                  </a:lnTo>
                  <a:lnTo>
                    <a:pt x="0" y="91389"/>
                  </a:lnTo>
                  <a:lnTo>
                    <a:pt x="0" y="213614"/>
                  </a:lnTo>
                  <a:lnTo>
                    <a:pt x="1307846" y="213614"/>
                  </a:lnTo>
                  <a:lnTo>
                    <a:pt x="1307846" y="91440"/>
                  </a:lnTo>
                  <a:lnTo>
                    <a:pt x="1307846" y="3048"/>
                  </a:lnTo>
                  <a:lnTo>
                    <a:pt x="1307846" y="12"/>
                  </a:lnTo>
                  <a:close/>
                </a:path>
              </a:pathLst>
            </a:custGeom>
            <a:solidFill>
              <a:srgbClr val="0052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025260" y="3393313"/>
            <a:ext cx="686435" cy="412115"/>
          </a:xfrm>
          <a:prstGeom prst="rect">
            <a:avLst/>
          </a:prstGeom>
          <a:solidFill>
            <a:srgbClr val="005A6C"/>
          </a:solidFill>
        </p:spPr>
        <p:txBody>
          <a:bodyPr vert="horz" wrap="square" lIns="0" tIns="571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Megérkezés</a:t>
            </a:r>
            <a:r>
              <a:rPr sz="6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25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endParaRPr sz="600">
              <a:latin typeface="Segoe UI"/>
              <a:cs typeface="Segoe UI"/>
            </a:endParaRPr>
          </a:p>
          <a:p>
            <a:pPr marL="20955">
              <a:lnSpc>
                <a:spcPct val="100000"/>
              </a:lnSpc>
              <a:spcBef>
                <a:spcPts val="145"/>
              </a:spcBef>
            </a:pP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üstököshöz</a:t>
            </a:r>
            <a:endParaRPr sz="600">
              <a:latin typeface="Segoe UI"/>
              <a:cs typeface="Segoe UI"/>
            </a:endParaRPr>
          </a:p>
          <a:p>
            <a:pPr marL="20955">
              <a:lnSpc>
                <a:spcPct val="100000"/>
              </a:lnSpc>
              <a:spcBef>
                <a:spcPts val="125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2014.</a:t>
            </a:r>
            <a:r>
              <a:rPr sz="500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augusztus</a:t>
            </a:r>
            <a:r>
              <a:rPr sz="5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6.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8088" y="3426840"/>
            <a:ext cx="1186180" cy="307975"/>
          </a:xfrm>
          <a:prstGeom prst="rect">
            <a:avLst/>
          </a:prstGeom>
          <a:solidFill>
            <a:srgbClr val="005A6C"/>
          </a:solidFill>
        </p:spPr>
        <p:txBody>
          <a:bodyPr vert="horz" wrap="square" lIns="0" tIns="5715" rIns="0" bIns="0" rtlCol="0">
            <a:spAutoFit/>
          </a:bodyPr>
          <a:lstStyle/>
          <a:p>
            <a:pPr marR="14604" algn="r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mélyégben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 való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haladás</a:t>
            </a:r>
            <a:endParaRPr sz="600">
              <a:latin typeface="Segoe UI"/>
              <a:cs typeface="Segoe UI"/>
            </a:endParaRPr>
          </a:p>
          <a:p>
            <a:pPr marR="12700" algn="r">
              <a:lnSpc>
                <a:spcPct val="100000"/>
              </a:lnSpc>
              <a:spcBef>
                <a:spcPts val="120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közbeni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hibernáció</a:t>
            </a:r>
            <a:r>
              <a:rPr sz="60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20" dirty="0">
                <a:solidFill>
                  <a:srgbClr val="FFFFFF"/>
                </a:solidFill>
                <a:latin typeface="Segoe UI"/>
                <a:cs typeface="Segoe UI"/>
              </a:rPr>
              <a:t>vége</a:t>
            </a:r>
            <a:endParaRPr sz="600">
              <a:latin typeface="Segoe UI"/>
              <a:cs typeface="Segoe UI"/>
            </a:endParaRPr>
          </a:p>
          <a:p>
            <a:pPr marR="12065" algn="r">
              <a:lnSpc>
                <a:spcPct val="100000"/>
              </a:lnSpc>
              <a:spcBef>
                <a:spcPts val="15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2011.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június</a:t>
            </a:r>
            <a:r>
              <a:rPr sz="500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35" dirty="0">
                <a:solidFill>
                  <a:srgbClr val="FFFFFF"/>
                </a:solidFill>
                <a:latin typeface="Segoe UI"/>
                <a:cs typeface="Segoe UI"/>
              </a:rPr>
              <a:t>8.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8332" y="2460472"/>
            <a:ext cx="1298575" cy="208279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84455" indent="-71755">
              <a:lnSpc>
                <a:spcPct val="100000"/>
              </a:lnSpc>
              <a:spcBef>
                <a:spcPts val="219"/>
              </a:spcBef>
              <a:buAutoNum type="arabicPeriod" startAt="2"/>
              <a:tabLst>
                <a:tab pos="84455" algn="l"/>
              </a:tabLst>
            </a:pPr>
            <a:r>
              <a:rPr sz="50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5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5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dirty="0">
                <a:solidFill>
                  <a:srgbClr val="FFFFFF"/>
                </a:solidFill>
                <a:latin typeface="Segoe UI"/>
                <a:cs typeface="Segoe UI"/>
              </a:rPr>
              <a:t>Föld</a:t>
            </a:r>
            <a:r>
              <a:rPr sz="500" b="1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spc="-10" dirty="0">
                <a:solidFill>
                  <a:srgbClr val="FFFFFF"/>
                </a:solidFill>
                <a:latin typeface="Segoe UI"/>
                <a:cs typeface="Segoe UI"/>
              </a:rPr>
              <a:t>mellett</a:t>
            </a:r>
            <a:r>
              <a:rPr sz="500" b="1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-</a:t>
            </a:r>
            <a:r>
              <a:rPr sz="4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2007. </a:t>
            </a:r>
            <a:r>
              <a:rPr sz="400" spc="-10" dirty="0">
                <a:solidFill>
                  <a:srgbClr val="FFFFFF"/>
                </a:solidFill>
                <a:latin typeface="Segoe UI"/>
                <a:cs typeface="Segoe UI"/>
              </a:rPr>
              <a:t>november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spc="-25" dirty="0">
                <a:solidFill>
                  <a:srgbClr val="FFFFFF"/>
                </a:solidFill>
                <a:latin typeface="Segoe UI"/>
                <a:cs typeface="Segoe UI"/>
              </a:rPr>
              <a:t>13.</a:t>
            </a:r>
            <a:endParaRPr sz="400">
              <a:latin typeface="Segoe UI"/>
              <a:cs typeface="Segoe UI"/>
            </a:endParaRPr>
          </a:p>
          <a:p>
            <a:pPr marL="84455" indent="-71755">
              <a:lnSpc>
                <a:spcPct val="100000"/>
              </a:lnSpc>
              <a:spcBef>
                <a:spcPts val="120"/>
              </a:spcBef>
              <a:buAutoNum type="arabicPeriod" startAt="2"/>
              <a:tabLst>
                <a:tab pos="84455" algn="l"/>
              </a:tabLst>
            </a:pPr>
            <a:r>
              <a:rPr sz="50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5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500" b="1" spc="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dirty="0">
                <a:solidFill>
                  <a:srgbClr val="FFFFFF"/>
                </a:solidFill>
                <a:latin typeface="Segoe UI"/>
                <a:cs typeface="Segoe UI"/>
              </a:rPr>
              <a:t>Föld</a:t>
            </a:r>
            <a:r>
              <a:rPr sz="500" b="1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b="1" spc="-10" dirty="0">
                <a:solidFill>
                  <a:srgbClr val="FFFFFF"/>
                </a:solidFill>
                <a:latin typeface="Segoe UI"/>
                <a:cs typeface="Segoe UI"/>
              </a:rPr>
              <a:t>mellett</a:t>
            </a:r>
            <a:r>
              <a:rPr sz="500" b="1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-</a:t>
            </a:r>
            <a:r>
              <a:rPr sz="4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2009. </a:t>
            </a:r>
            <a:r>
              <a:rPr sz="400" spc="-10" dirty="0">
                <a:solidFill>
                  <a:srgbClr val="FFFFFF"/>
                </a:solidFill>
                <a:latin typeface="Segoe UI"/>
                <a:cs typeface="Segoe UI"/>
              </a:rPr>
              <a:t>november</a:t>
            </a:r>
            <a:r>
              <a:rPr sz="4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400" spc="-25" dirty="0">
                <a:solidFill>
                  <a:srgbClr val="FFFFFF"/>
                </a:solidFill>
                <a:latin typeface="Segoe UI"/>
                <a:cs typeface="Segoe UI"/>
              </a:rPr>
              <a:t>13.</a:t>
            </a:r>
            <a:endParaRPr sz="400">
              <a:latin typeface="Segoe UI"/>
              <a:cs typeface="Segoe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72744" y="2695320"/>
            <a:ext cx="1308100" cy="262255"/>
            <a:chOff x="472744" y="2695320"/>
            <a:chExt cx="1308100" cy="262255"/>
          </a:xfrm>
        </p:grpSpPr>
        <p:sp>
          <p:nvSpPr>
            <p:cNvPr id="18" name="object 18"/>
            <p:cNvSpPr/>
            <p:nvPr/>
          </p:nvSpPr>
          <p:spPr>
            <a:xfrm>
              <a:off x="472744" y="2695320"/>
              <a:ext cx="1308100" cy="3175"/>
            </a:xfrm>
            <a:custGeom>
              <a:avLst/>
              <a:gdLst/>
              <a:ahLst/>
              <a:cxnLst/>
              <a:rect l="l" t="t" r="r" b="b"/>
              <a:pathLst>
                <a:path w="1308100" h="3175">
                  <a:moveTo>
                    <a:pt x="1307846" y="0"/>
                  </a:moveTo>
                  <a:lnTo>
                    <a:pt x="0" y="0"/>
                  </a:lnTo>
                  <a:lnTo>
                    <a:pt x="0" y="3048"/>
                  </a:lnTo>
                  <a:lnTo>
                    <a:pt x="1307846" y="3048"/>
                  </a:lnTo>
                  <a:lnTo>
                    <a:pt x="1307846" y="0"/>
                  </a:lnTo>
                  <a:close/>
                </a:path>
              </a:pathLst>
            </a:custGeom>
            <a:solidFill>
              <a:srgbClr val="0052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2744" y="2756280"/>
              <a:ext cx="1274445" cy="201295"/>
            </a:xfrm>
            <a:custGeom>
              <a:avLst/>
              <a:gdLst/>
              <a:ahLst/>
              <a:cxnLst/>
              <a:rect l="l" t="t" r="r" b="b"/>
              <a:pathLst>
                <a:path w="1274445" h="201294">
                  <a:moveTo>
                    <a:pt x="1274318" y="100596"/>
                  </a:moveTo>
                  <a:lnTo>
                    <a:pt x="3048" y="100596"/>
                  </a:lnTo>
                  <a:lnTo>
                    <a:pt x="0" y="100596"/>
                  </a:lnTo>
                  <a:lnTo>
                    <a:pt x="0" y="198120"/>
                  </a:lnTo>
                  <a:lnTo>
                    <a:pt x="0" y="201168"/>
                  </a:lnTo>
                  <a:lnTo>
                    <a:pt x="3048" y="201168"/>
                  </a:lnTo>
                  <a:lnTo>
                    <a:pt x="1274318" y="201168"/>
                  </a:lnTo>
                  <a:lnTo>
                    <a:pt x="1274318" y="198120"/>
                  </a:lnTo>
                  <a:lnTo>
                    <a:pt x="1274318" y="100596"/>
                  </a:lnTo>
                  <a:close/>
                </a:path>
                <a:path w="1274445" h="201294">
                  <a:moveTo>
                    <a:pt x="1274318" y="0"/>
                  </a:moveTo>
                  <a:lnTo>
                    <a:pt x="3048" y="0"/>
                  </a:lnTo>
                  <a:lnTo>
                    <a:pt x="0" y="0"/>
                  </a:lnTo>
                  <a:lnTo>
                    <a:pt x="0" y="3048"/>
                  </a:lnTo>
                  <a:lnTo>
                    <a:pt x="0" y="100584"/>
                  </a:lnTo>
                  <a:lnTo>
                    <a:pt x="3048" y="100584"/>
                  </a:lnTo>
                  <a:lnTo>
                    <a:pt x="1274318" y="100584"/>
                  </a:lnTo>
                  <a:lnTo>
                    <a:pt x="1274318" y="3048"/>
                  </a:lnTo>
                  <a:lnTo>
                    <a:pt x="1274318" y="0"/>
                  </a:lnTo>
                  <a:close/>
                </a:path>
              </a:pathLst>
            </a:custGeom>
            <a:solidFill>
              <a:srgbClr val="0052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049267" y="4673803"/>
            <a:ext cx="747395" cy="210820"/>
          </a:xfrm>
          <a:prstGeom prst="rect">
            <a:avLst/>
          </a:prstGeom>
          <a:solidFill>
            <a:srgbClr val="006C7C"/>
          </a:solidFill>
        </p:spPr>
        <p:txBody>
          <a:bodyPr vert="horz" wrap="square" lIns="0" tIns="571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Rosetta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20" dirty="0">
                <a:solidFill>
                  <a:srgbClr val="FFFFFF"/>
                </a:solidFill>
                <a:latin typeface="Segoe UI"/>
                <a:cs typeface="Segoe UI"/>
              </a:rPr>
              <a:t>útja</a:t>
            </a:r>
            <a:endParaRPr sz="600"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2680" y="3149472"/>
            <a:ext cx="1021715" cy="201295"/>
          </a:xfrm>
          <a:prstGeom prst="rect">
            <a:avLst/>
          </a:prstGeom>
          <a:solidFill>
            <a:srgbClr val="00566A"/>
          </a:solidFill>
        </p:spPr>
        <p:txBody>
          <a:bodyPr vert="horz" wrap="square" lIns="0" tIns="2540" rIns="0" bIns="0" rtlCol="0">
            <a:spAutoFit/>
          </a:bodyPr>
          <a:lstStyle/>
          <a:p>
            <a:pPr marR="19050" algn="r">
              <a:lnSpc>
                <a:spcPct val="100000"/>
              </a:lnSpc>
              <a:spcBef>
                <a:spcPts val="20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600" b="1" spc="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küldetés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tervezett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20" dirty="0">
                <a:solidFill>
                  <a:srgbClr val="FFFFFF"/>
                </a:solidFill>
                <a:latin typeface="Segoe UI"/>
                <a:cs typeface="Segoe UI"/>
              </a:rPr>
              <a:t>vége</a:t>
            </a:r>
            <a:endParaRPr sz="600">
              <a:latin typeface="Segoe UI"/>
              <a:cs typeface="Segoe UI"/>
            </a:endParaRPr>
          </a:p>
          <a:p>
            <a:pPr marR="19685" algn="r">
              <a:lnSpc>
                <a:spcPct val="100000"/>
              </a:lnSpc>
              <a:spcBef>
                <a:spcPts val="15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2015.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december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 31</a:t>
            </a:r>
            <a:r>
              <a:rPr sz="500" spc="-25" dirty="0">
                <a:solidFill>
                  <a:srgbClr val="FFFFFF"/>
                </a:solidFill>
                <a:latin typeface="Arial MT"/>
                <a:cs typeface="Arial MT"/>
              </a:rPr>
              <a:t>.</a:t>
            </a:r>
            <a:endParaRPr sz="500">
              <a:latin typeface="Arial MT"/>
              <a:cs typeface="Arial M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78840" y="2960496"/>
            <a:ext cx="1262380" cy="182880"/>
          </a:xfrm>
          <a:custGeom>
            <a:avLst/>
            <a:gdLst/>
            <a:ahLst/>
            <a:cxnLst/>
            <a:rect l="l" t="t" r="r" b="b"/>
            <a:pathLst>
              <a:path w="1262380" h="182880">
                <a:moveTo>
                  <a:pt x="1262176" y="0"/>
                </a:moveTo>
                <a:lnTo>
                  <a:pt x="3048" y="0"/>
                </a:lnTo>
                <a:lnTo>
                  <a:pt x="0" y="0"/>
                </a:lnTo>
                <a:lnTo>
                  <a:pt x="0" y="3048"/>
                </a:lnTo>
                <a:lnTo>
                  <a:pt x="0" y="97536"/>
                </a:lnTo>
                <a:lnTo>
                  <a:pt x="3048" y="97536"/>
                </a:lnTo>
                <a:lnTo>
                  <a:pt x="3048" y="182880"/>
                </a:lnTo>
                <a:lnTo>
                  <a:pt x="1262176" y="182880"/>
                </a:lnTo>
                <a:lnTo>
                  <a:pt x="1262176" y="97536"/>
                </a:lnTo>
                <a:lnTo>
                  <a:pt x="1262176" y="3048"/>
                </a:lnTo>
                <a:lnTo>
                  <a:pt x="1262176" y="12"/>
                </a:lnTo>
                <a:close/>
              </a:path>
            </a:pathLst>
          </a:custGeom>
          <a:solidFill>
            <a:srgbClr val="0054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93572" y="2734987"/>
            <a:ext cx="1250950" cy="4159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R="8255" algn="r">
              <a:lnSpc>
                <a:spcPct val="100000"/>
              </a:lnSpc>
              <a:spcBef>
                <a:spcPts val="215"/>
              </a:spcBef>
            </a:pP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55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dirty="0">
                <a:solidFill>
                  <a:srgbClr val="FFFFFF"/>
                </a:solidFill>
                <a:latin typeface="Segoe UI"/>
                <a:cs typeface="Segoe UI"/>
              </a:rPr>
              <a:t>a Steins</a:t>
            </a:r>
            <a:r>
              <a:rPr sz="550" b="1" spc="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aszteroida</a:t>
            </a:r>
            <a:r>
              <a:rPr sz="550" b="1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mellett</a:t>
            </a:r>
            <a:endParaRPr sz="550">
              <a:latin typeface="Segoe UI"/>
              <a:cs typeface="Segoe UI"/>
            </a:endParaRPr>
          </a:p>
          <a:p>
            <a:pPr marR="5715" algn="r">
              <a:lnSpc>
                <a:spcPct val="100000"/>
              </a:lnSpc>
              <a:spcBef>
                <a:spcPts val="110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2008.</a:t>
            </a:r>
            <a:r>
              <a:rPr sz="50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szeptember</a:t>
            </a:r>
            <a:r>
              <a:rPr sz="500" spc="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5.</a:t>
            </a:r>
            <a:endParaRPr sz="500">
              <a:latin typeface="Segoe UI"/>
              <a:cs typeface="Segoe UI"/>
            </a:endParaRPr>
          </a:p>
          <a:p>
            <a:pPr marR="11430" algn="r">
              <a:lnSpc>
                <a:spcPct val="100000"/>
              </a:lnSpc>
              <a:spcBef>
                <a:spcPts val="240"/>
              </a:spcBef>
            </a:pP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Elhaladás</a:t>
            </a:r>
            <a:r>
              <a:rPr sz="550" b="1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dirty="0">
                <a:solidFill>
                  <a:srgbClr val="FFFFFF"/>
                </a:solidFill>
                <a:latin typeface="Segoe UI"/>
                <a:cs typeface="Segoe UI"/>
              </a:rPr>
              <a:t>a Lutetia</a:t>
            </a:r>
            <a:r>
              <a:rPr sz="550" b="1" spc="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aszteroida</a:t>
            </a:r>
            <a:r>
              <a:rPr sz="550" b="1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50" b="1" spc="-10" dirty="0">
                <a:solidFill>
                  <a:srgbClr val="FFFFFF"/>
                </a:solidFill>
                <a:latin typeface="Segoe UI"/>
                <a:cs typeface="Segoe UI"/>
              </a:rPr>
              <a:t>mellett</a:t>
            </a:r>
            <a:endParaRPr sz="550">
              <a:latin typeface="Segoe UI"/>
              <a:cs typeface="Segoe UI"/>
            </a:endParaRPr>
          </a:p>
          <a:p>
            <a:pPr marR="8890" algn="r">
              <a:lnSpc>
                <a:spcPct val="100000"/>
              </a:lnSpc>
              <a:spcBef>
                <a:spcPts val="85"/>
              </a:spcBef>
            </a:pPr>
            <a:r>
              <a:rPr sz="500" spc="-10" dirty="0">
                <a:solidFill>
                  <a:srgbClr val="FFFFFF"/>
                </a:solidFill>
                <a:latin typeface="Segoe UI"/>
                <a:cs typeface="Segoe UI"/>
              </a:rPr>
              <a:t>2010. </a:t>
            </a:r>
            <a:r>
              <a:rPr sz="500" dirty="0">
                <a:solidFill>
                  <a:srgbClr val="FFFFFF"/>
                </a:solidFill>
                <a:latin typeface="Segoe UI"/>
                <a:cs typeface="Segoe UI"/>
              </a:rPr>
              <a:t>július</a:t>
            </a:r>
            <a:r>
              <a:rPr sz="50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500" spc="-25" dirty="0">
                <a:solidFill>
                  <a:srgbClr val="FFFFFF"/>
                </a:solidFill>
                <a:latin typeface="Segoe UI"/>
                <a:cs typeface="Segoe UI"/>
              </a:rPr>
              <a:t>10.</a:t>
            </a:r>
            <a:endParaRPr sz="500">
              <a:latin typeface="Segoe UI"/>
              <a:cs typeface="Segoe U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78840" y="3058032"/>
            <a:ext cx="1262380" cy="88900"/>
          </a:xfrm>
          <a:custGeom>
            <a:avLst/>
            <a:gdLst/>
            <a:ahLst/>
            <a:cxnLst/>
            <a:rect l="l" t="t" r="r" b="b"/>
            <a:pathLst>
              <a:path w="1262380" h="88900">
                <a:moveTo>
                  <a:pt x="3048" y="0"/>
                </a:moveTo>
                <a:lnTo>
                  <a:pt x="0" y="0"/>
                </a:lnTo>
                <a:lnTo>
                  <a:pt x="0" y="85344"/>
                </a:lnTo>
                <a:lnTo>
                  <a:pt x="3048" y="85344"/>
                </a:lnTo>
                <a:lnTo>
                  <a:pt x="3048" y="0"/>
                </a:lnTo>
                <a:close/>
              </a:path>
              <a:path w="1262380" h="88900">
                <a:moveTo>
                  <a:pt x="1262176" y="85356"/>
                </a:moveTo>
                <a:lnTo>
                  <a:pt x="3048" y="85356"/>
                </a:lnTo>
                <a:lnTo>
                  <a:pt x="0" y="85356"/>
                </a:lnTo>
                <a:lnTo>
                  <a:pt x="0" y="88392"/>
                </a:lnTo>
                <a:lnTo>
                  <a:pt x="3048" y="88392"/>
                </a:lnTo>
                <a:lnTo>
                  <a:pt x="1262176" y="88392"/>
                </a:lnTo>
                <a:lnTo>
                  <a:pt x="1262176" y="85356"/>
                </a:lnTo>
                <a:close/>
              </a:path>
            </a:pathLst>
          </a:custGeom>
          <a:solidFill>
            <a:srgbClr val="0054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055364" y="4890515"/>
            <a:ext cx="854075" cy="213360"/>
          </a:xfrm>
          <a:prstGeom prst="rect">
            <a:avLst/>
          </a:prstGeom>
          <a:solidFill>
            <a:srgbClr val="007180"/>
          </a:solidFill>
        </p:spPr>
        <p:txBody>
          <a:bodyPr vert="horz" wrap="square" lIns="0" tIns="5715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45"/>
              </a:spcBef>
            </a:pP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dirty="0">
                <a:solidFill>
                  <a:srgbClr val="FFFFFF"/>
                </a:solidFill>
                <a:latin typeface="Segoe UI"/>
                <a:cs typeface="Segoe UI"/>
              </a:rPr>
              <a:t>üstökös</a:t>
            </a:r>
            <a:r>
              <a:rPr sz="6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600" b="1" spc="-10" dirty="0">
                <a:solidFill>
                  <a:srgbClr val="FFFFFF"/>
                </a:solidFill>
                <a:latin typeface="Segoe UI"/>
                <a:cs typeface="Segoe UI"/>
              </a:rPr>
              <a:t>pályája</a:t>
            </a:r>
            <a:endParaRPr sz="600">
              <a:latin typeface="Segoe UI"/>
              <a:cs typeface="Segoe UI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49</a:t>
            </a:fld>
            <a:endParaRPr spc="-25" dirty="0"/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423468" y="5197855"/>
            <a:ext cx="6684009" cy="30499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 algn="just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7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Rosetta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űrszondája</a:t>
            </a:r>
            <a:r>
              <a:rPr sz="7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több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gravitációs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hintamanővert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 hajtott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végre,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hogy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elérhesse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célját.</a:t>
            </a:r>
            <a:endParaRPr sz="7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750">
              <a:latin typeface="Segoe UI"/>
              <a:cs typeface="Segoe UI"/>
            </a:endParaRPr>
          </a:p>
          <a:p>
            <a:pPr marL="12700" marR="5080" algn="just">
              <a:lnSpc>
                <a:spcPct val="127699"/>
              </a:lnSpc>
            </a:pPr>
            <a:r>
              <a:rPr sz="1050" dirty="0">
                <a:latin typeface="Segoe UI"/>
                <a:cs typeface="Segoe UI"/>
              </a:rPr>
              <a:t>Mivel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ilyen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hosszú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utat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kellett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megtennie,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Rosettát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hibernálták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2011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júniusában,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csökkentsék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energia-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üzemanyag-</a:t>
            </a:r>
            <a:r>
              <a:rPr sz="1050" dirty="0">
                <a:latin typeface="Segoe UI"/>
                <a:cs typeface="Segoe UI"/>
              </a:rPr>
              <a:t>fogyasztását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minimalizálják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működtetésének</a:t>
            </a:r>
            <a:r>
              <a:rPr sz="1050" spc="4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költségeit.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4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majdnem</a:t>
            </a:r>
            <a:r>
              <a:rPr sz="1050" spc="409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minden </a:t>
            </a:r>
            <a:r>
              <a:rPr sz="1050" dirty="0">
                <a:latin typeface="Segoe UI"/>
                <a:cs typeface="Segoe UI"/>
              </a:rPr>
              <a:t>elektronikus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rendszerét</a:t>
            </a:r>
            <a:r>
              <a:rPr sz="1050" spc="-10" dirty="0">
                <a:latin typeface="Segoe UI"/>
                <a:cs typeface="Segoe UI"/>
              </a:rPr>
              <a:t> kikapcsolták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számítógép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néhány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fűtőelem</a:t>
            </a:r>
            <a:r>
              <a:rPr sz="1050" spc="-10" dirty="0">
                <a:latin typeface="Segoe UI"/>
                <a:cs typeface="Segoe UI"/>
              </a:rPr>
              <a:t> kivételével.</a:t>
            </a:r>
            <a:endParaRPr sz="1050">
              <a:latin typeface="Segoe UI"/>
              <a:cs typeface="Segoe UI"/>
            </a:endParaRPr>
          </a:p>
          <a:p>
            <a:pPr marL="12700" marR="6985" algn="just">
              <a:lnSpc>
                <a:spcPct val="127699"/>
              </a:lnSpc>
              <a:spcBef>
                <a:spcPts val="1200"/>
              </a:spcBef>
            </a:pPr>
            <a:r>
              <a:rPr sz="1050" dirty="0">
                <a:latin typeface="Segoe UI"/>
                <a:cs typeface="Segoe UI"/>
              </a:rPr>
              <a:t>2014</a:t>
            </a:r>
            <a:r>
              <a:rPr sz="1050" spc="3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januárjában</a:t>
            </a:r>
            <a:r>
              <a:rPr sz="1050" spc="3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3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előzetesen</a:t>
            </a:r>
            <a:r>
              <a:rPr sz="1050" spc="3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beprogramozott,</a:t>
            </a:r>
            <a:r>
              <a:rPr sz="1050" spc="3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beépített</a:t>
            </a:r>
            <a:r>
              <a:rPr sz="1050" spc="3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„ébresztője”</a:t>
            </a:r>
            <a:r>
              <a:rPr sz="1050" spc="3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óvatosan</a:t>
            </a:r>
            <a:r>
              <a:rPr sz="1050" spc="3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felébresztette</a:t>
            </a:r>
            <a:r>
              <a:rPr sz="1050" spc="36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űreszközt,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felkészüljön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67P/Csurjumov–Geraszimenko</a:t>
            </a:r>
            <a:r>
              <a:rPr sz="1050" dirty="0">
                <a:latin typeface="Segoe UI"/>
                <a:cs typeface="Segoe UI"/>
              </a:rPr>
              <a:t> üstökössel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randevúra.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feléledését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követően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keringő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egység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11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tudományos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műszerét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leszállóegység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műszerét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újra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bekapcsolták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felkészítették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tudományos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megfigyelésekre.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követően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tíz,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kritikusan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fontos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korrekciós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manővert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hajtottak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végre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űreszköz </a:t>
            </a:r>
            <a:r>
              <a:rPr sz="1050" dirty="0">
                <a:latin typeface="Segoe UI"/>
                <a:cs typeface="Segoe UI"/>
              </a:rPr>
              <a:t>pályáján,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üstököshöz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képesti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relatív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sebességét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csökkentsék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igazodhasson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annak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elliptikus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pályájához.</a:t>
            </a:r>
            <a:endParaRPr sz="1050">
              <a:latin typeface="Segoe UI"/>
              <a:cs typeface="Segoe UI"/>
            </a:endParaRPr>
          </a:p>
          <a:p>
            <a:pPr marL="12700" marR="8255" algn="just">
              <a:lnSpc>
                <a:spcPct val="127000"/>
              </a:lnSpc>
              <a:spcBef>
                <a:spcPts val="1205"/>
              </a:spcBef>
            </a:pPr>
            <a:r>
              <a:rPr sz="1050" dirty="0">
                <a:latin typeface="Segoe UI"/>
                <a:cs typeface="Segoe UI"/>
              </a:rPr>
              <a:t>Miután</a:t>
            </a:r>
            <a:r>
              <a:rPr sz="1050" spc="3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megérkezett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67P/Csurjumov–Geraszimenko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üstököshöz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2014.</a:t>
            </a:r>
            <a:r>
              <a:rPr sz="1050" spc="3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augusztus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6-án,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további </a:t>
            </a:r>
            <a:r>
              <a:rPr sz="1050" dirty="0">
                <a:latin typeface="Segoe UI"/>
                <a:cs typeface="Segoe UI"/>
              </a:rPr>
              <a:t>manőverekbe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kezdett,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magja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körüli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„pályára”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álljon.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Ebből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megfigyelési</a:t>
            </a:r>
            <a:r>
              <a:rPr sz="1050" spc="1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pontból</a:t>
            </a:r>
            <a:r>
              <a:rPr sz="1050" spc="1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Rosetta </a:t>
            </a:r>
            <a:r>
              <a:rPr sz="1050" dirty="0">
                <a:latin typeface="Segoe UI"/>
                <a:cs typeface="Segoe UI"/>
              </a:rPr>
              <a:t>műszerei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részletes</a:t>
            </a:r>
            <a:r>
              <a:rPr sz="1050" spc="3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tudományos</a:t>
            </a:r>
            <a:r>
              <a:rPr sz="1050" spc="3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vizsgálatot</a:t>
            </a:r>
            <a:r>
              <a:rPr sz="1050" spc="3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tudtak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végezni</a:t>
            </a:r>
            <a:r>
              <a:rPr sz="1050" spc="3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üstökösről:</a:t>
            </a:r>
            <a:r>
              <a:rPr sz="1050" spc="3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felmérték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3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addig</a:t>
            </a:r>
            <a:r>
              <a:rPr sz="1050" spc="3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nem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látott </a:t>
            </a:r>
            <a:r>
              <a:rPr sz="1050" dirty="0">
                <a:latin typeface="Segoe UI"/>
                <a:cs typeface="Segoe UI"/>
              </a:rPr>
              <a:t>részletességgel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ábrázolták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annak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felszínét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(20. </a:t>
            </a:r>
            <a:r>
              <a:rPr sz="1050" spc="-10" dirty="0">
                <a:latin typeface="Segoe UI"/>
                <a:cs typeface="Segoe UI"/>
              </a:rPr>
              <a:t>ábra).</a:t>
            </a:r>
            <a:endParaRPr sz="10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083D83-4F3B-A0FF-15A0-C68C18B75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6" y="5461206"/>
            <a:ext cx="5454649" cy="5295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C8C079-2DC7-795C-C2DB-375D8087B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925" y="65314"/>
            <a:ext cx="5454650" cy="574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200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A022CF-39AA-F8D3-B530-AD23E2FBB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965" y="6261100"/>
            <a:ext cx="5194567" cy="958899"/>
          </a:xfrm>
          <a:prstGeom prst="rect">
            <a:avLst/>
          </a:prstGeom>
        </p:spPr>
      </p:pic>
      <p:pic>
        <p:nvPicPr>
          <p:cNvPr id="5" name="Picture 4" descr="A diagram of a solar system&#10;&#10;AI-generated content may be incorrect.">
            <a:extLst>
              <a:ext uri="{FF2B5EF4-FFF2-40B4-BE49-F238E27FC236}">
                <a16:creationId xmlns:a16="http://schemas.microsoft.com/office/drawing/2014/main" id="{9FCE15EC-E63D-DAD6-4735-502311CC3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49" y="182245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530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00500" y="4091813"/>
            <a:ext cx="3223895" cy="2407920"/>
            <a:chOff x="4000500" y="4091813"/>
            <a:chExt cx="3223895" cy="24079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0500" y="4091813"/>
              <a:ext cx="3223895" cy="240792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546469" y="4177030"/>
              <a:ext cx="579755" cy="165100"/>
            </a:xfrm>
            <a:custGeom>
              <a:avLst/>
              <a:gdLst/>
              <a:ahLst/>
              <a:cxnLst/>
              <a:rect l="l" t="t" r="r" b="b"/>
              <a:pathLst>
                <a:path w="579754" h="165100">
                  <a:moveTo>
                    <a:pt x="579424" y="0"/>
                  </a:moveTo>
                  <a:lnTo>
                    <a:pt x="0" y="0"/>
                  </a:lnTo>
                  <a:lnTo>
                    <a:pt x="0" y="164591"/>
                  </a:lnTo>
                  <a:lnTo>
                    <a:pt x="579424" y="164591"/>
                  </a:lnTo>
                  <a:lnTo>
                    <a:pt x="579424" y="0"/>
                  </a:lnTo>
                  <a:close/>
                </a:path>
              </a:pathLst>
            </a:custGeom>
            <a:solidFill>
              <a:srgbClr val="9D9F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3468" y="4871110"/>
            <a:ext cx="3296285" cy="1046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7600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Leszállás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után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tovább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fogja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kísérni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üstököst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elliptikus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pályáján.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Rosetta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gyorsulva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fog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haladni </a:t>
            </a:r>
            <a:r>
              <a:rPr sz="1050" dirty="0">
                <a:latin typeface="Segoe UI"/>
                <a:cs typeface="Segoe UI"/>
              </a:rPr>
              <a:t>vissza,</a:t>
            </a:r>
            <a:r>
              <a:rPr sz="1050" spc="3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3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belseje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üstökössel,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és </a:t>
            </a:r>
            <a:r>
              <a:rPr sz="1050" dirty="0">
                <a:latin typeface="Segoe UI"/>
                <a:cs typeface="Segoe UI"/>
              </a:rPr>
              <a:t>továbbra</a:t>
            </a:r>
            <a:r>
              <a:rPr sz="1050" spc="4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közelről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fogja</a:t>
            </a:r>
            <a:r>
              <a:rPr sz="1050" spc="4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vizsgálni,</a:t>
            </a:r>
            <a:r>
              <a:rPr sz="1050" spc="4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amint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9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jeges </a:t>
            </a:r>
            <a:r>
              <a:rPr sz="1050" dirty="0">
                <a:latin typeface="Segoe UI"/>
                <a:cs typeface="Segoe UI"/>
              </a:rPr>
              <a:t>üstökösmag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felmelegedik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közeledve.</a:t>
            </a:r>
            <a:endParaRPr sz="1050">
              <a:latin typeface="Segoe UI"/>
              <a:cs typeface="Segoe U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1104" y="1042415"/>
            <a:ext cx="3230625" cy="311492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106673" y="1086689"/>
            <a:ext cx="4127500" cy="281622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26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20.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  <a:p>
            <a:pPr marL="838835" algn="just">
              <a:lnSpc>
                <a:spcPct val="100000"/>
              </a:lnSpc>
              <a:spcBef>
                <a:spcPts val="185"/>
              </a:spcBef>
            </a:pPr>
            <a:r>
              <a:rPr sz="1050" dirty="0">
                <a:latin typeface="Segoe UI"/>
                <a:cs typeface="Segoe UI"/>
              </a:rPr>
              <a:t>2014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novemberében,</a:t>
            </a:r>
            <a:r>
              <a:rPr sz="1050" spc="114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miután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hónapokat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töltött</a:t>
            </a:r>
            <a:r>
              <a:rPr sz="1050" spc="495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</a:t>
            </a:r>
            <a:endParaRPr sz="1050">
              <a:latin typeface="Segoe UI"/>
              <a:cs typeface="Segoe UI"/>
            </a:endParaRPr>
          </a:p>
          <a:p>
            <a:pPr marL="838835" marR="8890" algn="just">
              <a:lnSpc>
                <a:spcPct val="127299"/>
              </a:lnSpc>
              <a:spcBef>
                <a:spcPts val="5"/>
              </a:spcBef>
            </a:pPr>
            <a:r>
              <a:rPr sz="1050" spc="-10" dirty="0">
                <a:latin typeface="Segoe UI"/>
                <a:cs typeface="Segoe UI"/>
              </a:rPr>
              <a:t>üstökösmag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feltérképezésével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elemzésével,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 </a:t>
            </a:r>
            <a:r>
              <a:rPr sz="1050" spc="-10" dirty="0">
                <a:latin typeface="Segoe UI"/>
                <a:cs typeface="Segoe UI"/>
              </a:rPr>
              <a:t>Rosetta elindítja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Philae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nevű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leszállóegységét,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hogy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megkísérelje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történelem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első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leszállását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magjára.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Mivel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hatása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nagyon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kicsi,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Philae </a:t>
            </a:r>
            <a:r>
              <a:rPr sz="1050" dirty="0">
                <a:latin typeface="Segoe UI"/>
                <a:cs typeface="Segoe UI"/>
              </a:rPr>
              <a:t>szigonyokkal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jégcsavarokkal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fogja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rögzíteni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magát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felszínre.</a:t>
            </a:r>
            <a:r>
              <a:rPr sz="1050" spc="15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14.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művészi</a:t>
            </a:r>
            <a:r>
              <a:rPr sz="1050" spc="16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ábrázolása</a:t>
            </a:r>
            <a:r>
              <a:rPr sz="1050" spc="1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Philae </a:t>
            </a:r>
            <a:r>
              <a:rPr sz="1050" dirty="0">
                <a:latin typeface="Segoe UI"/>
                <a:cs typeface="Segoe UI"/>
              </a:rPr>
              <a:t>landolásának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üstökösmag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felszínén.</a:t>
            </a:r>
            <a:endParaRPr sz="1050">
              <a:latin typeface="Segoe UI"/>
              <a:cs typeface="Segoe UI"/>
            </a:endParaRPr>
          </a:p>
          <a:p>
            <a:pPr marL="838835" marR="5080" algn="just">
              <a:lnSpc>
                <a:spcPct val="127600"/>
              </a:lnSpc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4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Philae</a:t>
            </a:r>
            <a:r>
              <a:rPr sz="1050" spc="4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leszállóegység</a:t>
            </a:r>
            <a:r>
              <a:rPr sz="1050" spc="4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10</a:t>
            </a:r>
            <a:r>
              <a:rPr sz="1050" spc="4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műszert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fog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használni, </a:t>
            </a:r>
            <a:r>
              <a:rPr sz="1050" dirty="0">
                <a:latin typeface="Segoe UI"/>
                <a:cs typeface="Segoe UI"/>
              </a:rPr>
              <a:t>többek</a:t>
            </a:r>
            <a:r>
              <a:rPr sz="1050" spc="12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között</a:t>
            </a:r>
            <a:r>
              <a:rPr sz="1050" spc="14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13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fúrót,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amellyel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mintát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vesz</a:t>
            </a:r>
            <a:r>
              <a:rPr sz="1050" spc="130" dirty="0">
                <a:latin typeface="Segoe UI"/>
                <a:cs typeface="Segoe UI"/>
              </a:rPr>
              <a:t> 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felszínről,</a:t>
            </a:r>
            <a:r>
              <a:rPr sz="1050" spc="315" dirty="0">
                <a:latin typeface="Segoe UI"/>
                <a:cs typeface="Segoe UI"/>
              </a:rPr>
              <a:t>   </a:t>
            </a:r>
            <a:r>
              <a:rPr sz="1050" dirty="0">
                <a:latin typeface="Segoe UI"/>
                <a:cs typeface="Segoe UI"/>
              </a:rPr>
              <a:t>valamint</a:t>
            </a:r>
            <a:r>
              <a:rPr sz="1050" spc="320" dirty="0">
                <a:latin typeface="Segoe UI"/>
                <a:cs typeface="Segoe UI"/>
              </a:rPr>
              <a:t>   </a:t>
            </a:r>
            <a:r>
              <a:rPr sz="1050" b="1" dirty="0">
                <a:latin typeface="Segoe UI"/>
                <a:cs typeface="Segoe UI"/>
              </a:rPr>
              <a:t>spektrométereket*,</a:t>
            </a:r>
            <a:r>
              <a:rPr sz="1050" b="1" spc="315" dirty="0">
                <a:latin typeface="Segoe UI"/>
                <a:cs typeface="Segoe UI"/>
              </a:rPr>
              <a:t>   </a:t>
            </a:r>
            <a:r>
              <a:rPr sz="1050" spc="-20" dirty="0">
                <a:latin typeface="Segoe UI"/>
                <a:cs typeface="Segoe UI"/>
              </a:rPr>
              <a:t>hogy </a:t>
            </a:r>
            <a:r>
              <a:rPr sz="1050" dirty="0">
                <a:latin typeface="Segoe UI"/>
                <a:cs typeface="Segoe UI"/>
              </a:rPr>
              <a:t>közvetlenül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tudja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elemezni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szerkezetét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és</a:t>
            </a:r>
            <a:endParaRPr sz="1050">
              <a:latin typeface="Segoe UI"/>
              <a:cs typeface="Segoe UI"/>
            </a:endParaRPr>
          </a:p>
          <a:p>
            <a:pPr marL="838835">
              <a:lnSpc>
                <a:spcPct val="100000"/>
              </a:lnSpc>
              <a:spcBef>
                <a:spcPts val="355"/>
              </a:spcBef>
            </a:pPr>
            <a:r>
              <a:rPr sz="1050" spc="-10" dirty="0">
                <a:latin typeface="Segoe UI"/>
                <a:cs typeface="Segoe UI"/>
              </a:rPr>
              <a:t>összetételét.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9564" y="4204563"/>
            <a:ext cx="3173095" cy="4978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37300"/>
              </a:lnSpc>
              <a:spcBef>
                <a:spcPts val="11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3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4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képből</a:t>
            </a:r>
            <a:r>
              <a:rPr sz="750" spc="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álló 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NAVCAM-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mozaik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67P/Csurjumov–Geraszimenko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üstökösről;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felhasznált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képek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2014.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szeptember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19-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én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készültek, amikor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Rosetta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28,6 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km-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re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volt</a:t>
            </a:r>
            <a:r>
              <a:rPr sz="750" spc="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üstököstől.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46468" y="4173473"/>
            <a:ext cx="5797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21.</a:t>
            </a:r>
            <a:r>
              <a:rPr sz="9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546468" y="4177029"/>
            <a:ext cx="579755" cy="3175"/>
          </a:xfrm>
          <a:custGeom>
            <a:avLst/>
            <a:gdLst/>
            <a:ahLst/>
            <a:cxnLst/>
            <a:rect l="l" t="t" r="r" b="b"/>
            <a:pathLst>
              <a:path w="579754" h="3175">
                <a:moveTo>
                  <a:pt x="579424" y="0"/>
                </a:moveTo>
                <a:lnTo>
                  <a:pt x="0" y="0"/>
                </a:lnTo>
                <a:lnTo>
                  <a:pt x="0" y="3048"/>
                </a:lnTo>
                <a:lnTo>
                  <a:pt x="579424" y="3048"/>
                </a:lnTo>
                <a:lnTo>
                  <a:pt x="579424" y="0"/>
                </a:lnTo>
                <a:close/>
              </a:path>
            </a:pathLst>
          </a:custGeom>
          <a:solidFill>
            <a:srgbClr val="9D9F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951223" y="6533743"/>
            <a:ext cx="3249930" cy="336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6000"/>
              </a:lnSpc>
              <a:spcBef>
                <a:spcPts val="10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25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Philae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leszállóegység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soha nem</a:t>
            </a:r>
            <a:r>
              <a:rPr sz="7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látott</a:t>
            </a:r>
            <a:r>
              <a:rPr sz="7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adatokkal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fog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szolgálni</a:t>
            </a:r>
            <a:r>
              <a:rPr sz="7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7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750" spc="50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felszínéről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7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belső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 szerkezetéről.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51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29564" y="9661347"/>
            <a:ext cx="5773420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b="1" dirty="0">
                <a:latin typeface="Segoe UI"/>
                <a:cs typeface="Segoe UI"/>
              </a:rPr>
              <a:t>*Spektrométer:</a:t>
            </a:r>
            <a:r>
              <a:rPr sz="750" b="1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műszer, amellyel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fényt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őt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alkotó</a:t>
            </a:r>
            <a:r>
              <a:rPr sz="750" spc="-10" dirty="0">
                <a:latin typeface="Segoe UI"/>
                <a:cs typeface="Segoe UI"/>
              </a:rPr>
              <a:t> hullámhosszokra</a:t>
            </a:r>
            <a:r>
              <a:rPr sz="750" dirty="0">
                <a:latin typeface="Segoe UI"/>
                <a:cs typeface="Segoe UI"/>
              </a:rPr>
              <a:t> lehet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bontani,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-10" dirty="0">
                <a:latin typeface="Segoe UI"/>
                <a:cs typeface="Segoe UI"/>
              </a:rPr>
              <a:t> ezáltal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meghatározni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fényforrás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tulajdonságait.</a:t>
            </a:r>
            <a:endParaRPr sz="7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7515" y="1042034"/>
            <a:ext cx="1786255" cy="374650"/>
            <a:chOff x="437515" y="1042034"/>
            <a:chExt cx="1786255" cy="374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7515" y="1042034"/>
              <a:ext cx="1786255" cy="37465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71448" y="1070101"/>
              <a:ext cx="1372235" cy="302260"/>
            </a:xfrm>
            <a:custGeom>
              <a:avLst/>
              <a:gdLst/>
              <a:ahLst/>
              <a:cxnLst/>
              <a:rect l="l" t="t" r="r" b="b"/>
              <a:pathLst>
                <a:path w="1372235" h="302259">
                  <a:moveTo>
                    <a:pt x="1372234" y="0"/>
                  </a:moveTo>
                  <a:lnTo>
                    <a:pt x="0" y="0"/>
                  </a:lnTo>
                  <a:lnTo>
                    <a:pt x="0" y="301751"/>
                  </a:lnTo>
                  <a:lnTo>
                    <a:pt x="1372234" y="301751"/>
                  </a:lnTo>
                  <a:lnTo>
                    <a:pt x="1372234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0420" y="1780158"/>
            <a:ext cx="6686550" cy="68573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Glosszárium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1050" b="1" dirty="0">
                <a:latin typeface="Segoe UI"/>
                <a:cs typeface="Segoe UI"/>
              </a:rPr>
              <a:t>Aphélium</a:t>
            </a:r>
            <a:r>
              <a:rPr sz="1050" b="1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(naptávolpont):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Naptól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legtávolabbi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pontja.</a:t>
            </a:r>
            <a:endParaRPr sz="10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1050" b="1" dirty="0">
                <a:latin typeface="Segoe UI"/>
                <a:cs typeface="Segoe UI"/>
              </a:rPr>
              <a:t>Csillagászati</a:t>
            </a:r>
            <a:r>
              <a:rPr sz="1050" b="1" spc="-3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egység</a:t>
            </a:r>
            <a:r>
              <a:rPr sz="1050" b="1" spc="-4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(CsE)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1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átlagos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távolság,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Föld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sugara,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körülbelül</a:t>
            </a:r>
            <a:endParaRPr sz="10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latin typeface="Segoe UI"/>
                <a:cs typeface="Segoe UI"/>
              </a:rPr>
              <a:t>150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millió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kilométer.</a:t>
            </a:r>
            <a:endParaRPr sz="1050">
              <a:latin typeface="Segoe UI"/>
              <a:cs typeface="Segoe UI"/>
            </a:endParaRPr>
          </a:p>
          <a:p>
            <a:pPr marL="12700" marR="7620" algn="just">
              <a:lnSpc>
                <a:spcPct val="127699"/>
              </a:lnSpc>
              <a:spcBef>
                <a:spcPts val="1200"/>
              </a:spcBef>
            </a:pPr>
            <a:r>
              <a:rPr sz="1050" b="1" dirty="0">
                <a:latin typeface="Segoe UI"/>
                <a:cs typeface="Segoe UI"/>
              </a:rPr>
              <a:t>Lökéshullámfront</a:t>
            </a:r>
            <a:r>
              <a:rPr sz="1050" b="1" spc="38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(üstökös)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3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kómájának</a:t>
            </a:r>
            <a:r>
              <a:rPr sz="1050" spc="3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ionjai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napszél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3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kölcsönhatási</a:t>
            </a:r>
            <a:r>
              <a:rPr sz="1050" spc="3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felület.</a:t>
            </a:r>
            <a:r>
              <a:rPr sz="1050" spc="40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lökéshullámfront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azért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alakul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ki,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mert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napszél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relatív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sebessége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szuperszonikus.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lökéshullámfront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előtt,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napszél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áramlási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irányában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alakul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ki.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lökéshullámfronton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ionjai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koncentrációt </a:t>
            </a:r>
            <a:r>
              <a:rPr sz="1050" dirty="0">
                <a:latin typeface="Segoe UI"/>
                <a:cs typeface="Segoe UI"/>
              </a:rPr>
              <a:t>érnek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el,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plazmával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töltik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mágneses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mezejét.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Ennek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eredményeképpen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erővonalak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elhajlanak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eltérítve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annak </a:t>
            </a:r>
            <a:r>
              <a:rPr sz="1050" dirty="0">
                <a:latin typeface="Segoe UI"/>
                <a:cs typeface="Segoe UI"/>
              </a:rPr>
              <a:t>ionjait,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így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jön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létre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gáz/plazma/ioncsóva.</a:t>
            </a:r>
            <a:endParaRPr sz="1050">
              <a:latin typeface="Segoe UI"/>
              <a:cs typeface="Segoe UI"/>
            </a:endParaRPr>
          </a:p>
          <a:p>
            <a:pPr marL="12700" marR="7620" algn="just">
              <a:lnSpc>
                <a:spcPct val="127600"/>
              </a:lnSpc>
              <a:spcBef>
                <a:spcPts val="1175"/>
              </a:spcBef>
            </a:pPr>
            <a:r>
              <a:rPr sz="1050" b="1" dirty="0">
                <a:latin typeface="Segoe UI"/>
                <a:cs typeface="Segoe UI"/>
              </a:rPr>
              <a:t>Elhaladás</a:t>
            </a:r>
            <a:r>
              <a:rPr sz="1050" b="1" spc="-1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(flyby):</a:t>
            </a:r>
            <a:r>
              <a:rPr sz="1050" b="1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 egy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űreszköz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elhalad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bolygó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közelében.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űreszköz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bolygó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mezőjét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használja</a:t>
            </a:r>
            <a:r>
              <a:rPr sz="1050" spc="17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sebessége</a:t>
            </a:r>
            <a:r>
              <a:rPr sz="1050" spc="17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növelésére</a:t>
            </a:r>
            <a:r>
              <a:rPr sz="1050" spc="19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18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pályájának</a:t>
            </a:r>
            <a:r>
              <a:rPr sz="1050" spc="19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módosítására,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akkor</a:t>
            </a:r>
            <a:r>
              <a:rPr sz="1050" spc="170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gravitációs </a:t>
            </a:r>
            <a:r>
              <a:rPr sz="1050" dirty="0">
                <a:latin typeface="Segoe UI"/>
                <a:cs typeface="Segoe UI"/>
              </a:rPr>
              <a:t>hintamanőverről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beszélünk.</a:t>
            </a:r>
            <a:endParaRPr sz="1050">
              <a:latin typeface="Segoe UI"/>
              <a:cs typeface="Segoe UI"/>
            </a:endParaRPr>
          </a:p>
          <a:p>
            <a:pPr marL="12700" marR="11430" algn="just">
              <a:lnSpc>
                <a:spcPct val="127600"/>
              </a:lnSpc>
              <a:spcBef>
                <a:spcPts val="1200"/>
              </a:spcBef>
            </a:pPr>
            <a:r>
              <a:rPr sz="1050" b="1" dirty="0">
                <a:latin typeface="Segoe UI"/>
                <a:cs typeface="Segoe UI"/>
              </a:rPr>
              <a:t>Gravitációs</a:t>
            </a:r>
            <a:r>
              <a:rPr sz="1050" b="1" spc="29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perturbáció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(pl.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bolygó,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üstökös)</a:t>
            </a:r>
            <a:r>
              <a:rPr sz="1050" spc="2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pályájának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módosulása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égitestek</a:t>
            </a:r>
            <a:r>
              <a:rPr sz="1050" spc="31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(pl. </a:t>
            </a:r>
            <a:r>
              <a:rPr sz="1050" dirty="0">
                <a:latin typeface="Segoe UI"/>
                <a:cs typeface="Segoe UI"/>
              </a:rPr>
              <a:t>óriásbolygók,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csillagok)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mezőjével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kölcsönhatás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miatt.</a:t>
            </a:r>
            <a:endParaRPr sz="1050">
              <a:latin typeface="Segoe UI"/>
              <a:cs typeface="Segoe UI"/>
            </a:endParaRPr>
          </a:p>
          <a:p>
            <a:pPr marL="12700" marR="10160" algn="just">
              <a:lnSpc>
                <a:spcPct val="127699"/>
              </a:lnSpc>
              <a:spcBef>
                <a:spcPts val="1200"/>
              </a:spcBef>
            </a:pPr>
            <a:r>
              <a:rPr sz="1050" b="1" dirty="0">
                <a:latin typeface="Segoe UI"/>
                <a:cs typeface="Segoe UI"/>
              </a:rPr>
              <a:t>Lagrange-pontok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bármilyen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konfigurációnál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pont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van,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ahol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melyre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gravitáció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hat,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nyugalomban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tud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keringeni. Részletesebb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információk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anyagban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találhatók: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ESA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Tanítsunk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világűrrel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kutak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videó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|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VP04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(ld.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„Linkek”</a:t>
            </a:r>
            <a:r>
              <a:rPr sz="1050" spc="-10" dirty="0">
                <a:latin typeface="Segoe UI"/>
                <a:cs typeface="Segoe UI"/>
              </a:rPr>
              <a:t> részt).</a:t>
            </a:r>
            <a:endParaRPr sz="10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0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latin typeface="Segoe UI"/>
                <a:cs typeface="Segoe UI"/>
              </a:rPr>
              <a:t>Keringési</a:t>
            </a:r>
            <a:r>
              <a:rPr sz="1050" b="1" spc="-4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idő</a:t>
            </a:r>
            <a:r>
              <a:rPr sz="1050" b="1" spc="-2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(periódus)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megtételéhez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szükséges</a:t>
            </a:r>
            <a:r>
              <a:rPr sz="1050" spc="-20" dirty="0">
                <a:latin typeface="Segoe UI"/>
                <a:cs typeface="Segoe UI"/>
              </a:rPr>
              <a:t> idő.</a:t>
            </a:r>
            <a:endParaRPr sz="10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0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latin typeface="Segoe UI"/>
                <a:cs typeface="Segoe UI"/>
              </a:rPr>
              <a:t>Perihélium</a:t>
            </a:r>
            <a:r>
              <a:rPr sz="1050" b="1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(napközelpont):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pálya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Naphoz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legközelebbi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pontja.</a:t>
            </a:r>
            <a:endParaRPr sz="1050">
              <a:latin typeface="Segoe UI"/>
              <a:cs typeface="Segoe UI"/>
            </a:endParaRPr>
          </a:p>
          <a:p>
            <a:pPr marL="12700" marR="8890" algn="just">
              <a:lnSpc>
                <a:spcPct val="127600"/>
              </a:lnSpc>
              <a:spcBef>
                <a:spcPts val="795"/>
              </a:spcBef>
            </a:pPr>
            <a:r>
              <a:rPr sz="1050" b="1" dirty="0">
                <a:latin typeface="Segoe UI"/>
                <a:cs typeface="Segoe UI"/>
              </a:rPr>
              <a:t>Bolygó</a:t>
            </a:r>
            <a:r>
              <a:rPr sz="1050" b="1" spc="-4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retrográd</a:t>
            </a:r>
            <a:r>
              <a:rPr sz="1050" b="1" spc="-3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mozgása:</a:t>
            </a:r>
            <a:r>
              <a:rPr sz="1050" b="1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bolygó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látható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éjszakai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égbolton,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szokásosan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megfigyelttel </a:t>
            </a:r>
            <a:r>
              <a:rPr sz="1050" dirty="0">
                <a:latin typeface="Segoe UI"/>
                <a:cs typeface="Segoe UI"/>
              </a:rPr>
              <a:t>(prográd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direkt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mozgás)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ellentétes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irányú.</a:t>
            </a:r>
            <a:endParaRPr sz="1050">
              <a:latin typeface="Segoe UI"/>
              <a:cs typeface="Segoe UI"/>
            </a:endParaRPr>
          </a:p>
          <a:p>
            <a:pPr marL="12700" marR="10160" algn="just">
              <a:lnSpc>
                <a:spcPct val="127600"/>
              </a:lnSpc>
              <a:spcBef>
                <a:spcPts val="1200"/>
              </a:spcBef>
            </a:pPr>
            <a:r>
              <a:rPr sz="1050" b="1" dirty="0">
                <a:latin typeface="Segoe UI"/>
                <a:cs typeface="Segoe UI"/>
              </a:rPr>
              <a:t>Napszél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energiájú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részecskék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(plazma)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árama,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felső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atmoszférájából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áramlik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minden</a:t>
            </a:r>
            <a:r>
              <a:rPr sz="1050" spc="-6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irányba. </a:t>
            </a:r>
            <a:r>
              <a:rPr sz="1050" dirty="0">
                <a:latin typeface="Segoe UI"/>
                <a:cs typeface="Segoe UI"/>
              </a:rPr>
              <a:t>Nagyrészt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elektronokból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protonokból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áll.</a:t>
            </a:r>
            <a:endParaRPr sz="1050">
              <a:latin typeface="Segoe UI"/>
              <a:cs typeface="Segoe UI"/>
            </a:endParaRPr>
          </a:p>
          <a:p>
            <a:pPr marL="12700" marR="5080" algn="just">
              <a:lnSpc>
                <a:spcPct val="127600"/>
              </a:lnSpc>
              <a:spcBef>
                <a:spcPts val="1200"/>
              </a:spcBef>
            </a:pPr>
            <a:r>
              <a:rPr sz="1050" b="1" dirty="0">
                <a:latin typeface="Segoe UI"/>
                <a:cs typeface="Segoe UI"/>
              </a:rPr>
              <a:t>Szublimál</a:t>
            </a:r>
            <a:r>
              <a:rPr sz="1050" b="1" spc="27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(szublimáció)</a:t>
            </a:r>
            <a:r>
              <a:rPr sz="1050" dirty="0">
                <a:latin typeface="Segoe UI"/>
                <a:cs typeface="Segoe UI"/>
              </a:rPr>
              <a:t>: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2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melegítés</a:t>
            </a:r>
            <a:r>
              <a:rPr sz="1050" spc="2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hatására</a:t>
            </a:r>
            <a:r>
              <a:rPr sz="1050" spc="2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2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szilárd</a:t>
            </a:r>
            <a:r>
              <a:rPr sz="1050" spc="2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halmazállapotúból</a:t>
            </a:r>
            <a:r>
              <a:rPr sz="1050" spc="25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közvetlenül</a:t>
            </a:r>
            <a:r>
              <a:rPr sz="1050" spc="27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gáz- </a:t>
            </a:r>
            <a:r>
              <a:rPr sz="1050" dirty="0">
                <a:latin typeface="Segoe UI"/>
                <a:cs typeface="Segoe UI"/>
              </a:rPr>
              <a:t>halmazállapotúvá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válik,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folyékony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halmazállapot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kihagyásával.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Amikor</a:t>
            </a:r>
            <a:r>
              <a:rPr sz="1050" spc="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ismét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lehűtjük,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jellemzően</a:t>
            </a:r>
            <a:r>
              <a:rPr sz="1050" spc="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szilárd </a:t>
            </a:r>
            <a:r>
              <a:rPr sz="1050" dirty="0">
                <a:latin typeface="Segoe UI"/>
                <a:cs typeface="Segoe UI"/>
              </a:rPr>
              <a:t>anyagként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lerakódik.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1448" y="1078737"/>
            <a:ext cx="137223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90"/>
              </a:spcBef>
            </a:pP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FÜGGELÉK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1448" y="1070101"/>
            <a:ext cx="1372235" cy="3175"/>
          </a:xfrm>
          <a:custGeom>
            <a:avLst/>
            <a:gdLst/>
            <a:ahLst/>
            <a:cxnLst/>
            <a:rect l="l" t="t" r="r" b="b"/>
            <a:pathLst>
              <a:path w="1372235" h="3175">
                <a:moveTo>
                  <a:pt x="1372234" y="0"/>
                </a:moveTo>
                <a:lnTo>
                  <a:pt x="0" y="0"/>
                </a:lnTo>
                <a:lnTo>
                  <a:pt x="0" y="3048"/>
                </a:lnTo>
                <a:lnTo>
                  <a:pt x="1372234" y="3048"/>
                </a:lnTo>
                <a:lnTo>
                  <a:pt x="1372234" y="0"/>
                </a:lnTo>
                <a:close/>
              </a:path>
            </a:pathLst>
          </a:custGeom>
          <a:solidFill>
            <a:srgbClr val="009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52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53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423468" y="542289"/>
            <a:ext cx="6480810" cy="89712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Linkek</a:t>
            </a:r>
            <a:endParaRPr sz="14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70"/>
              </a:spcBef>
            </a:pPr>
            <a:endParaRPr sz="14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</a:pP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Rosetta</a:t>
            </a:r>
            <a:endParaRPr sz="14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6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weboldala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Rosettáról:</a:t>
            </a:r>
            <a:r>
              <a:rPr sz="9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2"/>
              </a:rPr>
              <a:t>www.esa.int/rosetta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5"/>
              </a:spcBef>
            </a:pP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Az</a:t>
            </a:r>
            <a:r>
              <a:rPr sz="950" u="sng" spc="-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blogja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</a:t>
            </a:r>
            <a:r>
              <a:rPr sz="950" u="sng" spc="-3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Rosettáról: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blogs.esa.int/rosetta/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Videók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animációk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Rosettáról: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3"/>
              </a:rPr>
              <a:t>www.esa.int/spaceinvideos/Missions/Rosetta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Képek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Rosettáról: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4"/>
              </a:rPr>
              <a:t>www.esa.int/spaceinimages/Missions/Rosetta/(class)/image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Adatok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Rosettáról,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köztük</a:t>
            </a:r>
            <a:r>
              <a:rPr sz="9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küldetés</a:t>
            </a:r>
            <a:r>
              <a:rPr sz="9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ütemezése: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5"/>
              </a:rPr>
              <a:t>www.esa.int/Our_Activities/Space_Science/Rosetta/Rosetta_factsheet</a:t>
            </a:r>
            <a:endParaRPr sz="950">
              <a:latin typeface="Segoe UI"/>
              <a:cs typeface="Segoe UI"/>
            </a:endParaRPr>
          </a:p>
          <a:p>
            <a:pPr marL="128270" marR="1753235">
              <a:lnSpc>
                <a:spcPct val="143200"/>
              </a:lnSpc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Mi</a:t>
            </a:r>
            <a:r>
              <a:rPr sz="9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történt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eddig: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6"/>
              </a:rPr>
              <a:t>www.esa.int/spaceinvideos/Videos/2014/01/Rosetta_the_story_so_far</a:t>
            </a:r>
            <a:r>
              <a:rPr sz="950" spc="-10" dirty="0">
                <a:solidFill>
                  <a:srgbClr val="205E9E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nyomában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  <a:hlinkClick r:id="rId7"/>
              </a:rPr>
              <a:t>: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7"/>
              </a:rPr>
              <a:t>www.esa.int/spaceinvideos/Videos/2014/01/Chasing_a_comet</a:t>
            </a:r>
            <a:r>
              <a:rPr sz="950" spc="-10" dirty="0">
                <a:solidFill>
                  <a:srgbClr val="205E9E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12 éven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át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tartó</a:t>
            </a:r>
            <a:r>
              <a:rPr sz="9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utazás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világűrben: </a:t>
            </a:r>
            <a:r>
              <a:rPr sz="9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8"/>
              </a:rPr>
              <a:t>www.esa.int/spaceinvideos/Videos/2013/10/Rosetta_s_twelve-year_journey_in_space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Rosetta</a:t>
            </a:r>
            <a:r>
              <a:rPr sz="9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pályája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körül: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9"/>
              </a:rPr>
              <a:t>www.esa.int/spaceinvideos/Videos/2014/01/Rosetta_s_orbit_around_the_comet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Hogyan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lehet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egy</a:t>
            </a:r>
            <a:r>
              <a:rPr sz="950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körül</a:t>
            </a:r>
            <a:r>
              <a:rPr sz="9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keringeni:</a:t>
            </a:r>
            <a:r>
              <a:rPr sz="9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0"/>
              </a:rPr>
              <a:t>www.esa.int/spaceinvideos/Videos/2014/08/How_to_orbit_a_comet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085"/>
              </a:spcBef>
            </a:pP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Üstökösök</a:t>
            </a:r>
            <a:endParaRPr sz="12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5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Kids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gyerekeknek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szóló</a:t>
            </a:r>
            <a:r>
              <a:rPr sz="950" spc="-5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cikk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üstökösökről: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1"/>
              </a:rPr>
              <a:t>www.esa.int/esaKIDSen/SEMWK7THKHF_OurUniverse_0.html</a:t>
            </a:r>
            <a:endParaRPr sz="950">
              <a:latin typeface="Segoe UI"/>
              <a:cs typeface="Segoe UI"/>
            </a:endParaRPr>
          </a:p>
          <a:p>
            <a:pPr marL="128270" marR="1478915">
              <a:lnSpc>
                <a:spcPct val="143200"/>
              </a:lnSpc>
            </a:pP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Az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(szakmai)</a:t>
            </a:r>
            <a:r>
              <a:rPr sz="950" u="sng" spc="-4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weboldala</a:t>
            </a:r>
            <a:r>
              <a:rPr sz="950" u="sng" spc="-2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Rosettáról:</a:t>
            </a:r>
            <a:r>
              <a:rPr sz="950" u="sng" spc="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2"/>
              </a:rPr>
              <a:t>www.esa.int/Our_Activities/Space_Science/Rosetta</a:t>
            </a:r>
            <a:r>
              <a:rPr sz="950" spc="-10" dirty="0">
                <a:solidFill>
                  <a:srgbClr val="205E9E"/>
                </a:solid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Giotto</a:t>
            </a:r>
            <a:r>
              <a:rPr sz="950" u="sng" spc="-2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website:</a:t>
            </a:r>
            <a:r>
              <a:rPr sz="950" u="sng" spc="-3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sci.esa.int/giotto/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0"/>
              </a:spcBef>
            </a:pP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Az</a:t>
            </a:r>
            <a:r>
              <a:rPr sz="950" u="sng" spc="-1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</a:t>
            </a:r>
            <a:r>
              <a:rPr sz="950" u="sng" spc="-3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weboldala</a:t>
            </a:r>
            <a:r>
              <a:rPr sz="950" u="sng" spc="-2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Rosettáról:</a:t>
            </a:r>
            <a:r>
              <a:rPr sz="950" u="sng" spc="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2"/>
              </a:rPr>
              <a:t>www.esa.int/rosetta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95"/>
              </a:spcBef>
            </a:pP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</a:t>
            </a:r>
            <a:r>
              <a:rPr sz="950" u="sng" spc="-1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Kids</a:t>
            </a:r>
            <a:r>
              <a:rPr sz="950" u="sng" spc="-3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gyerekeknek</a:t>
            </a:r>
            <a:r>
              <a:rPr sz="950" u="sng" spc="-1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szóló</a:t>
            </a:r>
            <a:r>
              <a:rPr sz="950" u="sng" spc="-5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cikk</a:t>
            </a:r>
            <a:r>
              <a:rPr sz="950" u="sng" spc="-1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</a:t>
            </a:r>
            <a:r>
              <a:rPr sz="950" u="sng" spc="-4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Világegyetemről: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3"/>
              </a:rPr>
              <a:t>www.esa.int/esaKIDSen/SEMYC9WJD1E_OurUniverse_0.html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105"/>
              </a:spcBef>
            </a:pP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endParaRPr sz="12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5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Giotto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fő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adatai: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4"/>
              </a:rPr>
              <a:t>www.esa.int/Our_Activities/Space_Science/Giotto_overview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085"/>
              </a:spcBef>
            </a:pP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Herschel</a:t>
            </a:r>
            <a:endParaRPr sz="12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5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weboldala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Herschel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űrtávcsőről:</a:t>
            </a:r>
            <a:r>
              <a:rPr sz="950" spc="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5"/>
              </a:rPr>
              <a:t>www.esa.int/herschel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254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földi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óceánok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üstökösökről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származnak?: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254"/>
              </a:spcBef>
            </a:pPr>
            <a:r>
              <a:rPr sz="9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6"/>
              </a:rPr>
              <a:t>www.esa.int/Our_Activities/Space_Science/Herschel/Did_Earth_s_oceans_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come_from_comets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865"/>
              </a:spcBef>
            </a:pPr>
            <a:r>
              <a:rPr sz="1200" b="1" spc="-20" dirty="0">
                <a:solidFill>
                  <a:srgbClr val="009ADA"/>
                </a:solidFill>
                <a:latin typeface="Segoe UI"/>
                <a:cs typeface="Segoe UI"/>
              </a:rPr>
              <a:t>SOHO</a:t>
            </a:r>
            <a:endParaRPr sz="12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5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weboldala a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SOHO-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ról: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soho.esac.esa.int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6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ISON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találkozásáról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Nappal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ESA/NASA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SOHO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nevű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műholdjának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felvételén: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445"/>
              </a:spcBef>
            </a:pP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sci.esa.int/soho/54346-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soholasco-</a:t>
            </a:r>
            <a:r>
              <a:rPr sz="950" u="sng" spc="35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view-</a:t>
            </a:r>
            <a:r>
              <a:rPr sz="950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of-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comet-ison-27-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30-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november-2013/</a:t>
            </a:r>
            <a:endParaRPr sz="9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115"/>
              </a:spcBef>
            </a:pP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5"/>
              </a:spcBef>
            </a:pPr>
            <a:r>
              <a:rPr sz="1200" b="1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Becsapódás</a:t>
            </a:r>
            <a:r>
              <a:rPr sz="1200" b="1" u="sng" spc="-3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1200" b="1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a</a:t>
            </a:r>
            <a:r>
              <a:rPr sz="1200" b="1" u="sng" spc="-2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1200" b="1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Földbe</a:t>
            </a:r>
            <a:endParaRPr sz="120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50"/>
              </a:spcBef>
            </a:pP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Down2Earth</a:t>
            </a:r>
            <a:r>
              <a:rPr sz="950" u="sng" spc="2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becsapódásszimulátor:</a:t>
            </a:r>
            <a:r>
              <a:rPr sz="950" u="sng" spc="5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education.down2earth.eu/</a:t>
            </a:r>
            <a:endParaRPr sz="9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445"/>
              </a:spcBef>
            </a:pP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</a:pPr>
            <a:r>
              <a:rPr sz="1200" b="1" dirty="0">
                <a:solidFill>
                  <a:srgbClr val="009ADA"/>
                </a:solidFill>
                <a:latin typeface="Segoe UI"/>
                <a:cs typeface="Segoe UI"/>
              </a:rPr>
              <a:t>„Tanítsunk a</a:t>
            </a:r>
            <a:r>
              <a:rPr sz="1200" b="1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009ADA"/>
                </a:solidFill>
                <a:latin typeface="Segoe UI"/>
                <a:cs typeface="Segoe UI"/>
              </a:rPr>
              <a:t>világűrrel”-gyűjtemény</a:t>
            </a:r>
            <a:endParaRPr sz="1200">
              <a:latin typeface="Segoe UI"/>
              <a:cs typeface="Segoe UI"/>
            </a:endParaRPr>
          </a:p>
          <a:p>
            <a:pPr marL="128270" marR="1042035">
              <a:lnSpc>
                <a:spcPct val="110900"/>
              </a:lnSpc>
              <a:spcBef>
                <a:spcPts val="5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Tanítsunk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világűrrel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Gravitációs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kutak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|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VP04: </a:t>
            </a:r>
            <a:r>
              <a:rPr sz="9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7"/>
              </a:rPr>
              <a:t>www.esa.int/spaceinvideos/Videos/2014/07/Gravity_wells_-</a:t>
            </a:r>
            <a:r>
              <a:rPr sz="950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7"/>
              </a:rPr>
              <a:t>_class-</a:t>
            </a:r>
            <a:r>
              <a:rPr sz="950" u="sng" spc="27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7"/>
              </a:rPr>
              <a:t> </a:t>
            </a:r>
            <a:r>
              <a:rPr sz="9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7"/>
              </a:rPr>
              <a:t>room_demonstration_video_VP04</a:t>
            </a:r>
            <a:r>
              <a:rPr sz="950" spc="-10" dirty="0">
                <a:solidFill>
                  <a:srgbClr val="0462C1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Tanítsunk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világűrrel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Csodás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ellipszisek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tanári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útmutató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tanulói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tevékenységek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| 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P02: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esamultimedia.esa.int/docs/edu/P02_Marble-ous_ellipses_teacher_guide.pdf</a:t>
            </a:r>
            <a:endParaRPr sz="950">
              <a:latin typeface="Segoe UI"/>
              <a:cs typeface="Segoe UI"/>
            </a:endParaRPr>
          </a:p>
          <a:p>
            <a:pPr marL="128270" marR="673735">
              <a:lnSpc>
                <a:spcPct val="111000"/>
              </a:lnSpc>
              <a:spcBef>
                <a:spcPts val="10"/>
              </a:spcBef>
            </a:pP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ESA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Tanítsunk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világűrrel</a:t>
            </a:r>
            <a:r>
              <a:rPr sz="9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Csodás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ellipszisek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</a:t>
            </a:r>
            <a:r>
              <a:rPr sz="9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| 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VP02: </a:t>
            </a:r>
            <a:r>
              <a:rPr sz="9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8"/>
              </a:rPr>
              <a:t>www.esa.int/spaceinvideos/Videos/2014/07/Marble-</a:t>
            </a:r>
            <a:r>
              <a:rPr sz="950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Segoe UI"/>
                <a:cs typeface="Segoe UI"/>
                <a:hlinkClick r:id="rId18"/>
              </a:rPr>
              <a:t>ous</a:t>
            </a:r>
            <a:r>
              <a:rPr sz="950" dirty="0">
                <a:solidFill>
                  <a:srgbClr val="205E9E"/>
                </a:solidFill>
                <a:latin typeface="Segoe UI"/>
                <a:cs typeface="Segoe UI"/>
              </a:rPr>
              <a:t>_</a:t>
            </a:r>
            <a:r>
              <a:rPr sz="950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el-</a:t>
            </a:r>
            <a:r>
              <a:rPr sz="950" u="sng" spc="285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lipses_-_classroom_demonstration_video_VP02</a:t>
            </a:r>
            <a:r>
              <a:rPr sz="950" spc="-10" dirty="0">
                <a:solidFill>
                  <a:srgbClr val="205E9E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Tanítsunk</a:t>
            </a:r>
            <a:r>
              <a:rPr sz="9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világűrrel!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Készítsünk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üstököst</a:t>
            </a:r>
            <a:r>
              <a:rPr sz="9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|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VP06: </a:t>
            </a: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  <a:hlinkClick r:id="rId19"/>
              </a:rPr>
              <a:t>www.esa.int/spaceinvideos/Videos/2014/10/Cooking_a_comet_ingredients_for_life_-</a:t>
            </a:r>
            <a:endParaRPr sz="950">
              <a:latin typeface="Segoe UI"/>
              <a:cs typeface="Segoe UI"/>
            </a:endParaRPr>
          </a:p>
          <a:p>
            <a:pPr marL="128270">
              <a:lnSpc>
                <a:spcPct val="100000"/>
              </a:lnSpc>
              <a:spcBef>
                <a:spcPts val="105"/>
              </a:spcBef>
            </a:pPr>
            <a:r>
              <a:rPr sz="950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Segoe UI"/>
                <a:cs typeface="Segoe UI"/>
              </a:rPr>
              <a:t>_classroom_demonstration_video_VP06</a:t>
            </a:r>
            <a:endParaRPr sz="95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1038" y="6150906"/>
            <a:ext cx="4940766" cy="2485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188845" y="6685533"/>
            <a:ext cx="2753360" cy="16478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Tanítsunk</a:t>
            </a:r>
            <a:r>
              <a:rPr sz="9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9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világűrrel!</a:t>
            </a:r>
            <a:r>
              <a:rPr sz="900" b="1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–</a:t>
            </a:r>
            <a:r>
              <a:rPr sz="900" b="1" spc="-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Készítsünk</a:t>
            </a:r>
            <a:r>
              <a:rPr sz="9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üstököst!</a:t>
            </a:r>
            <a:r>
              <a:rPr sz="900" b="1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|</a:t>
            </a:r>
            <a:r>
              <a:rPr sz="900" b="1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spc="-25" dirty="0">
                <a:solidFill>
                  <a:srgbClr val="FFFFFF"/>
                </a:solidFill>
                <a:latin typeface="Segoe UI"/>
                <a:cs typeface="Segoe UI"/>
              </a:rPr>
              <a:t>P06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  <a:hlinkClick r:id="rId3"/>
              </a:rPr>
              <a:t>www.esa.int/education</a:t>
            </a:r>
            <a:endParaRPr sz="8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8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Kidolgozta</a:t>
            </a:r>
            <a:r>
              <a:rPr sz="850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85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ESA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 számára: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850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egyesült</a:t>
            </a:r>
            <a:r>
              <a:rPr sz="85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királyságbeli</a:t>
            </a:r>
            <a:endParaRPr sz="8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National</a:t>
            </a:r>
            <a:r>
              <a:rPr sz="85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Space</a:t>
            </a:r>
            <a:r>
              <a:rPr sz="85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Academy</a:t>
            </a:r>
            <a:endParaRPr sz="8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Illusztrációk: 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Kaleidoscope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Design,</a:t>
            </a:r>
            <a:r>
              <a:rPr sz="85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Hollandia</a:t>
            </a:r>
            <a:endParaRPr sz="85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endParaRPr sz="85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sz="8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Az</a:t>
            </a:r>
            <a:r>
              <a:rPr sz="900" b="1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Európai</a:t>
            </a:r>
            <a:r>
              <a:rPr sz="900" b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Segoe UI"/>
                <a:cs typeface="Segoe UI"/>
              </a:rPr>
              <a:t>Űrügynökség </a:t>
            </a:r>
            <a:r>
              <a:rPr sz="900" b="1" dirty="0">
                <a:solidFill>
                  <a:srgbClr val="FFFFFF"/>
                </a:solidFill>
                <a:latin typeface="Segoe UI"/>
                <a:cs typeface="Segoe UI"/>
              </a:rPr>
              <a:t>oktatási</a:t>
            </a:r>
            <a:r>
              <a:rPr sz="900" b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Segoe UI"/>
                <a:cs typeface="Segoe UI"/>
              </a:rPr>
              <a:t>programja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Copyright ©</a:t>
            </a:r>
            <a:r>
              <a:rPr sz="850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dirty="0">
                <a:solidFill>
                  <a:srgbClr val="FFFFFF"/>
                </a:solidFill>
                <a:latin typeface="Segoe UI"/>
                <a:cs typeface="Segoe UI"/>
              </a:rPr>
              <a:t>Európai</a:t>
            </a:r>
            <a:r>
              <a:rPr sz="85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spc="-10" dirty="0">
                <a:solidFill>
                  <a:srgbClr val="FFFFFF"/>
                </a:solidFill>
                <a:latin typeface="Segoe UI"/>
                <a:cs typeface="Segoe UI"/>
              </a:rPr>
              <a:t>Űrügynökség</a:t>
            </a:r>
            <a:r>
              <a:rPr sz="85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850" spc="-20" dirty="0">
                <a:solidFill>
                  <a:srgbClr val="FFFFFF"/>
                </a:solidFill>
                <a:latin typeface="Segoe UI"/>
                <a:cs typeface="Segoe UI"/>
              </a:rPr>
              <a:t>2014</a:t>
            </a:r>
            <a:endParaRPr sz="850">
              <a:latin typeface="Segoe UI"/>
              <a:cs typeface="Segoe U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54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256E0-D054-6E82-BF98-3FD9FA4F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8E6EF6-AF6C-0277-235C-3CC612EF8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73" y="165100"/>
            <a:ext cx="5887007" cy="701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4A225A-77D0-0424-0739-A2487B3CD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09" y="7175499"/>
            <a:ext cx="5753241" cy="324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62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6633EBA-54E1-A71E-FC42-2360EA4C4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92ADEB7C-9014-F046-A9DC-BE17D48D109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222" y="2065680"/>
            <a:ext cx="6772897" cy="8202269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DA056709-823E-72E3-00F5-0BD4E1B246E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625" y="1019174"/>
            <a:ext cx="3414299" cy="396240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9139D2FD-466F-8A10-8701-EC29FCEFA32A}"/>
              </a:ext>
            </a:extLst>
          </p:cNvPr>
          <p:cNvSpPr txBox="1"/>
          <p:nvPr/>
        </p:nvSpPr>
        <p:spPr>
          <a:xfrm>
            <a:off x="426516" y="1527174"/>
            <a:ext cx="154622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Mi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kell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9D9FA1"/>
                </a:solidFill>
                <a:latin typeface="Segoe UI"/>
                <a:cs typeface="Segoe UI"/>
              </a:rPr>
              <a:t>az</a:t>
            </a:r>
            <a:r>
              <a:rPr sz="1400" b="1" spc="-30" dirty="0">
                <a:solidFill>
                  <a:srgbClr val="9D9FA1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9D9FA1"/>
                </a:solidFill>
                <a:latin typeface="Segoe UI"/>
                <a:cs typeface="Segoe UI"/>
              </a:rPr>
              <a:t>élethez?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6E4B2CA5-CEFE-1706-2D09-EEB71E9B2912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AC8C47F7-1C28-C99D-A06E-21EE4EAD73B1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36FCF3B2-3E87-D2A0-BA27-5AA79376E2A8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C2FC65B-BCD4-146F-04AE-BC141321DEF8}"/>
              </a:ext>
            </a:extLst>
          </p:cNvPr>
          <p:cNvSpPr txBox="1"/>
          <p:nvPr/>
        </p:nvSpPr>
        <p:spPr>
          <a:xfrm>
            <a:off x="759256" y="1039621"/>
            <a:ext cx="4314394" cy="328295"/>
          </a:xfrm>
          <a:prstGeom prst="rect">
            <a:avLst/>
          </a:prstGeom>
          <a:solidFill>
            <a:srgbClr val="009ADA"/>
          </a:solidFill>
        </p:spPr>
        <p:txBody>
          <a:bodyPr vert="horz" wrap="square" lIns="0" tIns="20320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60"/>
              </a:spcBef>
            </a:pP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K</a:t>
            </a:r>
            <a:r>
              <a:rPr lang="hu-HU" sz="2000" b="1" dirty="0">
                <a:solidFill>
                  <a:srgbClr val="FFFFFF"/>
                </a:solidFill>
                <a:latin typeface="Segoe UI"/>
                <a:cs typeface="Segoe UI"/>
              </a:rPr>
              <a:t>OTYVASSZU</a:t>
            </a:r>
            <a:r>
              <a:rPr sz="2000" b="1" dirty="0">
                <a:solidFill>
                  <a:srgbClr val="FFFFFF"/>
                </a:solidFill>
                <a:latin typeface="Segoe UI"/>
                <a:cs typeface="Segoe UI"/>
              </a:rPr>
              <a:t>NK</a:t>
            </a:r>
            <a:r>
              <a:rPr sz="2000" b="1" spc="-1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ÜSTÖKÖST!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10058DF-541A-6ACE-504E-5243E3A2361E}"/>
              </a:ext>
            </a:extLst>
          </p:cNvPr>
          <p:cNvSpPr txBox="1"/>
          <p:nvPr/>
        </p:nvSpPr>
        <p:spPr>
          <a:xfrm>
            <a:off x="3969511" y="2164206"/>
            <a:ext cx="185610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Amire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még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dirty="0">
                <a:solidFill>
                  <a:srgbClr val="FFFFFF"/>
                </a:solidFill>
                <a:latin typeface="Segoe UI"/>
                <a:cs typeface="Segoe UI"/>
              </a:rPr>
              <a:t>szükség</a:t>
            </a:r>
            <a:r>
              <a:rPr sz="13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300" b="1" spc="-25" dirty="0">
                <a:solidFill>
                  <a:srgbClr val="FFFFFF"/>
                </a:solidFill>
                <a:latin typeface="Segoe UI"/>
                <a:cs typeface="Segoe UI"/>
              </a:rPr>
              <a:t>van</a:t>
            </a:r>
            <a:endParaRPr sz="1300">
              <a:latin typeface="Segoe UI"/>
              <a:cs typeface="Segoe UI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820BE86-2AF3-E977-BD60-A2A3DB834639}"/>
              </a:ext>
            </a:extLst>
          </p:cNvPr>
          <p:cNvSpPr txBox="1"/>
          <p:nvPr/>
        </p:nvSpPr>
        <p:spPr>
          <a:xfrm>
            <a:off x="516940" y="2136775"/>
            <a:ext cx="3099435" cy="3037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Segoe UI"/>
                <a:cs typeface="Segoe UI"/>
              </a:rPr>
              <a:t>ALAPADATOK</a:t>
            </a:r>
            <a:endParaRPr sz="180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Korosztály: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14–18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év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Típus:</a:t>
            </a:r>
            <a:r>
              <a:rPr sz="1050" b="1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tanári</a:t>
            </a:r>
            <a:r>
              <a:rPr sz="10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bemutató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és</a:t>
            </a:r>
            <a:r>
              <a:rPr sz="1050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tanulói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tevékenység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Nehézségi</a:t>
            </a:r>
            <a:r>
              <a:rPr sz="1050" b="1" spc="-4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fok: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könnyű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105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tanár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felkészülési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ideje: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20</a:t>
            </a:r>
            <a:r>
              <a:rPr sz="1050" spc="-3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perc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90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Tanítási</a:t>
            </a:r>
            <a:r>
              <a:rPr sz="1050" b="1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idő: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20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perc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1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óra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305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Készletenkénti</a:t>
            </a:r>
            <a:r>
              <a:rPr sz="1050" b="1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költség:</a:t>
            </a:r>
            <a:r>
              <a:rPr sz="1050" b="1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közepes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(5–25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euró)</a:t>
            </a:r>
            <a:endParaRPr sz="1050">
              <a:latin typeface="Segoe UI"/>
              <a:cs typeface="Segoe UI"/>
            </a:endParaRPr>
          </a:p>
          <a:p>
            <a:pPr marL="38100">
              <a:lnSpc>
                <a:spcPct val="100000"/>
              </a:lnSpc>
              <a:spcBef>
                <a:spcPts val="128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Helyszín:</a:t>
            </a: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beltér</a:t>
            </a:r>
            <a:r>
              <a:rPr sz="1050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(nagy,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jól</a:t>
            </a:r>
            <a:r>
              <a:rPr sz="10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szellőző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osztályterem)</a:t>
            </a:r>
            <a:endParaRPr sz="1050">
              <a:latin typeface="Segoe UI"/>
              <a:cs typeface="Segoe UI"/>
            </a:endParaRPr>
          </a:p>
          <a:p>
            <a:pPr marL="38100" marR="30480">
              <a:lnSpc>
                <a:spcPct val="121900"/>
              </a:lnSpc>
              <a:spcBef>
                <a:spcPts val="1035"/>
              </a:spcBef>
            </a:pPr>
            <a:r>
              <a:rPr sz="1050" b="1" dirty="0">
                <a:solidFill>
                  <a:srgbClr val="009ADA"/>
                </a:solidFill>
                <a:latin typeface="Segoe UI"/>
                <a:cs typeface="Segoe UI"/>
              </a:rPr>
              <a:t>Eszközök:</a:t>
            </a:r>
            <a:r>
              <a:rPr sz="1050" b="1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szárazjég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(szilárd,</a:t>
            </a:r>
            <a:r>
              <a:rPr sz="1050" spc="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25" dirty="0">
                <a:solidFill>
                  <a:srgbClr val="009ADA"/>
                </a:solidFill>
                <a:latin typeface="Segoe UI"/>
                <a:cs typeface="Segoe UI"/>
              </a:rPr>
              <a:t>-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78</a:t>
            </a:r>
            <a:r>
              <a:rPr sz="1050" spc="-15" baseline="31746" dirty="0">
                <a:solidFill>
                  <a:srgbClr val="009ADA"/>
                </a:solidFill>
                <a:latin typeface="Segoe UI"/>
                <a:cs typeface="Segoe UI"/>
              </a:rPr>
              <a:t>0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C-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nál</a:t>
            </a:r>
            <a:r>
              <a:rPr sz="10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alacsonyabb </a:t>
            </a:r>
            <a:r>
              <a:rPr sz="1050" dirty="0">
                <a:solidFill>
                  <a:srgbClr val="009ADA"/>
                </a:solidFill>
                <a:latin typeface="Segoe UI"/>
                <a:cs typeface="Segoe UI"/>
              </a:rPr>
              <a:t>hőmérsékletű</a:t>
            </a:r>
            <a:r>
              <a:rPr sz="10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050" spc="-10" dirty="0">
                <a:solidFill>
                  <a:srgbClr val="009ADA"/>
                </a:solidFill>
                <a:latin typeface="Segoe UI"/>
                <a:cs typeface="Segoe UI"/>
              </a:rPr>
              <a:t>szén-dioxid)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80A48D51-E526-8A19-91B4-0982695CDAC9}"/>
              </a:ext>
            </a:extLst>
          </p:cNvPr>
          <p:cNvSpPr txBox="1"/>
          <p:nvPr/>
        </p:nvSpPr>
        <p:spPr>
          <a:xfrm>
            <a:off x="3865879" y="3984497"/>
            <a:ext cx="2828925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950" spc="1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Készítsünk</a:t>
            </a:r>
            <a:r>
              <a:rPr sz="950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üstököst!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–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videó.</a:t>
            </a:r>
            <a:r>
              <a:rPr sz="950" spc="-2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Lásd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a</a:t>
            </a:r>
            <a:r>
              <a:rPr sz="950" spc="-30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dirty="0">
                <a:solidFill>
                  <a:srgbClr val="009ADA"/>
                </a:solidFill>
                <a:latin typeface="Segoe UI"/>
                <a:cs typeface="Segoe UI"/>
              </a:rPr>
              <a:t>„Linkek”</a:t>
            </a:r>
            <a:r>
              <a:rPr sz="950" spc="-2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950" spc="-10" dirty="0">
                <a:solidFill>
                  <a:srgbClr val="009ADA"/>
                </a:solidFill>
                <a:latin typeface="Segoe UI"/>
                <a:cs typeface="Segoe UI"/>
              </a:rPr>
              <a:t>részt.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FA48BEC-AAEA-7075-C48E-77AF9EC666A7}"/>
              </a:ext>
            </a:extLst>
          </p:cNvPr>
          <p:cNvSpPr txBox="1"/>
          <p:nvPr/>
        </p:nvSpPr>
        <p:spPr>
          <a:xfrm>
            <a:off x="542340" y="5777229"/>
            <a:ext cx="3072130" cy="91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2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tanulók</a:t>
            </a:r>
            <a:r>
              <a:rPr sz="12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számára</a:t>
            </a:r>
            <a:r>
              <a:rPr sz="1200" b="1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Segoe UI"/>
                <a:cs typeface="Segoe UI"/>
              </a:rPr>
              <a:t>szükséges</a:t>
            </a:r>
            <a:r>
              <a:rPr sz="120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Segoe UI"/>
                <a:cs typeface="Segoe UI"/>
              </a:rPr>
              <a:t>előismeretek</a:t>
            </a:r>
            <a:endParaRPr sz="1200">
              <a:latin typeface="Segoe UI"/>
              <a:cs typeface="Segoe UI"/>
            </a:endParaRPr>
          </a:p>
          <a:p>
            <a:pPr marL="240665" indent="-227965">
              <a:lnSpc>
                <a:spcPct val="100000"/>
              </a:lnSpc>
              <a:spcBef>
                <a:spcPts val="1230"/>
              </a:spcBef>
              <a:buAutoNum type="arabicPeriod"/>
              <a:tabLst>
                <a:tab pos="24066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mozgási energia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egyenlete</a:t>
            </a:r>
            <a:endParaRPr sz="1050">
              <a:latin typeface="Segoe UI"/>
              <a:cs typeface="Segoe UI"/>
            </a:endParaRPr>
          </a:p>
          <a:p>
            <a:pPr marL="240665" indent="-227965">
              <a:lnSpc>
                <a:spcPct val="100000"/>
              </a:lnSpc>
              <a:spcBef>
                <a:spcPts val="275"/>
              </a:spcBef>
              <a:buAutoNum type="arabicPeriod"/>
              <a:tabLst>
                <a:tab pos="24066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spektroszkópia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infravörös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sugárzás</a:t>
            </a:r>
            <a:endParaRPr sz="1050">
              <a:latin typeface="Segoe UI"/>
              <a:cs typeface="Segoe UI"/>
            </a:endParaRPr>
          </a:p>
          <a:p>
            <a:pPr marL="241300">
              <a:lnSpc>
                <a:spcPct val="100000"/>
              </a:lnSpc>
              <a:spcBef>
                <a:spcPts val="275"/>
              </a:spcBef>
            </a:pPr>
            <a:r>
              <a:rPr sz="1050" spc="-10" dirty="0">
                <a:latin typeface="Segoe UI"/>
                <a:cs typeface="Segoe UI"/>
              </a:rPr>
              <a:t>fogalma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C4F5C45-420A-1F12-5EC8-E51478D75CDC}"/>
              </a:ext>
            </a:extLst>
          </p:cNvPr>
          <p:cNvSpPr txBox="1"/>
          <p:nvPr/>
        </p:nvSpPr>
        <p:spPr>
          <a:xfrm>
            <a:off x="551484" y="6948042"/>
            <a:ext cx="120269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Tanulási</a:t>
            </a:r>
            <a:r>
              <a:rPr sz="1400" b="1" spc="-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Segoe UI"/>
                <a:cs typeface="Segoe UI"/>
              </a:rPr>
              <a:t>célok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5528346F-03DE-AE89-C990-2EE277550FD1}"/>
              </a:ext>
            </a:extLst>
          </p:cNvPr>
          <p:cNvSpPr txBox="1"/>
          <p:nvPr/>
        </p:nvSpPr>
        <p:spPr>
          <a:xfrm>
            <a:off x="3975608" y="6081420"/>
            <a:ext cx="3162300" cy="219329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Csillagászat</a:t>
            </a:r>
            <a:endParaRPr sz="105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helye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jellemzői</a:t>
            </a:r>
            <a:endParaRPr sz="1050">
              <a:latin typeface="Segoe UI"/>
              <a:cs typeface="Segoe UI"/>
            </a:endParaRPr>
          </a:p>
          <a:p>
            <a:pPr marL="149225" marR="5080" indent="-137160">
              <a:lnSpc>
                <a:spcPct val="127600"/>
              </a:lnSpc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 </a:t>
            </a:r>
            <a:r>
              <a:rPr sz="1050" spc="-10" dirty="0">
                <a:latin typeface="Segoe UI"/>
                <a:cs typeface="Segoe UI"/>
              </a:rPr>
              <a:t>részeinek</a:t>
            </a:r>
            <a:r>
              <a:rPr sz="10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azonosítása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(mag,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kóma,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por- </a:t>
            </a:r>
            <a:r>
              <a:rPr sz="1050" dirty="0">
                <a:latin typeface="Segoe UI"/>
                <a:cs typeface="Segoe UI"/>
              </a:rPr>
              <a:t>és </a:t>
            </a:r>
            <a:r>
              <a:rPr sz="1050" spc="-10" dirty="0">
                <a:latin typeface="Segoe UI"/>
                <a:cs typeface="Segoe UI"/>
              </a:rPr>
              <a:t>ioncsóva)</a:t>
            </a:r>
            <a:endParaRPr sz="105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ütközések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következményei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Naprendszerben</a:t>
            </a:r>
            <a:endParaRPr sz="1050">
              <a:latin typeface="Segoe UI"/>
              <a:cs typeface="Segoe UI"/>
            </a:endParaRPr>
          </a:p>
          <a:p>
            <a:pPr marL="149225" marR="495934" indent="-137160">
              <a:lnSpc>
                <a:spcPct val="127600"/>
              </a:lnSpc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Kuiper-</a:t>
            </a:r>
            <a:r>
              <a:rPr sz="1050" dirty="0">
                <a:latin typeface="Segoe UI"/>
                <a:cs typeface="Segoe UI"/>
              </a:rPr>
              <a:t>öv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Oort-felhő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kapcsolata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spc="-10" dirty="0">
                <a:latin typeface="Segoe UI"/>
                <a:cs typeface="Segoe UI"/>
              </a:rPr>
              <a:t>üstökösökkel</a:t>
            </a:r>
            <a:endParaRPr sz="105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7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égitestjeit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vizsgáló</a:t>
            </a:r>
            <a:r>
              <a:rPr sz="1050" spc="-10" dirty="0">
                <a:latin typeface="Segoe UI"/>
                <a:cs typeface="Segoe UI"/>
              </a:rPr>
              <a:t> űrszondák</a:t>
            </a:r>
            <a:endParaRPr sz="10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Kémia</a:t>
            </a:r>
            <a:endParaRPr sz="105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Fázisátalakulások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67336A3D-6FA5-4E7A-AAAA-5F7917ECA445}"/>
              </a:ext>
            </a:extLst>
          </p:cNvPr>
          <p:cNvSpPr txBox="1"/>
          <p:nvPr/>
        </p:nvSpPr>
        <p:spPr>
          <a:xfrm>
            <a:off x="3981703" y="8539353"/>
            <a:ext cx="3092450" cy="16192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Áttekintés</a:t>
            </a:r>
            <a:endParaRPr sz="1400" dirty="0">
              <a:latin typeface="Segoe UI"/>
              <a:cs typeface="Segoe UI"/>
            </a:endParaRPr>
          </a:p>
          <a:p>
            <a:pPr marL="12700" marR="5080" algn="just">
              <a:lnSpc>
                <a:spcPct val="99900"/>
              </a:lnSpc>
              <a:spcBef>
                <a:spcPts val="810"/>
              </a:spcBef>
            </a:pPr>
            <a:r>
              <a:rPr sz="1050" dirty="0">
                <a:latin typeface="Segoe UI"/>
                <a:cs typeface="Segoe UI"/>
              </a:rPr>
              <a:t>Ebben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tevékenységben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3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tanár</a:t>
            </a:r>
            <a:r>
              <a:rPr sz="1050" spc="4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tanulók </a:t>
            </a:r>
            <a:r>
              <a:rPr sz="1050" dirty="0">
                <a:latin typeface="Segoe UI"/>
                <a:cs typeface="Segoe UI"/>
              </a:rPr>
              <a:t>osztálytermi</a:t>
            </a:r>
            <a:r>
              <a:rPr sz="1050" spc="4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körülmények</a:t>
            </a:r>
            <a:r>
              <a:rPr sz="1050" spc="3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</a:t>
            </a:r>
            <a:r>
              <a:rPr sz="1050" spc="3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szimulálják</a:t>
            </a:r>
            <a:r>
              <a:rPr sz="1050" spc="39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egy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magját.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felhasznált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összetevők</a:t>
            </a:r>
            <a:r>
              <a:rPr sz="1050" spc="30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pontos </a:t>
            </a:r>
            <a:r>
              <a:rPr sz="1050" dirty="0">
                <a:latin typeface="Segoe UI"/>
                <a:cs typeface="Segoe UI"/>
              </a:rPr>
              <a:t>analógiáját</a:t>
            </a:r>
            <a:r>
              <a:rPr sz="1050" spc="4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nyújtják</a:t>
            </a:r>
            <a:r>
              <a:rPr sz="1050" spc="4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valódi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magjában </a:t>
            </a:r>
            <a:r>
              <a:rPr sz="1050" dirty="0">
                <a:latin typeface="Segoe UI"/>
                <a:cs typeface="Segoe UI"/>
              </a:rPr>
              <a:t>található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anyagoknak,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amelyeket</a:t>
            </a:r>
            <a:r>
              <a:rPr sz="1050" spc="4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spektroszkópia, </a:t>
            </a:r>
            <a:r>
              <a:rPr sz="1050" dirty="0">
                <a:latin typeface="Segoe UI"/>
                <a:cs typeface="Segoe UI"/>
              </a:rPr>
              <a:t>illetve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különböző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mellett</a:t>
            </a:r>
            <a:r>
              <a:rPr sz="1050" spc="110" dirty="0">
                <a:latin typeface="Segoe UI"/>
                <a:cs typeface="Segoe UI"/>
              </a:rPr>
              <a:t>  </a:t>
            </a:r>
            <a:r>
              <a:rPr sz="1050" spc="-10" dirty="0">
                <a:latin typeface="Segoe UI"/>
                <a:cs typeface="Segoe UI"/>
              </a:rPr>
              <a:t>elhaladó </a:t>
            </a:r>
            <a:r>
              <a:rPr sz="1050" dirty="0">
                <a:latin typeface="Segoe UI"/>
                <a:cs typeface="Segoe UI"/>
              </a:rPr>
              <a:t>űreszközöktől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származó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eredmények</a:t>
            </a:r>
            <a:r>
              <a:rPr sz="1050" spc="3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segítségével </a:t>
            </a:r>
            <a:r>
              <a:rPr sz="1050" dirty="0">
                <a:latin typeface="Segoe UI"/>
                <a:cs typeface="Segoe UI"/>
              </a:rPr>
              <a:t>állapítottak</a:t>
            </a:r>
            <a:r>
              <a:rPr sz="1050" spc="-20" dirty="0">
                <a:latin typeface="Segoe UI"/>
                <a:cs typeface="Segoe UI"/>
              </a:rPr>
              <a:t> meg.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97BAE290-606C-FEA7-73ED-DF71BDFC8E51}"/>
              </a:ext>
            </a:extLst>
          </p:cNvPr>
          <p:cNvSpPr txBox="1"/>
          <p:nvPr/>
        </p:nvSpPr>
        <p:spPr>
          <a:xfrm>
            <a:off x="3975608" y="4374641"/>
            <a:ext cx="2338705" cy="15798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Kapcsolódás</a:t>
            </a:r>
            <a:r>
              <a:rPr sz="140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400" b="1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Segoe UI"/>
                <a:cs typeface="Segoe UI"/>
              </a:rPr>
              <a:t>tananyaghoz</a:t>
            </a:r>
            <a:endParaRPr sz="1400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290"/>
              </a:spcBef>
            </a:pPr>
            <a:r>
              <a:rPr sz="1050" b="1" spc="-10" dirty="0">
                <a:solidFill>
                  <a:srgbClr val="009ADA"/>
                </a:solidFill>
                <a:latin typeface="Segoe UI"/>
                <a:cs typeface="Segoe UI"/>
              </a:rPr>
              <a:t>Fizika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4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Mozgási </a:t>
            </a:r>
            <a:r>
              <a:rPr sz="1050" spc="-10" dirty="0">
                <a:latin typeface="Segoe UI"/>
                <a:cs typeface="Segoe UI"/>
              </a:rPr>
              <a:t>energia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Energiamegmaradás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4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spc="-10" dirty="0">
                <a:latin typeface="Segoe UI"/>
                <a:cs typeface="Segoe UI"/>
              </a:rPr>
              <a:t>Fázisátalakulások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25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Ütközési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folyamatok</a:t>
            </a:r>
            <a:endParaRPr sz="1050" dirty="0">
              <a:latin typeface="Segoe UI"/>
              <a:cs typeface="Segoe UI"/>
            </a:endParaRPr>
          </a:p>
          <a:p>
            <a:pPr marL="149225" indent="-136525">
              <a:lnSpc>
                <a:spcPct val="100000"/>
              </a:lnSpc>
              <a:spcBef>
                <a:spcPts val="350"/>
              </a:spcBef>
              <a:buSzPct val="85714"/>
              <a:buFont typeface="Symbol"/>
              <a:buChar char=""/>
              <a:tabLst>
                <a:tab pos="149225" algn="l"/>
              </a:tabLst>
            </a:pP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Naprendszerben)</a:t>
            </a:r>
            <a:endParaRPr sz="1050" dirty="0">
              <a:latin typeface="Segoe UI"/>
              <a:cs typeface="Segoe UI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86AACD20-D05F-65A6-5F7A-DE74AC756201}"/>
              </a:ext>
            </a:extLst>
          </p:cNvPr>
          <p:cNvSpPr txBox="1"/>
          <p:nvPr/>
        </p:nvSpPr>
        <p:spPr>
          <a:xfrm>
            <a:off x="542340" y="7203464"/>
            <a:ext cx="3047365" cy="1586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219075" indent="-228600">
              <a:lnSpc>
                <a:spcPct val="121900"/>
              </a:lnSpc>
              <a:spcBef>
                <a:spcPts val="95"/>
              </a:spcBef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értsék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és </a:t>
            </a:r>
            <a:r>
              <a:rPr sz="1050" dirty="0">
                <a:latin typeface="Segoe UI"/>
                <a:cs typeface="Segoe UI"/>
              </a:rPr>
              <a:t>aszteroidák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alapvető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különbségeket.</a:t>
            </a:r>
            <a:endParaRPr sz="1050">
              <a:latin typeface="Segoe UI"/>
              <a:cs typeface="Segoe UI"/>
            </a:endParaRPr>
          </a:p>
          <a:p>
            <a:pPr marL="241300" marR="5080" indent="-228600">
              <a:lnSpc>
                <a:spcPct val="121900"/>
              </a:lnSpc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ismerjék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összetételének </a:t>
            </a:r>
            <a:r>
              <a:rPr sz="1050" dirty="0">
                <a:latin typeface="Segoe UI"/>
                <a:cs typeface="Segoe UI"/>
              </a:rPr>
              <a:t>legfontosabb </a:t>
            </a:r>
            <a:r>
              <a:rPr sz="1050" spc="-10" dirty="0">
                <a:latin typeface="Segoe UI"/>
                <a:cs typeface="Segoe UI"/>
              </a:rPr>
              <a:t>paramétereit.</a:t>
            </a:r>
            <a:endParaRPr sz="1050">
              <a:latin typeface="Segoe UI"/>
              <a:cs typeface="Segoe UI"/>
            </a:endParaRPr>
          </a:p>
          <a:p>
            <a:pPr marL="241300" marR="366395" indent="-228600">
              <a:lnSpc>
                <a:spcPct val="121900"/>
              </a:lnSpc>
              <a:spcBef>
                <a:spcPts val="5"/>
              </a:spcBef>
              <a:buAutoNum type="arabicPeriod"/>
              <a:tabLst>
                <a:tab pos="241300" algn="l"/>
              </a:tabLst>
            </a:pPr>
            <a:r>
              <a:rPr sz="1050" dirty="0">
                <a:latin typeface="Segoe UI"/>
                <a:cs typeface="Segoe UI"/>
              </a:rPr>
              <a:t>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tanulók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tudjanak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végezni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egyszerű </a:t>
            </a:r>
            <a:r>
              <a:rPr sz="1050" dirty="0">
                <a:latin typeface="Segoe UI"/>
                <a:cs typeface="Segoe UI"/>
              </a:rPr>
              <a:t>számításokat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aszteroidák </a:t>
            </a:r>
            <a:r>
              <a:rPr sz="1050" dirty="0">
                <a:latin typeface="Segoe UI"/>
                <a:cs typeface="Segoe UI"/>
              </a:rPr>
              <a:t>bolygóba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csapódásakor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zajló </a:t>
            </a:r>
            <a:r>
              <a:rPr sz="1050" spc="-10" dirty="0">
                <a:latin typeface="Segoe UI"/>
                <a:cs typeface="Segoe UI"/>
              </a:rPr>
              <a:t>energiaátalakulásra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vonatkozóan.</a:t>
            </a:r>
            <a:endParaRPr sz="1050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90840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215" y="3546728"/>
            <a:ext cx="3246120" cy="422757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31800" y="1016634"/>
            <a:ext cx="2179320" cy="381000"/>
            <a:chOff x="431800" y="1016634"/>
            <a:chExt cx="2179320" cy="3810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800" y="1016634"/>
              <a:ext cx="2179320" cy="381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39800" y="1048765"/>
              <a:ext cx="1838960" cy="338455"/>
            </a:xfrm>
            <a:custGeom>
              <a:avLst/>
              <a:gdLst/>
              <a:ahLst/>
              <a:cxnLst/>
              <a:rect l="l" t="t" r="r" b="b"/>
              <a:pathLst>
                <a:path w="1838960" h="338455">
                  <a:moveTo>
                    <a:pt x="1838579" y="0"/>
                  </a:moveTo>
                  <a:lnTo>
                    <a:pt x="0" y="0"/>
                  </a:lnTo>
                  <a:lnTo>
                    <a:pt x="0" y="338327"/>
                  </a:lnTo>
                  <a:lnTo>
                    <a:pt x="1838579" y="338327"/>
                  </a:lnTo>
                  <a:lnTo>
                    <a:pt x="1838579" y="0"/>
                  </a:lnTo>
                  <a:close/>
                </a:path>
              </a:pathLst>
            </a:custGeom>
            <a:solidFill>
              <a:srgbClr val="009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23468" y="1557655"/>
            <a:ext cx="6688455" cy="18999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Mik</a:t>
            </a:r>
            <a:r>
              <a:rPr sz="1400" b="1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azok</a:t>
            </a:r>
            <a:r>
              <a:rPr sz="1400" b="1" spc="-4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dirty="0">
                <a:solidFill>
                  <a:srgbClr val="009ADA"/>
                </a:solidFill>
                <a:latin typeface="Segoe UI"/>
                <a:cs typeface="Segoe UI"/>
              </a:rPr>
              <a:t>az</a:t>
            </a:r>
            <a:r>
              <a:rPr sz="1400" b="1" spc="-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1400" b="1" spc="-10" dirty="0">
                <a:solidFill>
                  <a:srgbClr val="009ADA"/>
                </a:solidFill>
                <a:latin typeface="Segoe UI"/>
                <a:cs typeface="Segoe UI"/>
              </a:rPr>
              <a:t>üstökösök?</a:t>
            </a:r>
            <a:endParaRPr sz="1400">
              <a:latin typeface="Segoe UI"/>
              <a:cs typeface="Segoe UI"/>
            </a:endParaRPr>
          </a:p>
          <a:p>
            <a:pPr marL="12700" marR="5080" algn="just">
              <a:lnSpc>
                <a:spcPct val="123000"/>
              </a:lnSpc>
              <a:spcBef>
                <a:spcPts val="685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kicsi,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jeges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égitestek,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amelyek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főként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területéről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származnak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(1.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ábra).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rövid </a:t>
            </a:r>
            <a:r>
              <a:rPr sz="1050" dirty="0">
                <a:latin typeface="Segoe UI"/>
                <a:cs typeface="Segoe UI"/>
              </a:rPr>
              <a:t>periódusú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(amelyek</a:t>
            </a:r>
            <a:r>
              <a:rPr sz="1050" spc="8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keringési</a:t>
            </a:r>
            <a:r>
              <a:rPr sz="1050" b="1" spc="6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ideje</a:t>
            </a:r>
            <a:r>
              <a:rPr sz="1050" dirty="0">
                <a:latin typeface="Segoe UI"/>
                <a:cs typeface="Segoe UI"/>
              </a:rPr>
              <a:t>*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kevesebb</a:t>
            </a:r>
            <a:r>
              <a:rPr sz="1050" spc="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mint</a:t>
            </a:r>
            <a:r>
              <a:rPr sz="1050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200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év)</a:t>
            </a:r>
            <a:r>
              <a:rPr sz="1050" spc="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Kuiper-</a:t>
            </a:r>
            <a:r>
              <a:rPr sz="1050" dirty="0">
                <a:latin typeface="Segoe UI"/>
                <a:cs typeface="Segoe UI"/>
              </a:rPr>
              <a:t>övből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származnak.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Kuiper-</a:t>
            </a:r>
            <a:r>
              <a:rPr sz="1050" spc="-25" dirty="0">
                <a:latin typeface="Segoe UI"/>
                <a:cs typeface="Segoe UI"/>
              </a:rPr>
              <a:t>öv </a:t>
            </a:r>
            <a:r>
              <a:rPr sz="1050" dirty="0">
                <a:latin typeface="Segoe UI"/>
                <a:cs typeface="Segoe UI"/>
              </a:rPr>
              <a:t>egy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korongszerű,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kialakulásának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fagyott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maradványaiból</a:t>
            </a:r>
            <a:r>
              <a:rPr sz="1050" spc="1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álló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öv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Neptunusz</a:t>
            </a:r>
            <a:r>
              <a:rPr sz="1050" spc="1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pályáján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kívül.</a:t>
            </a:r>
            <a:r>
              <a:rPr sz="1050" spc="135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hosszú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periódusú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üstökösökről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(amelyek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ideje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akár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több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tízezer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év</a:t>
            </a:r>
            <a:r>
              <a:rPr sz="1050" spc="-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lehet) azt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gondolják,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Oort- </a:t>
            </a:r>
            <a:r>
              <a:rPr sz="1050" dirty="0">
                <a:latin typeface="Segoe UI"/>
                <a:cs typeface="Segoe UI"/>
              </a:rPr>
              <a:t>felhőből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származnak,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külső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tartományában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található,</a:t>
            </a:r>
            <a:r>
              <a:rPr sz="1050" spc="1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gömb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alakú,</a:t>
            </a:r>
            <a:r>
              <a:rPr sz="1050" spc="11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jeges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anyagokból</a:t>
            </a:r>
            <a:r>
              <a:rPr sz="1050" spc="110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álló </a:t>
            </a:r>
            <a:r>
              <a:rPr sz="1050" dirty="0">
                <a:latin typeface="Segoe UI"/>
                <a:cs typeface="Segoe UI"/>
              </a:rPr>
              <a:t>felhő.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5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sok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ezer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csillagászati</a:t>
            </a:r>
            <a:r>
              <a:rPr sz="1050" b="1" spc="4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egységnyi</a:t>
            </a:r>
            <a:r>
              <a:rPr sz="1050" b="1" spc="6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(CsE)*</a:t>
            </a:r>
            <a:r>
              <a:rPr sz="1050" b="1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távolságban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elnyúló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Oort-felhő</a:t>
            </a:r>
            <a:r>
              <a:rPr sz="1050" spc="7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túlságosan</a:t>
            </a:r>
            <a:r>
              <a:rPr sz="1050" spc="6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messze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van</a:t>
            </a:r>
            <a:r>
              <a:rPr sz="1050" spc="6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ahhoz,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204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közvetlenül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képet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lehessen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róla</a:t>
            </a:r>
            <a:r>
              <a:rPr sz="1050" spc="1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készíteni.</a:t>
            </a:r>
            <a:r>
              <a:rPr sz="1050" spc="1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Ehelyett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azt</a:t>
            </a:r>
            <a:r>
              <a:rPr sz="1050" spc="19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kell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tennünk,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hosszú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periódusú</a:t>
            </a:r>
            <a:r>
              <a:rPr sz="1050" spc="18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pályáját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időben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visszafelé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követjük,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eredetéig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(2.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ábra).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5660" y="7835010"/>
            <a:ext cx="2574290" cy="139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50" dirty="0">
                <a:solidFill>
                  <a:srgbClr val="009ADA"/>
                </a:solidFill>
                <a:latin typeface="Wingdings"/>
                <a:cs typeface="Wingdings"/>
              </a:rPr>
              <a:t></a:t>
            </a:r>
            <a:r>
              <a:rPr sz="750" spc="30" dirty="0">
                <a:solidFill>
                  <a:srgbClr val="009ADA"/>
                </a:solidFill>
                <a:latin typeface="Times New Roman"/>
                <a:cs typeface="Times New Roman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A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Hale-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Bopp</a:t>
            </a:r>
            <a:r>
              <a:rPr sz="750" spc="-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üstökösről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Horvátországban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dirty="0">
                <a:solidFill>
                  <a:srgbClr val="009ADA"/>
                </a:solidFill>
                <a:latin typeface="Segoe UI"/>
                <a:cs typeface="Segoe UI"/>
              </a:rPr>
              <a:t>készült</a:t>
            </a:r>
            <a:r>
              <a:rPr sz="750" spc="15" dirty="0">
                <a:solidFill>
                  <a:srgbClr val="009ADA"/>
                </a:solidFill>
                <a:latin typeface="Segoe UI"/>
                <a:cs typeface="Segoe UI"/>
              </a:rPr>
              <a:t> </a:t>
            </a:r>
            <a:r>
              <a:rPr sz="750" spc="-10" dirty="0">
                <a:solidFill>
                  <a:srgbClr val="009ADA"/>
                </a:solidFill>
                <a:latin typeface="Segoe UI"/>
                <a:cs typeface="Segoe UI"/>
              </a:rPr>
              <a:t>fénykép.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01085" y="3643248"/>
            <a:ext cx="515620" cy="165100"/>
          </a:xfrm>
          <a:prstGeom prst="rect">
            <a:avLst/>
          </a:prstGeom>
          <a:solidFill>
            <a:srgbClr val="9D9FA1"/>
          </a:solidFill>
        </p:spPr>
        <p:txBody>
          <a:bodyPr vert="horz" wrap="square" lIns="0" tIns="10795" rIns="0" bIns="0" rtlCol="0">
            <a:spAutoFit/>
          </a:bodyPr>
          <a:lstStyle/>
          <a:p>
            <a:pPr marL="88265">
              <a:lnSpc>
                <a:spcPct val="100000"/>
              </a:lnSpc>
              <a:spcBef>
                <a:spcPts val="85"/>
              </a:spcBef>
            </a:pPr>
            <a:r>
              <a:rPr sz="900" dirty="0">
                <a:solidFill>
                  <a:srgbClr val="FFFFFF"/>
                </a:solidFill>
                <a:latin typeface="Segoe UI"/>
                <a:cs typeface="Segoe UI"/>
              </a:rPr>
              <a:t>1.</a:t>
            </a:r>
            <a:r>
              <a:rPr sz="900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Segoe UI"/>
                <a:cs typeface="Segoe UI"/>
              </a:rPr>
              <a:t>ábra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11015" y="3477158"/>
            <a:ext cx="3304540" cy="611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000"/>
              </a:lnSpc>
              <a:spcBef>
                <a:spcPts val="100"/>
              </a:spcBef>
            </a:pPr>
            <a:r>
              <a:rPr sz="1050" dirty="0">
                <a:latin typeface="Segoe UI"/>
                <a:cs typeface="Segoe UI"/>
              </a:rPr>
              <a:t>Az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üstökösök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nagyrészt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körül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keringenek,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stabil </a:t>
            </a:r>
            <a:r>
              <a:rPr sz="1050" dirty="0">
                <a:latin typeface="Segoe UI"/>
                <a:cs typeface="Segoe UI"/>
              </a:rPr>
              <a:t>pályán.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Ugyanakkor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10" dirty="0">
                <a:latin typeface="Segoe UI"/>
                <a:cs typeface="Segoe UI"/>
              </a:rPr>
              <a:t> Kuiper-</a:t>
            </a:r>
            <a:r>
              <a:rPr sz="1050" dirty="0">
                <a:latin typeface="Segoe UI"/>
                <a:cs typeface="Segoe UI"/>
              </a:rPr>
              <a:t>öv objektumaira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hathat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2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óriásbolygók</a:t>
            </a:r>
            <a:r>
              <a:rPr sz="1050" spc="47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(Jupiter,</a:t>
            </a:r>
            <a:r>
              <a:rPr sz="1050" spc="4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Szaturnusz,</a:t>
            </a:r>
            <a:r>
              <a:rPr sz="1050" spc="4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Uránusz</a:t>
            </a:r>
            <a:r>
              <a:rPr sz="1050" spc="459" dirty="0">
                <a:latin typeface="Segoe UI"/>
                <a:cs typeface="Segoe UI"/>
              </a:rPr>
              <a:t>  </a:t>
            </a:r>
            <a:r>
              <a:rPr sz="1050" spc="-25" dirty="0">
                <a:latin typeface="Segoe UI"/>
                <a:cs typeface="Segoe UI"/>
              </a:rPr>
              <a:t>és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11015" y="4066183"/>
            <a:ext cx="3308350" cy="25349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22700"/>
              </a:lnSpc>
              <a:spcBef>
                <a:spcPts val="85"/>
              </a:spcBef>
            </a:pPr>
            <a:r>
              <a:rPr sz="1050" dirty="0">
                <a:latin typeface="Segoe UI"/>
                <a:cs typeface="Segoe UI"/>
              </a:rPr>
              <a:t>Neptunusz)</a:t>
            </a:r>
            <a:r>
              <a:rPr sz="1050" spc="4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gravitációs</a:t>
            </a:r>
            <a:r>
              <a:rPr sz="1050" spc="45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mezője,</a:t>
            </a:r>
            <a:r>
              <a:rPr sz="1050" spc="459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45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Oort-</a:t>
            </a:r>
            <a:r>
              <a:rPr sz="1050" spc="-10" dirty="0">
                <a:latin typeface="Segoe UI"/>
                <a:cs typeface="Segoe UI"/>
              </a:rPr>
              <a:t>felhő </a:t>
            </a:r>
            <a:r>
              <a:rPr sz="1050" dirty="0">
                <a:latin typeface="Segoe UI"/>
                <a:cs typeface="Segoe UI"/>
              </a:rPr>
              <a:t>objektumaira</a:t>
            </a:r>
            <a:r>
              <a:rPr sz="1050" spc="4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pedig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4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más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csillagok</a:t>
            </a:r>
            <a:r>
              <a:rPr sz="1050" spc="459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mozgása</a:t>
            </a:r>
            <a:r>
              <a:rPr sz="1050" spc="4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által </a:t>
            </a:r>
            <a:r>
              <a:rPr sz="1050" dirty="0">
                <a:latin typeface="Segoe UI"/>
                <a:cs typeface="Segoe UI"/>
              </a:rPr>
              <a:t>okozott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gravitációs</a:t>
            </a:r>
            <a:r>
              <a:rPr sz="1050" b="1" spc="15" dirty="0">
                <a:latin typeface="Segoe UI"/>
                <a:cs typeface="Segoe UI"/>
              </a:rPr>
              <a:t> </a:t>
            </a:r>
            <a:r>
              <a:rPr sz="1050" b="1" dirty="0">
                <a:latin typeface="Segoe UI"/>
                <a:cs typeface="Segoe UI"/>
              </a:rPr>
              <a:t>perturbáció*.</a:t>
            </a:r>
            <a:r>
              <a:rPr sz="1050" b="1" spc="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ilyen</a:t>
            </a:r>
            <a:r>
              <a:rPr sz="1050" spc="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perturbáció </a:t>
            </a:r>
            <a:r>
              <a:rPr sz="1050" dirty="0">
                <a:latin typeface="Segoe UI"/>
                <a:cs typeface="Segoe UI"/>
              </a:rPr>
              <a:t>vagy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zavaró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hatás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időnként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megváltoztathatja</a:t>
            </a:r>
            <a:r>
              <a:rPr sz="1050" spc="-5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ezeknek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kis,</a:t>
            </a:r>
            <a:r>
              <a:rPr sz="1050" spc="18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hideg</a:t>
            </a:r>
            <a:r>
              <a:rPr sz="1050" spc="18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világoknak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7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keringési</a:t>
            </a:r>
            <a:r>
              <a:rPr sz="1050" spc="18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pályáját,</a:t>
            </a:r>
            <a:r>
              <a:rPr sz="1050" spc="18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65" dirty="0">
                <a:latin typeface="Segoe UI"/>
                <a:cs typeface="Segoe UI"/>
              </a:rPr>
              <a:t> 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Naprendszer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belseje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felé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irányíthatja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20" dirty="0">
                <a:latin typeface="Segoe UI"/>
                <a:cs typeface="Segoe UI"/>
              </a:rPr>
              <a:t>őket.</a:t>
            </a:r>
            <a:endParaRPr sz="1050">
              <a:latin typeface="Segoe UI"/>
              <a:cs typeface="Segoe UI"/>
            </a:endParaRPr>
          </a:p>
          <a:p>
            <a:pPr marL="12700" marR="6985" algn="just">
              <a:lnSpc>
                <a:spcPct val="122700"/>
              </a:lnSpc>
              <a:spcBef>
                <a:spcPts val="1215"/>
              </a:spcBef>
            </a:pP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ezek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objektumok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közelednek</a:t>
            </a:r>
            <a:r>
              <a:rPr sz="1050" spc="3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3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</a:t>
            </a:r>
            <a:r>
              <a:rPr sz="1050" spc="3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felé, felmelegednek,</a:t>
            </a:r>
            <a:r>
              <a:rPr sz="1050" dirty="0">
                <a:latin typeface="Segoe UI"/>
                <a:cs typeface="Segoe UI"/>
              </a:rPr>
              <a:t> és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bennük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található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jég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b="1" spc="-10" dirty="0">
                <a:latin typeface="Segoe UI"/>
                <a:cs typeface="Segoe UI"/>
              </a:rPr>
              <a:t>szublimál*</a:t>
            </a:r>
            <a:r>
              <a:rPr sz="1050" spc="-10" dirty="0">
                <a:latin typeface="Segoe UI"/>
                <a:cs typeface="Segoe UI"/>
              </a:rPr>
              <a:t>.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35" dirty="0">
                <a:latin typeface="Segoe UI"/>
                <a:cs typeface="Segoe UI"/>
              </a:rPr>
              <a:t>Az </a:t>
            </a:r>
            <a:r>
              <a:rPr sz="1050" dirty="0">
                <a:latin typeface="Segoe UI"/>
                <a:cs typeface="Segoe UI"/>
              </a:rPr>
              <a:t>eredeti</a:t>
            </a:r>
            <a:r>
              <a:rPr sz="1050" spc="130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struktúrát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„magnak”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hívjuk.</a:t>
            </a:r>
            <a:r>
              <a:rPr sz="1050" spc="14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Amint</a:t>
            </a:r>
            <a:r>
              <a:rPr sz="1050" spc="135" dirty="0">
                <a:latin typeface="Segoe UI"/>
                <a:cs typeface="Segoe UI"/>
              </a:rPr>
              <a:t> 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125" dirty="0">
                <a:latin typeface="Segoe UI"/>
                <a:cs typeface="Segoe UI"/>
              </a:rPr>
              <a:t>  </a:t>
            </a:r>
            <a:r>
              <a:rPr sz="1050" spc="-25" dirty="0">
                <a:latin typeface="Segoe UI"/>
                <a:cs typeface="Segoe UI"/>
              </a:rPr>
              <a:t>mag </a:t>
            </a:r>
            <a:r>
              <a:rPr sz="1050" dirty="0">
                <a:latin typeface="Segoe UI"/>
                <a:cs typeface="Segoe UI"/>
              </a:rPr>
              <a:t>felmelegszik,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gáz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por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áramlik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ki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belőle,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amelyek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ritka, </a:t>
            </a:r>
            <a:r>
              <a:rPr sz="1050" dirty="0">
                <a:latin typeface="Segoe UI"/>
                <a:cs typeface="Segoe UI"/>
              </a:rPr>
              <a:t>de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hatalmas</a:t>
            </a:r>
            <a:r>
              <a:rPr sz="1050" spc="-3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„légkört”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alkotnak,</a:t>
            </a:r>
            <a:r>
              <a:rPr sz="1050" spc="-3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amelyet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kómának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hívunk </a:t>
            </a:r>
            <a:r>
              <a:rPr sz="1050" dirty="0">
                <a:latin typeface="Segoe UI"/>
                <a:cs typeface="Segoe UI"/>
              </a:rPr>
              <a:t>(3.</a:t>
            </a:r>
            <a:r>
              <a:rPr sz="1050" spc="1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ábra).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11015" y="6730263"/>
            <a:ext cx="3308985" cy="12026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22700"/>
              </a:lnSpc>
              <a:spcBef>
                <a:spcPts val="90"/>
              </a:spcBef>
            </a:pPr>
            <a:r>
              <a:rPr sz="1050" dirty="0">
                <a:latin typeface="Segoe UI"/>
                <a:cs typeface="Segoe UI"/>
              </a:rPr>
              <a:t>Ahogy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üstökös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egyre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közelebb</a:t>
            </a:r>
            <a:r>
              <a:rPr sz="1050" spc="2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kerül</a:t>
            </a:r>
            <a:r>
              <a:rPr sz="1050" spc="2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2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Naphoz,</a:t>
            </a:r>
            <a:r>
              <a:rPr sz="1050" spc="220" dirty="0">
                <a:latin typeface="Segoe UI"/>
                <a:cs typeface="Segoe UI"/>
              </a:rPr>
              <a:t>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kóma,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valamint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10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erősödő</a:t>
            </a:r>
            <a:r>
              <a:rPr sz="1050" spc="9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napsugárzás</a:t>
            </a:r>
            <a:r>
              <a:rPr sz="1050" spc="7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és</a:t>
            </a:r>
            <a:r>
              <a:rPr sz="1050" spc="10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80" dirty="0">
                <a:latin typeface="Segoe UI"/>
                <a:cs typeface="Segoe UI"/>
              </a:rPr>
              <a:t> </a:t>
            </a:r>
            <a:r>
              <a:rPr sz="1050" b="1" spc="-10" dirty="0">
                <a:latin typeface="Segoe UI"/>
                <a:cs typeface="Segoe UI"/>
              </a:rPr>
              <a:t>napszél* </a:t>
            </a:r>
            <a:r>
              <a:rPr sz="1050" dirty="0">
                <a:latin typeface="Segoe UI"/>
                <a:cs typeface="Segoe UI"/>
              </a:rPr>
              <a:t>közötti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kölcsönhatás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látványos</a:t>
            </a:r>
            <a:r>
              <a:rPr sz="1050" spc="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„csóvát”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eredményez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– </a:t>
            </a:r>
            <a:r>
              <a:rPr sz="1050" spc="-6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leggyakrabban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jut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eszünkbe</a:t>
            </a:r>
            <a:r>
              <a:rPr sz="1050" spc="-4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üstökösökről.</a:t>
            </a:r>
            <a:r>
              <a:rPr sz="1050" spc="-40" dirty="0">
                <a:latin typeface="Segoe UI"/>
                <a:cs typeface="Segoe UI"/>
              </a:rPr>
              <a:t> </a:t>
            </a:r>
            <a:r>
              <a:rPr sz="1050" spc="-10" dirty="0">
                <a:latin typeface="Segoe UI"/>
                <a:cs typeface="Segoe UI"/>
              </a:rPr>
              <a:t>Nagyon </a:t>
            </a:r>
            <a:r>
              <a:rPr sz="1050" dirty="0">
                <a:latin typeface="Segoe UI"/>
                <a:cs typeface="Segoe UI"/>
              </a:rPr>
              <a:t>ritkán</a:t>
            </a:r>
            <a:r>
              <a:rPr sz="1050" spc="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az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előfordul, hogy</a:t>
            </a:r>
            <a:r>
              <a:rPr sz="1050" spc="-2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a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csóva</a:t>
            </a:r>
            <a:r>
              <a:rPr sz="1050" spc="-2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olyan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fényes,</a:t>
            </a:r>
            <a:r>
              <a:rPr sz="1050" spc="-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hogy </a:t>
            </a:r>
            <a:r>
              <a:rPr sz="1050" spc="-50" dirty="0">
                <a:latin typeface="Segoe UI"/>
                <a:cs typeface="Segoe UI"/>
              </a:rPr>
              <a:t>a </a:t>
            </a:r>
            <a:r>
              <a:rPr sz="1050" dirty="0">
                <a:latin typeface="Segoe UI"/>
                <a:cs typeface="Segoe UI"/>
              </a:rPr>
              <a:t>földi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megfigyelő</a:t>
            </a:r>
            <a:r>
              <a:rPr sz="1050" spc="-10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nappal</a:t>
            </a:r>
            <a:r>
              <a:rPr sz="1050" spc="-15" dirty="0">
                <a:latin typeface="Segoe UI"/>
                <a:cs typeface="Segoe UI"/>
              </a:rPr>
              <a:t> </a:t>
            </a:r>
            <a:r>
              <a:rPr sz="1050" dirty="0">
                <a:latin typeface="Segoe UI"/>
                <a:cs typeface="Segoe UI"/>
              </a:rPr>
              <a:t>is</a:t>
            </a:r>
            <a:r>
              <a:rPr sz="1050" spc="-10" dirty="0">
                <a:latin typeface="Segoe UI"/>
                <a:cs typeface="Segoe UI"/>
              </a:rPr>
              <a:t> észleli.</a:t>
            </a:r>
            <a:endParaRPr sz="10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6516" y="8963253"/>
            <a:ext cx="6719570" cy="113284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750" b="1" dirty="0">
                <a:latin typeface="Segoe UI"/>
                <a:cs typeface="Segoe UI"/>
              </a:rPr>
              <a:t>*Csillagászati</a:t>
            </a:r>
            <a:r>
              <a:rPr sz="750" b="1" spc="-1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egység</a:t>
            </a:r>
            <a:r>
              <a:rPr sz="750" b="1" spc="-2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(CsE)</a:t>
            </a:r>
            <a:r>
              <a:rPr sz="750" dirty="0">
                <a:latin typeface="Segoe UI"/>
                <a:cs typeface="Segoe UI"/>
              </a:rPr>
              <a:t>: 1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CsE s</a:t>
            </a:r>
            <a:r>
              <a:rPr sz="750" spc="-3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Föld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közötti átlagos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távolság,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azaz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Föld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keringési sugara,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körülbelül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150</a:t>
            </a:r>
            <a:r>
              <a:rPr sz="750" spc="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millió</a:t>
            </a:r>
            <a:r>
              <a:rPr sz="750" spc="-35" dirty="0">
                <a:latin typeface="Segoe UI"/>
                <a:cs typeface="Segoe UI"/>
              </a:rPr>
              <a:t> </a:t>
            </a:r>
            <a:r>
              <a:rPr sz="750" spc="-25" dirty="0">
                <a:latin typeface="Segoe UI"/>
                <a:cs typeface="Segoe UI"/>
              </a:rPr>
              <a:t>km.</a:t>
            </a:r>
            <a:endParaRPr sz="750">
              <a:latin typeface="Segoe UI"/>
              <a:cs typeface="Segoe UI"/>
            </a:endParaRPr>
          </a:p>
          <a:p>
            <a:pPr marL="12700" marR="120014">
              <a:lnSpc>
                <a:spcPct val="138600"/>
              </a:lnSpc>
              <a:spcBef>
                <a:spcPts val="5"/>
              </a:spcBef>
            </a:pPr>
            <a:r>
              <a:rPr sz="750" b="1" dirty="0">
                <a:latin typeface="Segoe UI"/>
                <a:cs typeface="Segoe UI"/>
              </a:rPr>
              <a:t>*Gravitációs</a:t>
            </a:r>
            <a:r>
              <a:rPr sz="750" b="1" spc="-15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perturbáció</a:t>
            </a:r>
            <a:r>
              <a:rPr sz="750" dirty="0">
                <a:latin typeface="Segoe UI"/>
                <a:cs typeface="Segoe UI"/>
              </a:rPr>
              <a:t>: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égitest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(pl.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bolygó,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üstökös)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keringési </a:t>
            </a:r>
            <a:r>
              <a:rPr sz="750" spc="-10" dirty="0">
                <a:latin typeface="Segoe UI"/>
                <a:cs typeface="Segoe UI"/>
              </a:rPr>
              <a:t>pályájának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módosulása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más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égitestek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(pl.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óriásbolygók, </a:t>
            </a:r>
            <a:r>
              <a:rPr sz="750" dirty="0">
                <a:latin typeface="Segoe UI"/>
                <a:cs typeface="Segoe UI"/>
              </a:rPr>
              <a:t>más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csillagok)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gravitációs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mezőjével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való</a:t>
            </a:r>
            <a:r>
              <a:rPr sz="750" spc="-3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kölcsönhatás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miatt.</a:t>
            </a:r>
            <a:endParaRPr sz="7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750" b="1" dirty="0">
                <a:latin typeface="Segoe UI"/>
                <a:cs typeface="Segoe UI"/>
              </a:rPr>
              <a:t>*Keringési</a:t>
            </a:r>
            <a:r>
              <a:rPr sz="750" b="1" spc="-3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idő</a:t>
            </a:r>
            <a:r>
              <a:rPr sz="750" b="1" spc="-30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(periódus)</a:t>
            </a:r>
            <a:r>
              <a:rPr sz="750" dirty="0">
                <a:latin typeface="Segoe UI"/>
                <a:cs typeface="Segoe UI"/>
              </a:rPr>
              <a:t>: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keringési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pályán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egy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kör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megtételéhez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szükséges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spc="-20" dirty="0">
                <a:latin typeface="Segoe UI"/>
                <a:cs typeface="Segoe UI"/>
              </a:rPr>
              <a:t>idő.</a:t>
            </a:r>
            <a:endParaRPr sz="75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750" b="1" dirty="0">
                <a:latin typeface="Segoe UI"/>
                <a:cs typeface="Segoe UI"/>
              </a:rPr>
              <a:t>*Napszél</a:t>
            </a:r>
            <a:r>
              <a:rPr sz="750" dirty="0">
                <a:latin typeface="Segoe UI"/>
                <a:cs typeface="Segoe UI"/>
              </a:rPr>
              <a:t>: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nagy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energiájú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részecskék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(plazma)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árama,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amely</a:t>
            </a:r>
            <a:r>
              <a:rPr sz="750" spc="-3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Nap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felső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atmoszférájából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áramlik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ki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minden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irányba.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Nagyrészt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elektronokból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és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protonokból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spc="-20" dirty="0">
                <a:latin typeface="Segoe UI"/>
                <a:cs typeface="Segoe UI"/>
              </a:rPr>
              <a:t>áll.</a:t>
            </a:r>
            <a:endParaRPr sz="750">
              <a:latin typeface="Segoe UI"/>
              <a:cs typeface="Segoe UI"/>
            </a:endParaRPr>
          </a:p>
          <a:p>
            <a:pPr marL="12700" marR="92710">
              <a:lnSpc>
                <a:spcPct val="138700"/>
              </a:lnSpc>
            </a:pPr>
            <a:r>
              <a:rPr sz="750" b="1" dirty="0">
                <a:latin typeface="Segoe UI"/>
                <a:cs typeface="Segoe UI"/>
              </a:rPr>
              <a:t>*Szublimál</a:t>
            </a:r>
            <a:r>
              <a:rPr sz="750" b="1" spc="-15" dirty="0">
                <a:latin typeface="Segoe UI"/>
                <a:cs typeface="Segoe UI"/>
              </a:rPr>
              <a:t> </a:t>
            </a:r>
            <a:r>
              <a:rPr sz="750" b="1" dirty="0">
                <a:latin typeface="Segoe UI"/>
                <a:cs typeface="Segoe UI"/>
              </a:rPr>
              <a:t>(szublimáció)</a:t>
            </a:r>
            <a:r>
              <a:rPr sz="750" dirty="0">
                <a:latin typeface="Segoe UI"/>
                <a:cs typeface="Segoe UI"/>
              </a:rPr>
              <a:t>: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amikor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melegítés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hatására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egy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anyag</a:t>
            </a:r>
            <a:r>
              <a:rPr sz="750" spc="-2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szilárd</a:t>
            </a:r>
            <a:r>
              <a:rPr sz="750" spc="-4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halmazállapotúból</a:t>
            </a:r>
            <a:r>
              <a:rPr sz="750" spc="-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közvetlenül</a:t>
            </a:r>
            <a:r>
              <a:rPr sz="750" spc="-2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gáz-</a:t>
            </a:r>
            <a:r>
              <a:rPr sz="750" spc="-10" dirty="0">
                <a:latin typeface="Segoe UI"/>
                <a:cs typeface="Segoe UI"/>
              </a:rPr>
              <a:t>halmazállapotúvá válik,</a:t>
            </a:r>
            <a:r>
              <a:rPr sz="750" spc="-3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</a:t>
            </a:r>
            <a:r>
              <a:rPr sz="750" spc="-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folyékony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halmazállapot</a:t>
            </a:r>
            <a:r>
              <a:rPr sz="750" spc="50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kihagyásával.</a:t>
            </a:r>
            <a:r>
              <a:rPr sz="750" spc="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Amikor a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gázt</a:t>
            </a:r>
            <a:r>
              <a:rPr sz="750" spc="-15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ismét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lehűtjük,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jellemzően</a:t>
            </a:r>
            <a:r>
              <a:rPr sz="750" spc="10" dirty="0">
                <a:latin typeface="Segoe UI"/>
                <a:cs typeface="Segoe UI"/>
              </a:rPr>
              <a:t> </a:t>
            </a:r>
            <a:r>
              <a:rPr sz="750" dirty="0">
                <a:latin typeface="Segoe UI"/>
                <a:cs typeface="Segoe UI"/>
              </a:rPr>
              <a:t>szilárd</a:t>
            </a:r>
            <a:r>
              <a:rPr sz="750" spc="-10" dirty="0">
                <a:latin typeface="Segoe UI"/>
                <a:cs typeface="Segoe UI"/>
              </a:rPr>
              <a:t> anyagként</a:t>
            </a:r>
            <a:r>
              <a:rPr sz="750" spc="15" dirty="0">
                <a:latin typeface="Segoe UI"/>
                <a:cs typeface="Segoe UI"/>
              </a:rPr>
              <a:t> </a:t>
            </a:r>
            <a:r>
              <a:rPr sz="750" spc="-10" dirty="0">
                <a:latin typeface="Segoe UI"/>
                <a:cs typeface="Segoe UI"/>
              </a:rPr>
              <a:t>lerakódik.</a:t>
            </a:r>
            <a:endParaRPr sz="75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9800" y="1048765"/>
            <a:ext cx="1838960" cy="33845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267970">
              <a:lnSpc>
                <a:spcPct val="100000"/>
              </a:lnSpc>
              <a:spcBef>
                <a:spcPts val="160"/>
              </a:spcBef>
            </a:pPr>
            <a:r>
              <a:rPr sz="2000" b="1" spc="-10" dirty="0">
                <a:solidFill>
                  <a:srgbClr val="FFFFFF"/>
                </a:solidFill>
                <a:latin typeface="Segoe UI"/>
                <a:cs typeface="Segoe UI"/>
              </a:rPr>
              <a:t>HÁTTÉR</a:t>
            </a:r>
            <a:endParaRPr sz="2000">
              <a:latin typeface="Segoe UI"/>
              <a:cs typeface="Segoe U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495" y="1127505"/>
            <a:ext cx="198412" cy="194309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/>
              <a:t>Európai</a:t>
            </a:r>
            <a:r>
              <a:rPr spc="-20" dirty="0"/>
              <a:t> </a:t>
            </a:r>
            <a:r>
              <a:rPr spc="-10" dirty="0"/>
              <a:t>Űrügynökség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pc="-10" dirty="0"/>
              <a:t>Tanítsunk</a:t>
            </a:r>
            <a:r>
              <a:rPr spc="-5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világűrrel!</a:t>
            </a:r>
            <a:r>
              <a:rPr spc="15" dirty="0"/>
              <a:t> </a:t>
            </a:r>
            <a:r>
              <a:rPr dirty="0"/>
              <a:t>–</a:t>
            </a:r>
            <a:r>
              <a:rPr spc="25" dirty="0"/>
              <a:t> </a:t>
            </a:r>
            <a:r>
              <a:rPr spc="-10" dirty="0"/>
              <a:t>Készítsünk</a:t>
            </a:r>
            <a:r>
              <a:rPr spc="-5" dirty="0"/>
              <a:t> </a:t>
            </a:r>
            <a:r>
              <a:rPr spc="-10" dirty="0"/>
              <a:t>üstököst!</a:t>
            </a:r>
            <a:r>
              <a:rPr spc="5" dirty="0"/>
              <a:t> </a:t>
            </a:r>
            <a:r>
              <a:rPr dirty="0"/>
              <a:t>|</a:t>
            </a:r>
            <a:r>
              <a:rPr spc="15" dirty="0"/>
              <a:t> </a:t>
            </a:r>
            <a:r>
              <a:rPr spc="-25" dirty="0"/>
              <a:t>P06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AD8BD-7F2F-CD3B-6E04-010CCE8AB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70103" y="2666776"/>
            <a:ext cx="5331203" cy="391517"/>
          </a:xfrm>
        </p:spPr>
        <p:txBody>
          <a:bodyPr/>
          <a:lstStyle/>
          <a:p>
            <a:r>
              <a:rPr lang="hu-HU" sz="2544" dirty="0">
                <a:latin typeface="+mj-lt"/>
              </a:rPr>
              <a:t>A Naprendszer bolygói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B61690-7DB5-0E15-DED7-39CE8F62A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636" y="4013952"/>
            <a:ext cx="7421864" cy="2747675"/>
          </a:xfrm>
        </p:spPr>
        <p:txBody>
          <a:bodyPr/>
          <a:lstStyle/>
          <a:p>
            <a:pPr algn="l"/>
            <a:r>
              <a:rPr lang="hu-HU" dirty="0">
                <a:latin typeface="+mj-lt"/>
              </a:rPr>
              <a:t>A </a:t>
            </a:r>
            <a:r>
              <a:rPr lang="hu-HU" i="1" dirty="0">
                <a:latin typeface="+mj-lt"/>
              </a:rPr>
              <a:t>Nemzetközi Csillagászati Unió</a:t>
            </a:r>
            <a:r>
              <a:rPr lang="hu-HU" dirty="0">
                <a:latin typeface="+mj-lt"/>
              </a:rPr>
              <a:t> (IAU) által 2006-ban elfogadott definíció:</a:t>
            </a:r>
            <a:br>
              <a:rPr lang="hu-HU" dirty="0">
                <a:latin typeface="+mj-lt"/>
              </a:rPr>
            </a:br>
            <a:endParaRPr lang="hu-HU" i="1" dirty="0">
              <a:solidFill>
                <a:srgbClr val="0070C0"/>
              </a:solidFill>
              <a:latin typeface="+mj-lt"/>
            </a:endParaRP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Nap körüli direkt pályán kering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Elegendően nagy tömegű ahhoz, hogy jó közelítéssel gömb alakot öltsön</a:t>
            </a:r>
          </a:p>
          <a:p>
            <a:pPr marL="454428" indent="-272657" algn="l">
              <a:buFont typeface="+mj-lt"/>
              <a:buAutoNum type="arabicPeriod"/>
            </a:pPr>
            <a:r>
              <a:rPr lang="hu-HU" i="1" dirty="0">
                <a:solidFill>
                  <a:srgbClr val="0070C0"/>
                </a:solidFill>
                <a:latin typeface="+mj-lt"/>
              </a:rPr>
              <a:t>„Pályája mentén” kisöpörte az égitesteket (pályáján nem található vele összemérhető égitest)</a:t>
            </a:r>
          </a:p>
          <a:p>
            <a:pPr algn="l"/>
            <a:endParaRPr lang="hu-HU" i="1" dirty="0">
              <a:solidFill>
                <a:srgbClr val="0070C0"/>
              </a:solidFill>
              <a:latin typeface="+mj-lt"/>
            </a:endParaRPr>
          </a:p>
          <a:p>
            <a:pPr algn="l"/>
            <a:r>
              <a:rPr lang="hu-HU" dirty="0">
                <a:latin typeface="+mj-lt"/>
              </a:rPr>
              <a:t>A </a:t>
            </a:r>
            <a:r>
              <a:rPr lang="hu-HU" i="1" dirty="0">
                <a:solidFill>
                  <a:srgbClr val="0070C0"/>
                </a:solidFill>
                <a:latin typeface="+mj-lt"/>
              </a:rPr>
              <a:t>„Pályája mentén” </a:t>
            </a:r>
            <a:r>
              <a:rPr lang="hu-HU" dirty="0">
                <a:latin typeface="+mj-lt"/>
              </a:rPr>
              <a:t>megfogalmazást úgy kell érteni, </a:t>
            </a:r>
            <a:br>
              <a:rPr lang="hu-HU" dirty="0">
                <a:latin typeface="+mj-lt"/>
              </a:rPr>
            </a:br>
            <a:r>
              <a:rPr lang="hu-HU" dirty="0">
                <a:latin typeface="+mj-lt"/>
              </a:rPr>
              <a:t>hogy csak kis, gravitációs hatásukat tekintve</a:t>
            </a:r>
            <a:r>
              <a:rPr lang="en-US" dirty="0">
                <a:latin typeface="+mj-lt"/>
              </a:rPr>
              <a:t> </a:t>
            </a:r>
            <a:br>
              <a:rPr lang="hu-HU" dirty="0">
                <a:latin typeface="+mj-lt"/>
              </a:rPr>
            </a:br>
            <a:r>
              <a:rPr lang="hu-HU" dirty="0">
                <a:latin typeface="+mj-lt"/>
              </a:rPr>
              <a:t>elhanyagolható tömegű testek maradtak az ellipszis-</a:t>
            </a:r>
          </a:p>
          <a:p>
            <a:pPr algn="l"/>
            <a:r>
              <a:rPr lang="hu-HU" dirty="0">
                <a:latin typeface="+mj-lt"/>
              </a:rPr>
              <a:t>pályája mentén (ld. földközeli aszteroidák).</a:t>
            </a:r>
          </a:p>
          <a:p>
            <a:endParaRPr lang="en-US" dirty="0"/>
          </a:p>
        </p:txBody>
      </p:sp>
      <p:pic>
        <p:nvPicPr>
          <p:cNvPr id="8" name="Kép 1">
            <a:extLst>
              <a:ext uri="{FF2B5EF4-FFF2-40B4-BE49-F238E27FC236}">
                <a16:creationId xmlns:a16="http://schemas.microsoft.com/office/drawing/2014/main" id="{2222E85B-3DDF-38FF-C0A5-22D7BB2D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188" y="6501892"/>
            <a:ext cx="2642251" cy="28834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72CB84-B721-0F29-3731-9B9927FA0F21}"/>
              </a:ext>
            </a:extLst>
          </p:cNvPr>
          <p:cNvSpPr txBox="1"/>
          <p:nvPr/>
        </p:nvSpPr>
        <p:spPr>
          <a:xfrm>
            <a:off x="349250" y="2951347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/>
              <a:t>Bolygók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FA03FF-ADF9-404A-06F6-4199B39DBE3D}"/>
              </a:ext>
            </a:extLst>
          </p:cNvPr>
          <p:cNvSpPr txBox="1"/>
          <p:nvPr/>
        </p:nvSpPr>
        <p:spPr>
          <a:xfrm>
            <a:off x="0" y="622300"/>
            <a:ext cx="774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Ismétlés: egy kis Naprendszer</a:t>
            </a:r>
            <a:endParaRPr lang="en-US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557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BFDF0E5C50F744B124B9D5344C19A5" ma:contentTypeVersion="18" ma:contentTypeDescription="Create a new document." ma:contentTypeScope="" ma:versionID="65326e54b30f0fcbf9318c2317ad6989">
  <xsd:schema xmlns:xsd="http://www.w3.org/2001/XMLSchema" xmlns:xs="http://www.w3.org/2001/XMLSchema" xmlns:p="http://schemas.microsoft.com/office/2006/metadata/properties" xmlns:ns2="d4e3a34b-af84-4957-a715-35c08ecf0ea5" xmlns:ns3="350404d6-747c-47c6-a2c0-7639b0c7302e" targetNamespace="http://schemas.microsoft.com/office/2006/metadata/properties" ma:root="true" ma:fieldsID="1c23a3a6b635ed075e1779d4502657e9" ns2:_="" ns3:_="">
    <xsd:import namespace="d4e3a34b-af84-4957-a715-35c08ecf0ea5"/>
    <xsd:import namespace="350404d6-747c-47c6-a2c0-7639b0c73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3a34b-af84-4957-a715-35c08ecf0e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67611a0-2a01-4efc-9a0e-b0a60259ee4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0404d6-747c-47c6-a2c0-7639b0c7302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da036dd-1093-47d2-92f2-1e4dfec665c5}" ma:internalName="TaxCatchAll" ma:showField="CatchAllData" ma:web="350404d6-747c-47c6-a2c0-7639b0c730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0404d6-747c-47c6-a2c0-7639b0c7302e" xsi:nil="true"/>
    <lcf76f155ced4ddcb4097134ff3c332f xmlns="d4e3a34b-af84-4957-a715-35c08ecf0ea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4A83EB-92C5-44A8-9D31-7F6B3E3DA01B}"/>
</file>

<file path=customXml/itemProps2.xml><?xml version="1.0" encoding="utf-8"?>
<ds:datastoreItem xmlns:ds="http://schemas.openxmlformats.org/officeDocument/2006/customXml" ds:itemID="{06AD9CD3-955F-4F3B-B28E-10008D9376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173328-FF30-4C1C-BE6C-AC43DB2D439A}">
  <ds:schemaRefs>
    <ds:schemaRef ds:uri="http://schemas.microsoft.com/office/2006/metadata/properties"/>
    <ds:schemaRef ds:uri="http://schemas.microsoft.com/office/infopath/2007/PartnerControls"/>
    <ds:schemaRef ds:uri="350404d6-747c-47c6-a2c0-7639b0c7302e"/>
    <ds:schemaRef ds:uri="d4e3a34b-af84-4957-a715-35c08ecf0e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10663</Words>
  <Application>Microsoft Office PowerPoint</Application>
  <PresentationFormat>Egyéni</PresentationFormat>
  <Paragraphs>845</Paragraphs>
  <Slides>54</Slides>
  <Notes>2</Notes>
  <HiddenSlides>3</HiddenSlides>
  <MMClips>1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54</vt:i4>
      </vt:variant>
    </vt:vector>
  </HeadingPairs>
  <TitlesOfParts>
    <vt:vector size="65" baseType="lpstr">
      <vt:lpstr>Aptos</vt:lpstr>
      <vt:lpstr>Arial</vt:lpstr>
      <vt:lpstr>Arial MT</vt:lpstr>
      <vt:lpstr>Calibri</vt:lpstr>
      <vt:lpstr>Cambria Math</vt:lpstr>
      <vt:lpstr>Segoe UI</vt:lpstr>
      <vt:lpstr>Symbol</vt:lpstr>
      <vt:lpstr>Tahoma</vt:lpstr>
      <vt:lpstr>Times New Roman</vt:lpstr>
      <vt:lpstr>Wingdings</vt:lpstr>
      <vt:lpstr>Office Theme</vt:lpstr>
      <vt:lpstr>Tanítsunk a világűrrel!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A Naprendszer bolygói</vt:lpstr>
      <vt:lpstr>Törpebolygók</vt:lpstr>
      <vt:lpstr>Kisbolygók</vt:lpstr>
      <vt:lpstr>Trans-Neptunian Objects (TNOs) törpebolygók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Back Office</dc:creator>
  <cp:lastModifiedBy>Lőrinc Páva</cp:lastModifiedBy>
  <cp:revision>24</cp:revision>
  <dcterms:created xsi:type="dcterms:W3CDTF">2025-04-05T08:55:54Z</dcterms:created>
  <dcterms:modified xsi:type="dcterms:W3CDTF">2025-04-10T08:21:33Z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2025-04-04T00:00:00Z</vt:filetime>
  </property>
  <property fmtid="{D5CDD505-2E9C-101B-9397-08002B2CF9AE}" pid="3" name="Creator">
    <vt:lpwstr>Microsoft® Word 2021</vt:lpwstr>
  </property>
  <property fmtid="{D5CDD505-2E9C-101B-9397-08002B2CF9AE}" pid="4" name="LastSaved">
    <vt:filetime>2025-04-05T00:00:00Z</vt:filetime>
  </property>
  <property fmtid="{D5CDD505-2E9C-101B-9397-08002B2CF9AE}" pid="5" name="Producer">
    <vt:lpwstr>Microsoft® Word 2021</vt:lpwstr>
  </property>
  <property fmtid="{D5CDD505-2E9C-101B-9397-08002B2CF9AE}" pid="6" name="ContentTypeId">
    <vt:lpwstr>0x0101002BBFDF0E5C50F744B124B9D5344C19A5</vt:lpwstr>
  </property>
  <property fmtid="{D5CDD505-2E9C-101B-9397-08002B2CF9AE}" pid="7" name="MediaServiceImageTags">
    <vt:lpwstr/>
  </property>
</Properties>
</file>