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5"/>
  </p:notesMasterIdLst>
  <p:sldIdLst>
    <p:sldId id="256" r:id="rId2"/>
    <p:sldId id="258" r:id="rId3"/>
    <p:sldId id="260" r:id="rId4"/>
    <p:sldId id="281" r:id="rId5"/>
    <p:sldId id="282" r:id="rId6"/>
    <p:sldId id="277" r:id="rId7"/>
    <p:sldId id="280" r:id="rId8"/>
    <p:sldId id="278" r:id="rId9"/>
    <p:sldId id="291" r:id="rId10"/>
    <p:sldId id="283" r:id="rId11"/>
    <p:sldId id="284" r:id="rId12"/>
    <p:sldId id="279" r:id="rId13"/>
    <p:sldId id="286" r:id="rId14"/>
    <p:sldId id="287" r:id="rId15"/>
    <p:sldId id="288" r:id="rId16"/>
    <p:sldId id="289" r:id="rId17"/>
    <p:sldId id="296" r:id="rId18"/>
    <p:sldId id="293" r:id="rId19"/>
    <p:sldId id="290" r:id="rId20"/>
    <p:sldId id="261" r:id="rId21"/>
    <p:sldId id="262" r:id="rId22"/>
    <p:sldId id="292" r:id="rId23"/>
    <p:sldId id="294" r:id="rId24"/>
    <p:sldId id="295" r:id="rId25"/>
    <p:sldId id="298" r:id="rId26"/>
    <p:sldId id="297" r:id="rId27"/>
    <p:sldId id="263" r:id="rId28"/>
    <p:sldId id="264" r:id="rId29"/>
    <p:sldId id="265" r:id="rId30"/>
    <p:sldId id="299" r:id="rId31"/>
    <p:sldId id="300" r:id="rId32"/>
    <p:sldId id="301" r:id="rId33"/>
    <p:sldId id="266" r:id="rId34"/>
    <p:sldId id="267" r:id="rId35"/>
    <p:sldId id="268" r:id="rId36"/>
    <p:sldId id="269" r:id="rId37"/>
    <p:sldId id="270" r:id="rId38"/>
    <p:sldId id="271" r:id="rId39"/>
    <p:sldId id="272" r:id="rId40"/>
    <p:sldId id="273" r:id="rId41"/>
    <p:sldId id="274" r:id="rId42"/>
    <p:sldId id="275" r:id="rId43"/>
    <p:sldId id="276" r:id="rId44"/>
  </p:sldIdLst>
  <p:sldSz cx="14257338" cy="10693400"/>
  <p:notesSz cx="6858000" cy="9144000"/>
  <p:embeddedFontLst>
    <p:embeddedFont>
      <p:font typeface="Arial Bold" panose="020B0704020202020204" pitchFamily="34" charset="0"/>
      <p:regular r:id="rId46"/>
      <p:bold r:id="rId47"/>
    </p:embeddedFont>
    <p:embeddedFont>
      <p:font typeface="Arimo" panose="020B0604020202020204" charset="0"/>
      <p:regular r:id="rId48"/>
    </p:embeddedFont>
    <p:embeddedFont>
      <p:font typeface="Calibri (MS)" panose="020B0604020202020204" charset="0"/>
      <p:regular r:id="rId49"/>
    </p:embeddedFont>
    <p:embeddedFont>
      <p:font typeface="IBM Plex Sans" panose="020B0503050203000203" pitchFamily="34" charset="0"/>
      <p:regular r:id="rId50"/>
      <p:bold r:id="rId51"/>
      <p:italic r:id="rId52"/>
      <p:boldItalic r:id="rId53"/>
    </p:embeddedFont>
    <p:embeddedFont>
      <p:font typeface="IBM Plex Sans Bold" panose="020B0803050203000203" charset="0"/>
      <p:regular r:id="rId54"/>
    </p:embeddedFont>
    <p:embeddedFont>
      <p:font typeface="IBM Plex Sans Bold Italics" panose="020B0604020202020204" charset="0"/>
      <p:regular r:id="rId55"/>
    </p:embeddedFont>
    <p:embeddedFont>
      <p:font typeface="IBM Plex Sans Italics" panose="020B0604020202020204" charset="0"/>
      <p:regular r:id="rId56"/>
    </p:embeddedFont>
    <p:embeddedFont>
      <p:font typeface="Tahoma" panose="020B0604030504040204" pitchFamily="34" charset="0"/>
      <p:regular r:id="rId57"/>
      <p:bold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4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64" d="100"/>
          <a:sy n="64" d="100"/>
        </p:scale>
        <p:origin x="312" y="-312"/>
      </p:cViewPr>
      <p:guideLst>
        <p:guide orient="horz" pos="2160"/>
        <p:guide pos="543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viewProps" Target="viewProps.xml"/><Relationship Id="rId65"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A3E386-49EB-4C86-8DA2-9B57D4B81FFA}" type="datetimeFigureOut">
              <a:rPr lang="en-US" smtClean="0"/>
              <a:t>4/7/2025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69A01F-22DD-4F3A-A9D5-6FFB0587B37B}" type="slidenum">
              <a:rPr lang="en-US" smtClean="0"/>
              <a:t>‹#›</a:t>
            </a:fld>
            <a:endParaRPr lang="en-US"/>
          </a:p>
        </p:txBody>
      </p:sp>
    </p:spTree>
    <p:extLst>
      <p:ext uri="{BB962C8B-B14F-4D97-AF65-F5344CB8AC3E}">
        <p14:creationId xmlns:p14="http://schemas.microsoft.com/office/powerpoint/2010/main" val="2709479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69A01F-22DD-4F3A-A9D5-6FFB0587B37B}" type="slidenum">
              <a:rPr lang="en-US" smtClean="0"/>
              <a:t>3</a:t>
            </a:fld>
            <a:endParaRPr lang="en-US"/>
          </a:p>
        </p:txBody>
      </p:sp>
    </p:spTree>
    <p:extLst>
      <p:ext uri="{BB962C8B-B14F-4D97-AF65-F5344CB8AC3E}">
        <p14:creationId xmlns:p14="http://schemas.microsoft.com/office/powerpoint/2010/main" val="973195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3943" y="2130426"/>
            <a:ext cx="14664691" cy="1470025"/>
          </a:xfrm>
        </p:spPr>
        <p:txBody>
          <a:bodyPr/>
          <a:lstStyle/>
          <a:p>
            <a:r>
              <a:rPr lang="en-US"/>
              <a:t>Click to edit Master title style</a:t>
            </a:r>
          </a:p>
        </p:txBody>
      </p:sp>
      <p:sp>
        <p:nvSpPr>
          <p:cNvPr id="3" name="Subtitle 2"/>
          <p:cNvSpPr>
            <a:spLocks noGrp="1"/>
          </p:cNvSpPr>
          <p:nvPr>
            <p:ph type="subTitle" idx="1"/>
          </p:nvPr>
        </p:nvSpPr>
        <p:spPr>
          <a:xfrm>
            <a:off x="2587887" y="3886200"/>
            <a:ext cx="12076804"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508118" y="274639"/>
            <a:ext cx="388183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62629" y="274639"/>
            <a:ext cx="11357947"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62834" y="4406901"/>
            <a:ext cx="14664691"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362834" y="2906714"/>
            <a:ext cx="1466469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62629" y="1600201"/>
            <a:ext cx="76198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770060" y="1600201"/>
            <a:ext cx="76198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62629" y="1535113"/>
            <a:ext cx="762288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62629" y="2174875"/>
            <a:ext cx="762288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764070" y="1535113"/>
            <a:ext cx="76258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8764070" y="2174875"/>
            <a:ext cx="76258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2630" y="273050"/>
            <a:ext cx="567597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6745278" y="273051"/>
            <a:ext cx="964467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2630" y="1435101"/>
            <a:ext cx="567597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81626" y="4800600"/>
            <a:ext cx="10351546"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3381626" y="612775"/>
            <a:ext cx="10351546"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381626" y="5367338"/>
            <a:ext cx="10351546"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62629" y="274638"/>
            <a:ext cx="15527319"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62629" y="1600201"/>
            <a:ext cx="1552731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2629" y="6356351"/>
            <a:ext cx="402560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4/7/2025</a:t>
            </a:fld>
            <a:endParaRPr lang="en-US"/>
          </a:p>
        </p:txBody>
      </p:sp>
      <p:sp>
        <p:nvSpPr>
          <p:cNvPr id="5" name="Footer Placeholder 4"/>
          <p:cNvSpPr>
            <a:spLocks noGrp="1"/>
          </p:cNvSpPr>
          <p:nvPr>
            <p:ph type="ftr" sz="quarter" idx="3"/>
          </p:nvPr>
        </p:nvSpPr>
        <p:spPr>
          <a:xfrm>
            <a:off x="5894631" y="6356351"/>
            <a:ext cx="54633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364347" y="6356351"/>
            <a:ext cx="402560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mailto:teachers@esa.int" TargetMode="External"/><Relationship Id="rId2" Type="http://schemas.openxmlformats.org/officeDocument/2006/relationships/image" Target="../media/image1.jpeg"/><Relationship Id="rId16" Type="http://schemas.openxmlformats.org/officeDocument/2006/relationships/hyperlink" Target="http://www.esa.int/education" TargetMode="External"/><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jpeg"/><Relationship Id="rId5" Type="http://schemas.openxmlformats.org/officeDocument/2006/relationships/image" Target="../media/image4.png"/><Relationship Id="rId15" Type="http://schemas.openxmlformats.org/officeDocument/2006/relationships/image" Target="../media/image14.sv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sv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26.png"/><Relationship Id="rId4" Type="http://schemas.openxmlformats.org/officeDocument/2006/relationships/image" Target="../media/image4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53.sv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svg"/></Relationships>
</file>

<file path=ppt/slides/_rels/slide29.xml.rels><?xml version="1.0" encoding="UTF-8" standalone="yes"?>
<Relationships xmlns="http://schemas.openxmlformats.org/package/2006/relationships"><Relationship Id="rId8" Type="http://schemas.openxmlformats.org/officeDocument/2006/relationships/hyperlink" Target="https://www.ssec.wisc.edu/data/sst/archive/" TargetMode="External"/><Relationship Id="rId3" Type="http://schemas.openxmlformats.org/officeDocument/2006/relationships/image" Target="../media/image58.svg"/><Relationship Id="rId7" Type="http://schemas.openxmlformats.org/officeDocument/2006/relationships/hyperlink" Target="https://www.ssec.wisc.edu/data/sst/" TargetMode="External"/><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60.svg"/><Relationship Id="rId4" Type="http://schemas.openxmlformats.org/officeDocument/2006/relationships/image" Target="../media/image59.png"/><Relationship Id="rId9" Type="http://schemas.openxmlformats.org/officeDocument/2006/relationships/hyperlink" Target="https://www.esa.int/spaceinvideos/Videos/2018/05/Global_sea-surface_temperature_1991_2010"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9.jpeg"/><Relationship Id="rId10" Type="http://schemas.openxmlformats.org/officeDocument/2006/relationships/image" Target="../media/image33.png"/><Relationship Id="rId4" Type="http://schemas.openxmlformats.org/officeDocument/2006/relationships/image" Target="../media/image28.svg"/><Relationship Id="rId9" Type="http://schemas.openxmlformats.org/officeDocument/2006/relationships/image" Target="../media/image32.sv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32.sv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svg"/><Relationship Id="rId18" Type="http://schemas.openxmlformats.org/officeDocument/2006/relationships/image" Target="../media/image80.png"/><Relationship Id="rId3" Type="http://schemas.openxmlformats.org/officeDocument/2006/relationships/image" Target="../media/image65.jpeg"/><Relationship Id="rId21" Type="http://schemas.openxmlformats.org/officeDocument/2006/relationships/image" Target="../media/image29.jpeg"/><Relationship Id="rId7" Type="http://schemas.openxmlformats.org/officeDocument/2006/relationships/image" Target="../media/image69.svg"/><Relationship Id="rId12" Type="http://schemas.openxmlformats.org/officeDocument/2006/relationships/image" Target="../media/image74.png"/><Relationship Id="rId17" Type="http://schemas.openxmlformats.org/officeDocument/2006/relationships/image" Target="../media/image79.svg"/><Relationship Id="rId2" Type="http://schemas.openxmlformats.org/officeDocument/2006/relationships/image" Target="../media/image64.jpeg"/><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68.png"/><Relationship Id="rId11" Type="http://schemas.openxmlformats.org/officeDocument/2006/relationships/image" Target="../media/image73.svg"/><Relationship Id="rId5" Type="http://schemas.openxmlformats.org/officeDocument/2006/relationships/image" Target="../media/image67.jpeg"/><Relationship Id="rId15" Type="http://schemas.openxmlformats.org/officeDocument/2006/relationships/image" Target="../media/image77.svg"/><Relationship Id="rId10" Type="http://schemas.openxmlformats.org/officeDocument/2006/relationships/image" Target="../media/image72.png"/><Relationship Id="rId19" Type="http://schemas.openxmlformats.org/officeDocument/2006/relationships/image" Target="../media/image81.svg"/><Relationship Id="rId4" Type="http://schemas.openxmlformats.org/officeDocument/2006/relationships/image" Target="../media/image66.jpeg"/><Relationship Id="rId9" Type="http://schemas.openxmlformats.org/officeDocument/2006/relationships/image" Target="../media/image71.svg"/><Relationship Id="rId14" Type="http://schemas.openxmlformats.org/officeDocument/2006/relationships/image" Target="../media/image76.png"/></Relationships>
</file>

<file path=ppt/slides/_rels/slide34.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jpeg"/><Relationship Id="rId7" Type="http://schemas.openxmlformats.org/officeDocument/2006/relationships/image" Target="../media/image88.svg"/><Relationship Id="rId2" Type="http://schemas.openxmlformats.org/officeDocument/2006/relationships/image" Target="../media/image83.jpeg"/><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svg"/><Relationship Id="rId10" Type="http://schemas.openxmlformats.org/officeDocument/2006/relationships/image" Target="../media/image82.png"/><Relationship Id="rId4" Type="http://schemas.openxmlformats.org/officeDocument/2006/relationships/image" Target="../media/image85.png"/><Relationship Id="rId9" Type="http://schemas.openxmlformats.org/officeDocument/2006/relationships/image" Target="../media/image26.png"/></Relationships>
</file>

<file path=ppt/slides/_rels/slide35.xml.rels><?xml version="1.0" encoding="UTF-8" standalone="yes"?>
<Relationships xmlns="http://schemas.openxmlformats.org/package/2006/relationships"><Relationship Id="rId8" Type="http://schemas.openxmlformats.org/officeDocument/2006/relationships/image" Target="../media/image96.svg"/><Relationship Id="rId13" Type="http://schemas.openxmlformats.org/officeDocument/2006/relationships/image" Target="../media/image101.svg"/><Relationship Id="rId18" Type="http://schemas.openxmlformats.org/officeDocument/2006/relationships/image" Target="../media/image106.svg"/><Relationship Id="rId3" Type="http://schemas.openxmlformats.org/officeDocument/2006/relationships/image" Target="../media/image91.jpeg"/><Relationship Id="rId7" Type="http://schemas.openxmlformats.org/officeDocument/2006/relationships/image" Target="../media/image95.svg"/><Relationship Id="rId12" Type="http://schemas.openxmlformats.org/officeDocument/2006/relationships/image" Target="../media/image100.svg"/><Relationship Id="rId17" Type="http://schemas.openxmlformats.org/officeDocument/2006/relationships/image" Target="../media/image105.png"/><Relationship Id="rId2" Type="http://schemas.openxmlformats.org/officeDocument/2006/relationships/image" Target="../media/image90.jpeg"/><Relationship Id="rId16" Type="http://schemas.openxmlformats.org/officeDocument/2006/relationships/image" Target="../media/image104.svg"/><Relationship Id="rId1" Type="http://schemas.openxmlformats.org/officeDocument/2006/relationships/slideLayout" Target="../slideLayouts/slideLayout7.xml"/><Relationship Id="rId6" Type="http://schemas.openxmlformats.org/officeDocument/2006/relationships/image" Target="../media/image94.svg"/><Relationship Id="rId11" Type="http://schemas.openxmlformats.org/officeDocument/2006/relationships/image" Target="../media/image99.svg"/><Relationship Id="rId5" Type="http://schemas.openxmlformats.org/officeDocument/2006/relationships/image" Target="../media/image93.svg"/><Relationship Id="rId15" Type="http://schemas.openxmlformats.org/officeDocument/2006/relationships/image" Target="../media/image103.png"/><Relationship Id="rId10" Type="http://schemas.openxmlformats.org/officeDocument/2006/relationships/image" Target="../media/image98.svg"/><Relationship Id="rId19" Type="http://schemas.openxmlformats.org/officeDocument/2006/relationships/image" Target="../media/image82.png"/><Relationship Id="rId4" Type="http://schemas.openxmlformats.org/officeDocument/2006/relationships/image" Target="../media/image92.png"/><Relationship Id="rId9" Type="http://schemas.openxmlformats.org/officeDocument/2006/relationships/image" Target="../media/image97.svg"/><Relationship Id="rId14" Type="http://schemas.openxmlformats.org/officeDocument/2006/relationships/image" Target="../media/image102.svg"/></Relationships>
</file>

<file path=ppt/slides/_rels/slide36.xml.rels><?xml version="1.0" encoding="UTF-8" standalone="yes"?>
<Relationships xmlns="http://schemas.openxmlformats.org/package/2006/relationships"><Relationship Id="rId8" Type="http://schemas.openxmlformats.org/officeDocument/2006/relationships/image" Target="../media/image113.svg"/><Relationship Id="rId13" Type="http://schemas.openxmlformats.org/officeDocument/2006/relationships/image" Target="../media/image118.png"/><Relationship Id="rId18" Type="http://schemas.openxmlformats.org/officeDocument/2006/relationships/image" Target="../media/image123.png"/><Relationship Id="rId3" Type="http://schemas.openxmlformats.org/officeDocument/2006/relationships/image" Target="../media/image108.jpeg"/><Relationship Id="rId21" Type="http://schemas.openxmlformats.org/officeDocument/2006/relationships/image" Target="../media/image126.svg"/><Relationship Id="rId7" Type="http://schemas.openxmlformats.org/officeDocument/2006/relationships/image" Target="../media/image112.png"/><Relationship Id="rId12" Type="http://schemas.openxmlformats.org/officeDocument/2006/relationships/image" Target="../media/image117.svg"/><Relationship Id="rId17" Type="http://schemas.openxmlformats.org/officeDocument/2006/relationships/image" Target="../media/image122.svg"/><Relationship Id="rId2" Type="http://schemas.openxmlformats.org/officeDocument/2006/relationships/image" Target="../media/image107.jpeg"/><Relationship Id="rId16" Type="http://schemas.openxmlformats.org/officeDocument/2006/relationships/image" Target="../media/image121.svg"/><Relationship Id="rId20"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11.svg"/><Relationship Id="rId11" Type="http://schemas.openxmlformats.org/officeDocument/2006/relationships/image" Target="../media/image116.png"/><Relationship Id="rId24" Type="http://schemas.openxmlformats.org/officeDocument/2006/relationships/image" Target="../media/image82.png"/><Relationship Id="rId5" Type="http://schemas.openxmlformats.org/officeDocument/2006/relationships/image" Target="../media/image110.png"/><Relationship Id="rId15" Type="http://schemas.openxmlformats.org/officeDocument/2006/relationships/image" Target="../media/image120.svg"/><Relationship Id="rId23" Type="http://schemas.openxmlformats.org/officeDocument/2006/relationships/image" Target="../media/image128.svg"/><Relationship Id="rId10" Type="http://schemas.openxmlformats.org/officeDocument/2006/relationships/image" Target="../media/image115.svg"/><Relationship Id="rId19" Type="http://schemas.openxmlformats.org/officeDocument/2006/relationships/image" Target="../media/image124.svg"/><Relationship Id="rId4" Type="http://schemas.openxmlformats.org/officeDocument/2006/relationships/image" Target="../media/image109.jpeg"/><Relationship Id="rId9" Type="http://schemas.openxmlformats.org/officeDocument/2006/relationships/image" Target="../media/image114.png"/><Relationship Id="rId14" Type="http://schemas.openxmlformats.org/officeDocument/2006/relationships/image" Target="../media/image119.svg"/><Relationship Id="rId22" Type="http://schemas.openxmlformats.org/officeDocument/2006/relationships/image" Target="../media/image127.png"/></Relationships>
</file>

<file path=ppt/slides/_rels/slide37.xml.rels><?xml version="1.0" encoding="UTF-8" standalone="yes"?>
<Relationships xmlns="http://schemas.openxmlformats.org/package/2006/relationships"><Relationship Id="rId8" Type="http://schemas.openxmlformats.org/officeDocument/2006/relationships/image" Target="../media/image134.svg"/><Relationship Id="rId13" Type="http://schemas.openxmlformats.org/officeDocument/2006/relationships/image" Target="../media/image139.png"/><Relationship Id="rId3" Type="http://schemas.openxmlformats.org/officeDocument/2006/relationships/image" Target="../media/image130.jpeg"/><Relationship Id="rId7" Type="http://schemas.openxmlformats.org/officeDocument/2006/relationships/image" Target="../media/image133.svg"/><Relationship Id="rId12" Type="http://schemas.openxmlformats.org/officeDocument/2006/relationships/image" Target="../media/image138.svg"/><Relationship Id="rId2" Type="http://schemas.openxmlformats.org/officeDocument/2006/relationships/image" Target="../media/image129.jpeg"/><Relationship Id="rId16"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32.svg"/><Relationship Id="rId11" Type="http://schemas.openxmlformats.org/officeDocument/2006/relationships/image" Target="../media/image137.png"/><Relationship Id="rId5" Type="http://schemas.openxmlformats.org/officeDocument/2006/relationships/image" Target="../media/image131.svg"/><Relationship Id="rId15" Type="http://schemas.openxmlformats.org/officeDocument/2006/relationships/image" Target="../media/image82.png"/><Relationship Id="rId10" Type="http://schemas.openxmlformats.org/officeDocument/2006/relationships/image" Target="../media/image136.svg"/><Relationship Id="rId4" Type="http://schemas.openxmlformats.org/officeDocument/2006/relationships/image" Target="../media/image118.png"/><Relationship Id="rId9" Type="http://schemas.openxmlformats.org/officeDocument/2006/relationships/image" Target="../media/image135.svg"/><Relationship Id="rId14" Type="http://schemas.openxmlformats.org/officeDocument/2006/relationships/image" Target="../media/image140.svg"/></Relationships>
</file>

<file path=ppt/slides/_rels/slide38.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151.svg"/><Relationship Id="rId18" Type="http://schemas.openxmlformats.org/officeDocument/2006/relationships/image" Target="../media/image105.png"/><Relationship Id="rId3" Type="http://schemas.openxmlformats.org/officeDocument/2006/relationships/image" Target="../media/image118.png"/><Relationship Id="rId7" Type="http://schemas.openxmlformats.org/officeDocument/2006/relationships/image" Target="../media/image145.svg"/><Relationship Id="rId12" Type="http://schemas.openxmlformats.org/officeDocument/2006/relationships/image" Target="../media/image150.svg"/><Relationship Id="rId17" Type="http://schemas.openxmlformats.org/officeDocument/2006/relationships/image" Target="../media/image155.svg"/><Relationship Id="rId2" Type="http://schemas.openxmlformats.org/officeDocument/2006/relationships/image" Target="../media/image141.jpeg"/><Relationship Id="rId16" Type="http://schemas.openxmlformats.org/officeDocument/2006/relationships/image" Target="../media/image154.svg"/><Relationship Id="rId20"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144.svg"/><Relationship Id="rId11" Type="http://schemas.openxmlformats.org/officeDocument/2006/relationships/image" Target="../media/image149.svg"/><Relationship Id="rId5" Type="http://schemas.openxmlformats.org/officeDocument/2006/relationships/image" Target="../media/image143.svg"/><Relationship Id="rId15" Type="http://schemas.openxmlformats.org/officeDocument/2006/relationships/image" Target="../media/image153.svg"/><Relationship Id="rId10" Type="http://schemas.openxmlformats.org/officeDocument/2006/relationships/image" Target="../media/image148.svg"/><Relationship Id="rId19" Type="http://schemas.openxmlformats.org/officeDocument/2006/relationships/image" Target="../media/image106.svg"/><Relationship Id="rId4" Type="http://schemas.openxmlformats.org/officeDocument/2006/relationships/image" Target="../media/image142.svg"/><Relationship Id="rId9" Type="http://schemas.openxmlformats.org/officeDocument/2006/relationships/image" Target="../media/image147.svg"/><Relationship Id="rId14" Type="http://schemas.openxmlformats.org/officeDocument/2006/relationships/image" Target="../media/image152.svg"/></Relationships>
</file>

<file path=ppt/slides/_rels/slide39.xml.rels><?xml version="1.0" encoding="UTF-8" standalone="yes"?>
<Relationships xmlns="http://schemas.openxmlformats.org/package/2006/relationships"><Relationship Id="rId8" Type="http://schemas.openxmlformats.org/officeDocument/2006/relationships/image" Target="../media/image161.svg"/><Relationship Id="rId13" Type="http://schemas.openxmlformats.org/officeDocument/2006/relationships/image" Target="../media/image166.svg"/><Relationship Id="rId18" Type="http://schemas.openxmlformats.org/officeDocument/2006/relationships/image" Target="../media/image170.svg"/><Relationship Id="rId3" Type="http://schemas.openxmlformats.org/officeDocument/2006/relationships/image" Target="../media/image157.jpeg"/><Relationship Id="rId21" Type="http://schemas.openxmlformats.org/officeDocument/2006/relationships/image" Target="../media/image82.png"/><Relationship Id="rId7" Type="http://schemas.openxmlformats.org/officeDocument/2006/relationships/image" Target="../media/image160.svg"/><Relationship Id="rId12" Type="http://schemas.openxmlformats.org/officeDocument/2006/relationships/image" Target="../media/image165.svg"/><Relationship Id="rId17" Type="http://schemas.openxmlformats.org/officeDocument/2006/relationships/image" Target="../media/image85.png"/><Relationship Id="rId2" Type="http://schemas.openxmlformats.org/officeDocument/2006/relationships/image" Target="../media/image156.jpeg"/><Relationship Id="rId16" Type="http://schemas.openxmlformats.org/officeDocument/2006/relationships/image" Target="../media/image169.svg"/><Relationship Id="rId20" Type="http://schemas.openxmlformats.org/officeDocument/2006/relationships/image" Target="../media/image106.svg"/><Relationship Id="rId1" Type="http://schemas.openxmlformats.org/officeDocument/2006/relationships/slideLayout" Target="../slideLayouts/slideLayout7.xml"/><Relationship Id="rId6" Type="http://schemas.openxmlformats.org/officeDocument/2006/relationships/image" Target="../media/image159.svg"/><Relationship Id="rId11" Type="http://schemas.openxmlformats.org/officeDocument/2006/relationships/image" Target="../media/image164.svg"/><Relationship Id="rId5" Type="http://schemas.openxmlformats.org/officeDocument/2006/relationships/image" Target="../media/image158.svg"/><Relationship Id="rId15" Type="http://schemas.openxmlformats.org/officeDocument/2006/relationships/image" Target="../media/image168.svg"/><Relationship Id="rId10" Type="http://schemas.openxmlformats.org/officeDocument/2006/relationships/image" Target="../media/image163.svg"/><Relationship Id="rId19" Type="http://schemas.openxmlformats.org/officeDocument/2006/relationships/image" Target="../media/image105.png"/><Relationship Id="rId4" Type="http://schemas.openxmlformats.org/officeDocument/2006/relationships/image" Target="../media/image118.png"/><Relationship Id="rId9" Type="http://schemas.openxmlformats.org/officeDocument/2006/relationships/image" Target="../media/image162.svg"/><Relationship Id="rId14" Type="http://schemas.openxmlformats.org/officeDocument/2006/relationships/image" Target="../media/image167.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71.jpeg"/><Relationship Id="rId7" Type="http://schemas.openxmlformats.org/officeDocument/2006/relationships/image" Target="../media/image174.svg"/><Relationship Id="rId2" Type="http://schemas.openxmlformats.org/officeDocument/2006/relationships/image" Target="../media/image157.jpeg"/><Relationship Id="rId1" Type="http://schemas.openxmlformats.org/officeDocument/2006/relationships/slideLayout" Target="../slideLayouts/slideLayout7.xml"/><Relationship Id="rId6" Type="http://schemas.openxmlformats.org/officeDocument/2006/relationships/image" Target="../media/image139.png"/><Relationship Id="rId5" Type="http://schemas.openxmlformats.org/officeDocument/2006/relationships/image" Target="../media/image173.svg"/><Relationship Id="rId4" Type="http://schemas.openxmlformats.org/officeDocument/2006/relationships/image" Target="../media/image172.png"/><Relationship Id="rId9" Type="http://schemas.openxmlformats.org/officeDocument/2006/relationships/image" Target="../media/image26.png"/></Relationships>
</file>

<file path=ppt/slides/_rels/slide41.xml.rels><?xml version="1.0" encoding="UTF-8" standalone="yes"?>
<Relationships xmlns="http://schemas.openxmlformats.org/package/2006/relationships"><Relationship Id="rId8" Type="http://schemas.openxmlformats.org/officeDocument/2006/relationships/image" Target="../media/image181.svg"/><Relationship Id="rId13" Type="http://schemas.openxmlformats.org/officeDocument/2006/relationships/image" Target="../media/image87.png"/><Relationship Id="rId3" Type="http://schemas.openxmlformats.org/officeDocument/2006/relationships/image" Target="../media/image176.jpeg"/><Relationship Id="rId7" Type="http://schemas.openxmlformats.org/officeDocument/2006/relationships/image" Target="../media/image180.svg"/><Relationship Id="rId12" Type="http://schemas.openxmlformats.org/officeDocument/2006/relationships/image" Target="../media/image185.svg"/><Relationship Id="rId2" Type="http://schemas.openxmlformats.org/officeDocument/2006/relationships/image" Target="../media/image175.jpeg"/><Relationship Id="rId16" Type="http://schemas.openxmlformats.org/officeDocument/2006/relationships/hyperlink" Target="http://www.ssec.wisc.edu/data/sst/" TargetMode="External"/><Relationship Id="rId1" Type="http://schemas.openxmlformats.org/officeDocument/2006/relationships/slideLayout" Target="../slideLayouts/slideLayout7.xml"/><Relationship Id="rId6" Type="http://schemas.openxmlformats.org/officeDocument/2006/relationships/image" Target="../media/image179.png"/><Relationship Id="rId11" Type="http://schemas.openxmlformats.org/officeDocument/2006/relationships/image" Target="../media/image184.png"/><Relationship Id="rId5" Type="http://schemas.openxmlformats.org/officeDocument/2006/relationships/image" Target="../media/image178.svg"/><Relationship Id="rId15" Type="http://schemas.openxmlformats.org/officeDocument/2006/relationships/image" Target="../media/image82.png"/><Relationship Id="rId10" Type="http://schemas.openxmlformats.org/officeDocument/2006/relationships/image" Target="../media/image183.svg"/><Relationship Id="rId4" Type="http://schemas.openxmlformats.org/officeDocument/2006/relationships/image" Target="../media/image177.png"/><Relationship Id="rId9" Type="http://schemas.openxmlformats.org/officeDocument/2006/relationships/image" Target="../media/image182.svg"/><Relationship Id="rId14" Type="http://schemas.openxmlformats.org/officeDocument/2006/relationships/image" Target="../media/image88.svg"/></Relationships>
</file>

<file path=ppt/slides/_rels/slide42.xml.rels><?xml version="1.0" encoding="UTF-8" standalone="yes"?>
<Relationships xmlns="http://schemas.openxmlformats.org/package/2006/relationships"><Relationship Id="rId8" Type="http://schemas.openxmlformats.org/officeDocument/2006/relationships/image" Target="../media/image191.svg"/><Relationship Id="rId13" Type="http://schemas.openxmlformats.org/officeDocument/2006/relationships/image" Target="../media/image196.svg"/><Relationship Id="rId3" Type="http://schemas.openxmlformats.org/officeDocument/2006/relationships/image" Target="../media/image186.png"/><Relationship Id="rId7" Type="http://schemas.openxmlformats.org/officeDocument/2006/relationships/image" Target="../media/image190.svg"/><Relationship Id="rId12" Type="http://schemas.openxmlformats.org/officeDocument/2006/relationships/image" Target="../media/image195.png"/><Relationship Id="rId17" Type="http://schemas.openxmlformats.org/officeDocument/2006/relationships/hyperlink" Target="http://www.ssec.wisc.edu/data/sst/archive/" TargetMode="External"/><Relationship Id="rId2" Type="http://schemas.openxmlformats.org/officeDocument/2006/relationships/image" Target="../media/image141.jpeg"/><Relationship Id="rId16"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189.svg"/><Relationship Id="rId11" Type="http://schemas.openxmlformats.org/officeDocument/2006/relationships/image" Target="../media/image194.svg"/><Relationship Id="rId5" Type="http://schemas.openxmlformats.org/officeDocument/2006/relationships/image" Target="../media/image188.svg"/><Relationship Id="rId15" Type="http://schemas.openxmlformats.org/officeDocument/2006/relationships/image" Target="../media/image198.svg"/><Relationship Id="rId10" Type="http://schemas.openxmlformats.org/officeDocument/2006/relationships/image" Target="../media/image193.svg"/><Relationship Id="rId4" Type="http://schemas.openxmlformats.org/officeDocument/2006/relationships/image" Target="../media/image187.svg"/><Relationship Id="rId9" Type="http://schemas.openxmlformats.org/officeDocument/2006/relationships/image" Target="../media/image192.svg"/><Relationship Id="rId14" Type="http://schemas.openxmlformats.org/officeDocument/2006/relationships/image" Target="../media/image197.png"/></Relationships>
</file>

<file path=ppt/slides/_rels/slide43.xml.rels><?xml version="1.0" encoding="UTF-8" standalone="yes"?>
<Relationships xmlns="http://schemas.openxmlformats.org/package/2006/relationships"><Relationship Id="rId8" Type="http://schemas.openxmlformats.org/officeDocument/2006/relationships/hyperlink" Target="https://www.esa.int/Our_Activities/Observing_the_Earth/Copernicus/Sentinel-3" TargetMode="External"/><Relationship Id="rId13" Type="http://schemas.openxmlformats.org/officeDocument/2006/relationships/hyperlink" Target="https://seos-project.eu/oceancurrents/oceancurrents-c00-p01.html" TargetMode="External"/><Relationship Id="rId3" Type="http://schemas.openxmlformats.org/officeDocument/2006/relationships/hyperlink" Target="https://cci.esa.int/" TargetMode="External"/><Relationship Id="rId7" Type="http://schemas.openxmlformats.org/officeDocument/2006/relationships/hyperlink" Target="https://www.esa.int/Our_Activities/Observing_the_Earth/ESA_for_Earth" TargetMode="External"/><Relationship Id="rId12" Type="http://schemas.openxmlformats.org/officeDocument/2006/relationships/hyperlink" Target="https://www.esa.int/Our_Activities/Preparing_for_the_Future/Space_for_Earth/Oceans/ESA_and_Oceans_videos" TargetMode="External"/><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hyperlink" Target="https://www.esa.int/Education/Classroom_resources" TargetMode="External"/><Relationship Id="rId11" Type="http://schemas.openxmlformats.org/officeDocument/2006/relationships/hyperlink" Target="https://www.esa.int/spaceinvideos/Videos/2016/02/Sentinel-3_for_oceans" TargetMode="External"/><Relationship Id="rId5" Type="http://schemas.openxmlformats.org/officeDocument/2006/relationships/hyperlink" Target="https://www.ssec.wisc.edu/data/sst/" TargetMode="External"/><Relationship Id="rId10" Type="http://schemas.openxmlformats.org/officeDocument/2006/relationships/hyperlink" Target="https://www.esa.int/spaceinvideos/Videos/2018/05/Global_sea-surface_temperature_1991_2010" TargetMode="External"/><Relationship Id="rId4" Type="http://schemas.openxmlformats.org/officeDocument/2006/relationships/hyperlink" Target="https://esamultimedia.esa.int/docs/edu/sea_currents_english.zip" TargetMode="External"/><Relationship Id="rId9" Type="http://schemas.openxmlformats.org/officeDocument/2006/relationships/hyperlink" Target="https://www.esa.int/Our_Activities/Observing_the_Earth/Copernicus/Sentinel-6"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Thermohaline_circulation" TargetMode="External"/><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064"/>
            <a:ext cx="7559040" cy="10689336"/>
          </a:xfrm>
          <a:custGeom>
            <a:avLst/>
            <a:gdLst/>
            <a:ahLst/>
            <a:cxnLst/>
            <a:rect l="l" t="t" r="r" b="b"/>
            <a:pathLst>
              <a:path w="7559040" h="10689336">
                <a:moveTo>
                  <a:pt x="0" y="0"/>
                </a:moveTo>
                <a:lnTo>
                  <a:pt x="7559040" y="0"/>
                </a:lnTo>
                <a:lnTo>
                  <a:pt x="7559040" y="10689336"/>
                </a:lnTo>
                <a:lnTo>
                  <a:pt x="0" y="10689336"/>
                </a:lnTo>
                <a:lnTo>
                  <a:pt x="0" y="0"/>
                </a:lnTo>
                <a:close/>
              </a:path>
            </a:pathLst>
          </a:custGeom>
          <a:blipFill>
            <a:blip r:embed="rId2"/>
            <a:stretch>
              <a:fillRect b="-26"/>
            </a:stretch>
          </a:blipFill>
        </p:spPr>
        <p:txBody>
          <a:bodyPr/>
          <a:lstStyle/>
          <a:p>
            <a:endParaRPr lang="en-US"/>
          </a:p>
        </p:txBody>
      </p:sp>
      <p:sp>
        <p:nvSpPr>
          <p:cNvPr id="3" name="Freeform 3"/>
          <p:cNvSpPr/>
          <p:nvPr/>
        </p:nvSpPr>
        <p:spPr>
          <a:xfrm>
            <a:off x="355521" y="474219"/>
            <a:ext cx="1544574" cy="471421"/>
          </a:xfrm>
          <a:custGeom>
            <a:avLst/>
            <a:gdLst/>
            <a:ahLst/>
            <a:cxnLst/>
            <a:rect l="l" t="t" r="r" b="b"/>
            <a:pathLst>
              <a:path w="1544574" h="471421">
                <a:moveTo>
                  <a:pt x="0" y="0"/>
                </a:moveTo>
                <a:lnTo>
                  <a:pt x="1544574" y="0"/>
                </a:lnTo>
                <a:lnTo>
                  <a:pt x="1544574" y="471421"/>
                </a:lnTo>
                <a:lnTo>
                  <a:pt x="0" y="47142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352474" y="10233658"/>
            <a:ext cx="3209801" cy="474469"/>
          </a:xfrm>
          <a:custGeom>
            <a:avLst/>
            <a:gdLst/>
            <a:ahLst/>
            <a:cxnLst/>
            <a:rect l="l" t="t" r="r" b="b"/>
            <a:pathLst>
              <a:path w="3209801" h="474469">
                <a:moveTo>
                  <a:pt x="0" y="0"/>
                </a:moveTo>
                <a:lnTo>
                  <a:pt x="3209801" y="0"/>
                </a:lnTo>
                <a:lnTo>
                  <a:pt x="3209801" y="474469"/>
                </a:lnTo>
                <a:lnTo>
                  <a:pt x="0" y="4744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a:off x="352473" y="1147902"/>
            <a:ext cx="6542408" cy="980742"/>
          </a:xfrm>
          <a:custGeom>
            <a:avLst/>
            <a:gdLst/>
            <a:ahLst/>
            <a:cxnLst/>
            <a:rect l="l" t="t" r="r" b="b"/>
            <a:pathLst>
              <a:path w="6542408" h="980742">
                <a:moveTo>
                  <a:pt x="0" y="0"/>
                </a:moveTo>
                <a:lnTo>
                  <a:pt x="6542408" y="0"/>
                </a:lnTo>
                <a:lnTo>
                  <a:pt x="6542408" y="980742"/>
                </a:lnTo>
                <a:lnTo>
                  <a:pt x="0" y="9807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a:off x="5602987" y="10242802"/>
            <a:ext cx="1538859" cy="376933"/>
          </a:xfrm>
          <a:custGeom>
            <a:avLst/>
            <a:gdLst/>
            <a:ahLst/>
            <a:cxnLst/>
            <a:rect l="l" t="t" r="r" b="b"/>
            <a:pathLst>
              <a:path w="1538859" h="376933">
                <a:moveTo>
                  <a:pt x="0" y="0"/>
                </a:moveTo>
                <a:lnTo>
                  <a:pt x="1538859" y="0"/>
                </a:lnTo>
                <a:lnTo>
                  <a:pt x="1538859" y="376933"/>
                </a:lnTo>
                <a:lnTo>
                  <a:pt x="0" y="3769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TextBox 7"/>
          <p:cNvSpPr txBox="1"/>
          <p:nvPr/>
        </p:nvSpPr>
        <p:spPr>
          <a:xfrm>
            <a:off x="440360" y="529874"/>
            <a:ext cx="1236964" cy="231877"/>
          </a:xfrm>
          <a:prstGeom prst="rect">
            <a:avLst/>
          </a:prstGeom>
        </p:spPr>
        <p:txBody>
          <a:bodyPr lIns="0" tIns="0" rIns="0" bIns="0" rtlCol="0" anchor="t">
            <a:spAutoFit/>
          </a:bodyPr>
          <a:lstStyle/>
          <a:p>
            <a:pPr>
              <a:lnSpc>
                <a:spcPts val="1948"/>
              </a:lnSpc>
            </a:pPr>
            <a:r>
              <a:rPr lang="en-US" sz="1392" spc="-6">
                <a:solidFill>
                  <a:srgbClr val="FFFFFF"/>
                </a:solidFill>
                <a:latin typeface="IBM Plex Sans"/>
                <a:ea typeface="IBM Plex Sans"/>
                <a:cs typeface="IBM Plex Sans"/>
                <a:sym typeface="IBM Plex Sans"/>
              </a:rPr>
              <a:t>Földrajz | G02</a:t>
            </a:r>
            <a:r>
              <a:rPr lang="en-US" sz="1392" spc="-6">
                <a:solidFill>
                  <a:srgbClr val="009ADA"/>
                </a:solidFill>
                <a:latin typeface="IBM Plex Sans"/>
                <a:ea typeface="IBM Plex Sans"/>
                <a:cs typeface="IBM Plex Sans"/>
                <a:sym typeface="IBM Plex Sans"/>
              </a:rPr>
              <a:t> </a:t>
            </a:r>
          </a:p>
        </p:txBody>
      </p:sp>
      <p:sp>
        <p:nvSpPr>
          <p:cNvPr id="8" name="TextBox 8"/>
          <p:cNvSpPr txBox="1"/>
          <p:nvPr/>
        </p:nvSpPr>
        <p:spPr>
          <a:xfrm>
            <a:off x="437313" y="10283215"/>
            <a:ext cx="2873597" cy="471732"/>
          </a:xfrm>
          <a:prstGeom prst="rect">
            <a:avLst/>
          </a:prstGeom>
        </p:spPr>
        <p:txBody>
          <a:bodyPr lIns="0" tIns="0" rIns="0" bIns="0" rtlCol="0" anchor="t">
            <a:spAutoFit/>
          </a:bodyPr>
          <a:lstStyle/>
          <a:p>
            <a:pPr>
              <a:lnSpc>
                <a:spcPts val="1948"/>
              </a:lnSpc>
            </a:pPr>
            <a:r>
              <a:rPr lang="en-US" sz="1392" spc="-8">
                <a:solidFill>
                  <a:srgbClr val="FFFFFF"/>
                </a:solidFill>
                <a:latin typeface="IBM Plex Sans"/>
                <a:ea typeface="IBM Plex Sans"/>
                <a:cs typeface="IBM Plex Sans"/>
                <a:sym typeface="IBM Plex Sans"/>
              </a:rPr>
              <a:t>tanári útmutató és tanulói munkalapok</a:t>
            </a:r>
            <a:r>
              <a:rPr lang="en-US" sz="1392" spc="-8">
                <a:solidFill>
                  <a:srgbClr val="009ADA"/>
                </a:solidFill>
                <a:latin typeface="IBM Plex Sans"/>
                <a:ea typeface="IBM Plex Sans"/>
                <a:cs typeface="IBM Plex Sans"/>
                <a:sym typeface="IBM Plex Sans"/>
              </a:rPr>
              <a:t> </a:t>
            </a:r>
          </a:p>
        </p:txBody>
      </p:sp>
      <p:sp>
        <p:nvSpPr>
          <p:cNvPr id="9" name="TextBox 9"/>
          <p:cNvSpPr txBox="1"/>
          <p:nvPr/>
        </p:nvSpPr>
        <p:spPr>
          <a:xfrm>
            <a:off x="437312" y="1212958"/>
            <a:ext cx="6646574" cy="704232"/>
          </a:xfrm>
          <a:prstGeom prst="rect">
            <a:avLst/>
          </a:prstGeom>
        </p:spPr>
        <p:txBody>
          <a:bodyPr lIns="0" tIns="0" rIns="0" bIns="0" rtlCol="0" anchor="t">
            <a:spAutoFit/>
          </a:bodyPr>
          <a:lstStyle/>
          <a:p>
            <a:pPr>
              <a:lnSpc>
                <a:spcPts val="5883"/>
              </a:lnSpc>
            </a:pPr>
            <a:r>
              <a:rPr lang="en-US" sz="4202" b="1" spc="-33">
                <a:solidFill>
                  <a:srgbClr val="FFFFFF"/>
                </a:solidFill>
                <a:latin typeface="IBM Plex Sans Bold"/>
                <a:ea typeface="IBM Plex Sans Bold"/>
                <a:cs typeface="IBM Plex Sans Bold"/>
                <a:sym typeface="IBM Plex Sans Bold"/>
              </a:rPr>
              <a:t>Tanítsunk a világűrrel!</a:t>
            </a:r>
            <a:r>
              <a:rPr lang="en-US" sz="4202" b="1" spc="-33">
                <a:solidFill>
                  <a:srgbClr val="009ADA"/>
                </a:solidFill>
                <a:latin typeface="IBM Plex Sans Bold"/>
                <a:ea typeface="IBM Plex Sans Bold"/>
                <a:cs typeface="IBM Plex Sans Bold"/>
                <a:sym typeface="IBM Plex Sans Bold"/>
              </a:rPr>
              <a:t> </a:t>
            </a:r>
          </a:p>
        </p:txBody>
      </p:sp>
      <p:sp>
        <p:nvSpPr>
          <p:cNvPr id="10" name="TextBox 10"/>
          <p:cNvSpPr txBox="1"/>
          <p:nvPr/>
        </p:nvSpPr>
        <p:spPr>
          <a:xfrm>
            <a:off x="888416" y="3007763"/>
            <a:ext cx="4791304" cy="1055738"/>
          </a:xfrm>
          <a:prstGeom prst="rect">
            <a:avLst/>
          </a:prstGeom>
        </p:spPr>
        <p:txBody>
          <a:bodyPr lIns="0" tIns="0" rIns="0" bIns="0" rtlCol="0" anchor="t">
            <a:spAutoFit/>
          </a:bodyPr>
          <a:lstStyle/>
          <a:p>
            <a:pPr>
              <a:lnSpc>
                <a:spcPts val="3628"/>
              </a:lnSpc>
            </a:pPr>
            <a:r>
              <a:rPr lang="en-US" sz="2592" spc="-12">
                <a:solidFill>
                  <a:srgbClr val="009ADA"/>
                </a:solidFill>
                <a:latin typeface="IBM Plex Sans"/>
                <a:ea typeface="IBM Plex Sans"/>
                <a:cs typeface="IBM Plex Sans"/>
                <a:sym typeface="IBM Plex Sans"/>
              </a:rPr>
              <a:t>AZ ÓCEÁNOK AUTÓPÁLYÁI </a:t>
            </a:r>
          </a:p>
          <a:p>
            <a:pPr>
              <a:lnSpc>
                <a:spcPts val="2385"/>
              </a:lnSpc>
            </a:pPr>
            <a:r>
              <a:rPr lang="en-US" sz="1704" spc="-13">
                <a:solidFill>
                  <a:srgbClr val="9D9FA2"/>
                </a:solidFill>
                <a:latin typeface="IBM Plex Sans"/>
                <a:ea typeface="IBM Plex Sans"/>
                <a:cs typeface="IBM Plex Sans"/>
                <a:sym typeface="IBM Plex Sans"/>
              </a:rPr>
              <a:t>Tengeráramlatok és azok kapcsolata az éghajlattal</a:t>
            </a:r>
            <a:r>
              <a:rPr lang="en-US" sz="1704" spc="-13">
                <a:solidFill>
                  <a:srgbClr val="009ADA"/>
                </a:solidFill>
                <a:latin typeface="IBM Plex Sans"/>
                <a:ea typeface="IBM Plex Sans"/>
                <a:cs typeface="IBM Plex Sans"/>
                <a:sym typeface="IBM Plex Sans"/>
              </a:rPr>
              <a:t> </a:t>
            </a:r>
          </a:p>
        </p:txBody>
      </p:sp>
      <p:sp>
        <p:nvSpPr>
          <p:cNvPr id="11" name="TextBox 11"/>
          <p:cNvSpPr txBox="1"/>
          <p:nvPr/>
        </p:nvSpPr>
        <p:spPr>
          <a:xfrm>
            <a:off x="5687826" y="10310496"/>
            <a:ext cx="1033177" cy="142731"/>
          </a:xfrm>
          <a:prstGeom prst="rect">
            <a:avLst/>
          </a:prstGeom>
        </p:spPr>
        <p:txBody>
          <a:bodyPr lIns="0" tIns="0" rIns="0" bIns="0" rtlCol="0" anchor="t">
            <a:spAutoFit/>
          </a:bodyPr>
          <a:lstStyle/>
          <a:p>
            <a:pPr>
              <a:lnSpc>
                <a:spcPts val="1175"/>
              </a:lnSpc>
            </a:pPr>
            <a:r>
              <a:rPr lang="en-US" sz="839" spc="-2">
                <a:solidFill>
                  <a:srgbClr val="FFFFFF"/>
                </a:solidFill>
                <a:latin typeface="IBM Plex Sans"/>
                <a:ea typeface="IBM Plex Sans"/>
                <a:cs typeface="IBM Plex Sans"/>
                <a:sym typeface="IBM Plex Sans"/>
              </a:rPr>
              <a:t>Európai Űrügynökség</a:t>
            </a:r>
            <a:r>
              <a:rPr lang="en-US" sz="839" spc="-2">
                <a:solidFill>
                  <a:srgbClr val="009ADA"/>
                </a:solidFill>
                <a:latin typeface="IBM Plex Sans"/>
                <a:ea typeface="IBM Plex Sans"/>
                <a:cs typeface="IBM Plex Sans"/>
                <a:sym typeface="IBM Plex Sans"/>
              </a:rPr>
              <a:t> </a:t>
            </a:r>
          </a:p>
        </p:txBody>
      </p:sp>
      <p:sp>
        <p:nvSpPr>
          <p:cNvPr id="12" name="Freeform 2">
            <a:extLst>
              <a:ext uri="{FF2B5EF4-FFF2-40B4-BE49-F238E27FC236}">
                <a16:creationId xmlns:a16="http://schemas.microsoft.com/office/drawing/2014/main" id="{148A467E-58DA-6675-CCA7-D0568F428E29}"/>
              </a:ext>
            </a:extLst>
          </p:cNvPr>
          <p:cNvSpPr/>
          <p:nvPr/>
        </p:nvSpPr>
        <p:spPr>
          <a:xfrm>
            <a:off x="8067652" y="486865"/>
            <a:ext cx="5665956" cy="9814560"/>
          </a:xfrm>
          <a:custGeom>
            <a:avLst/>
            <a:gdLst/>
            <a:ahLst/>
            <a:cxnLst/>
            <a:rect l="l" t="t" r="r" b="b"/>
            <a:pathLst>
              <a:path w="5665956" h="9814560">
                <a:moveTo>
                  <a:pt x="0" y="0"/>
                </a:moveTo>
                <a:lnTo>
                  <a:pt x="5665956" y="0"/>
                </a:lnTo>
                <a:lnTo>
                  <a:pt x="5665956" y="9814560"/>
                </a:lnTo>
                <a:lnTo>
                  <a:pt x="0" y="9814560"/>
                </a:lnTo>
                <a:lnTo>
                  <a:pt x="0" y="0"/>
                </a:lnTo>
                <a:close/>
              </a:path>
            </a:pathLst>
          </a:custGeom>
          <a:blipFill>
            <a:blip r:embed="rId11"/>
            <a:stretch>
              <a:fillRect r="-2"/>
            </a:stretch>
          </a:blipFill>
        </p:spPr>
        <p:txBody>
          <a:bodyPr/>
          <a:lstStyle/>
          <a:p>
            <a:endParaRPr lang="en-US"/>
          </a:p>
        </p:txBody>
      </p:sp>
      <p:sp>
        <p:nvSpPr>
          <p:cNvPr id="13" name="Freeform 3">
            <a:extLst>
              <a:ext uri="{FF2B5EF4-FFF2-40B4-BE49-F238E27FC236}">
                <a16:creationId xmlns:a16="http://schemas.microsoft.com/office/drawing/2014/main" id="{91BF1533-E91F-3B78-132A-A6F9916987D0}"/>
              </a:ext>
            </a:extLst>
          </p:cNvPr>
          <p:cNvSpPr/>
          <p:nvPr/>
        </p:nvSpPr>
        <p:spPr>
          <a:xfrm>
            <a:off x="8387055" y="5843850"/>
            <a:ext cx="4490133" cy="2474595"/>
          </a:xfrm>
          <a:custGeom>
            <a:avLst/>
            <a:gdLst/>
            <a:ahLst/>
            <a:cxnLst/>
            <a:rect l="l" t="t" r="r" b="b"/>
            <a:pathLst>
              <a:path w="4490133" h="2474595">
                <a:moveTo>
                  <a:pt x="0" y="0"/>
                </a:moveTo>
                <a:lnTo>
                  <a:pt x="4490133" y="0"/>
                </a:lnTo>
                <a:lnTo>
                  <a:pt x="4490133" y="2474595"/>
                </a:lnTo>
                <a:lnTo>
                  <a:pt x="0" y="247459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4" name="Freeform 4">
            <a:extLst>
              <a:ext uri="{FF2B5EF4-FFF2-40B4-BE49-F238E27FC236}">
                <a16:creationId xmlns:a16="http://schemas.microsoft.com/office/drawing/2014/main" id="{E54C5B09-A467-BC7A-D36A-6776B517A9F3}"/>
              </a:ext>
            </a:extLst>
          </p:cNvPr>
          <p:cNvSpPr/>
          <p:nvPr/>
        </p:nvSpPr>
        <p:spPr>
          <a:xfrm>
            <a:off x="8326094" y="8669984"/>
            <a:ext cx="4996434" cy="1593723"/>
          </a:xfrm>
          <a:custGeom>
            <a:avLst/>
            <a:gdLst/>
            <a:ahLst/>
            <a:cxnLst/>
            <a:rect l="l" t="t" r="r" b="b"/>
            <a:pathLst>
              <a:path w="4996434" h="1593723">
                <a:moveTo>
                  <a:pt x="0" y="0"/>
                </a:moveTo>
                <a:lnTo>
                  <a:pt x="4996434" y="0"/>
                </a:lnTo>
                <a:lnTo>
                  <a:pt x="4996434" y="1593723"/>
                </a:lnTo>
                <a:lnTo>
                  <a:pt x="0" y="159372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TextBox 5">
            <a:extLst>
              <a:ext uri="{FF2B5EF4-FFF2-40B4-BE49-F238E27FC236}">
                <a16:creationId xmlns:a16="http://schemas.microsoft.com/office/drawing/2014/main" id="{DDDD9A65-B947-89D5-D3F0-7C0EAD14A359}"/>
              </a:ext>
            </a:extLst>
          </p:cNvPr>
          <p:cNvSpPr txBox="1"/>
          <p:nvPr/>
        </p:nvSpPr>
        <p:spPr>
          <a:xfrm>
            <a:off x="8407886" y="8649724"/>
            <a:ext cx="4943265" cy="1115818"/>
          </a:xfrm>
          <a:prstGeom prst="rect">
            <a:avLst/>
          </a:prstGeom>
        </p:spPr>
        <p:txBody>
          <a:bodyPr lIns="0" tIns="0" rIns="0" bIns="0" rtlCol="0" anchor="t">
            <a:spAutoFit/>
          </a:bodyPr>
          <a:lstStyle/>
          <a:p>
            <a:pPr>
              <a:lnSpc>
                <a:spcPts val="1913"/>
              </a:lnSpc>
            </a:pPr>
            <a:r>
              <a:rPr lang="en-US" sz="792" b="1" spc="-3">
                <a:solidFill>
                  <a:srgbClr val="FFFFFF"/>
                </a:solidFill>
                <a:latin typeface="IBM Plex Sans Bold"/>
                <a:ea typeface="IBM Plex Sans Bold"/>
                <a:cs typeface="IBM Plex Sans Bold"/>
                <a:sym typeface="IBM Plex Sans Bold"/>
              </a:rPr>
              <a:t>Tanítsunk a világűrrel! – Az óceánok autópályái | G02</a:t>
            </a:r>
            <a:r>
              <a:rPr lang="en-US" sz="792" spc="-3">
                <a:solidFill>
                  <a:srgbClr val="009ADA"/>
                </a:solidFill>
                <a:latin typeface="IBM Plex Sans"/>
                <a:ea typeface="IBM Plex Sans"/>
                <a:cs typeface="IBM Plex Sans"/>
                <a:sym typeface="IBM Plex Sans"/>
              </a:rPr>
              <a:t> </a:t>
            </a:r>
            <a:r>
              <a:rPr lang="en-US" sz="792" spc="-3">
                <a:solidFill>
                  <a:srgbClr val="FFFFFF"/>
                </a:solidFill>
                <a:latin typeface="IBM Plex Sans"/>
                <a:ea typeface="IBM Plex Sans"/>
                <a:cs typeface="IBM Plex Sans"/>
                <a:sym typeface="IBM Plex Sans"/>
                <a:hlinkClick r:id="rId16" tooltip="http://www.esa.int/education"/>
              </a:rPr>
              <a:t>www.esa.int/education</a:t>
            </a:r>
            <a:r>
              <a:rPr lang="en-US" sz="792" spc="-3">
                <a:solidFill>
                  <a:srgbClr val="009ADA"/>
                </a:solidFill>
                <a:latin typeface="IBM Plex Sans"/>
                <a:ea typeface="IBM Plex Sans"/>
                <a:cs typeface="IBM Plex Sans"/>
                <a:sym typeface="IBM Plex Sans"/>
                <a:hlinkClick r:id="rId16" tooltip="http://www.esa.int/education"/>
              </a:rPr>
              <a:t> </a:t>
            </a:r>
            <a:r>
              <a:rPr lang="en-US" sz="792" b="1" spc="-3">
                <a:solidFill>
                  <a:srgbClr val="FFFFFF"/>
                </a:solidFill>
                <a:latin typeface="IBM Plex Sans Bold"/>
                <a:ea typeface="IBM Plex Sans Bold"/>
                <a:cs typeface="IBM Plex Sans Bold"/>
                <a:sym typeface="IBM Plex Sans Bold"/>
              </a:rPr>
              <a:t>Az Európai Űrügynökség (ESA) Oktatási Irodája örömmel fogadja a visszajelzéseket és észrevételeket: </a:t>
            </a:r>
          </a:p>
          <a:p>
            <a:pPr>
              <a:lnSpc>
                <a:spcPts val="643"/>
              </a:lnSpc>
            </a:pPr>
            <a:r>
              <a:rPr lang="en-US" sz="792" spc="-3">
                <a:solidFill>
                  <a:srgbClr val="FFFFFF"/>
                </a:solidFill>
                <a:latin typeface="IBM Plex Sans"/>
                <a:ea typeface="IBM Plex Sans"/>
                <a:cs typeface="IBM Plex Sans"/>
                <a:sym typeface="IBM Plex Sans"/>
                <a:hlinkClick r:id="rId17" tooltip="mailto:teachers@esa.int"/>
              </a:rPr>
              <a:t>teachers@esa.int</a:t>
            </a:r>
            <a:r>
              <a:rPr lang="en-US" sz="792" spc="-3">
                <a:solidFill>
                  <a:srgbClr val="009ADA"/>
                </a:solidFill>
                <a:latin typeface="IBM Plex Sans"/>
                <a:ea typeface="IBM Plex Sans"/>
                <a:cs typeface="IBM Plex Sans"/>
                <a:sym typeface="IBM Plex Sans"/>
                <a:hlinkClick r:id="rId17" tooltip="mailto:teachers@esa.int"/>
              </a:rPr>
              <a:t> </a:t>
            </a:r>
          </a:p>
          <a:p>
            <a:pPr>
              <a:lnSpc>
                <a:spcPts val="1980"/>
              </a:lnSpc>
            </a:pPr>
            <a:r>
              <a:rPr lang="en-US" sz="792" b="1" spc="-3">
                <a:solidFill>
                  <a:srgbClr val="FFFFFF"/>
                </a:solidFill>
                <a:latin typeface="IBM Plex Sans Bold"/>
                <a:ea typeface="IBM Plex Sans Bold"/>
                <a:cs typeface="IBM Plex Sans Bold"/>
                <a:sym typeface="IBM Plex Sans Bold"/>
              </a:rPr>
              <a:t>Az Európai Űrügynökség oktatási programja a Nordic ESERO-val (Európai Űrügynökség Oktatási </a:t>
            </a:r>
          </a:p>
          <a:p>
            <a:pPr>
              <a:lnSpc>
                <a:spcPts val="612"/>
              </a:lnSpc>
            </a:pPr>
            <a:r>
              <a:rPr lang="en-US" sz="792" b="1" spc="-2">
                <a:solidFill>
                  <a:srgbClr val="FFFFFF"/>
                </a:solidFill>
                <a:latin typeface="IBM Plex Sans Bold"/>
                <a:ea typeface="IBM Plex Sans Bold"/>
                <a:cs typeface="IBM Plex Sans Bold"/>
                <a:sym typeface="IBM Plex Sans Bold"/>
              </a:rPr>
              <a:t>Erőforrás Iroda) együttműködésben</a:t>
            </a:r>
            <a:r>
              <a:rPr lang="en-US" sz="792" spc="-2">
                <a:solidFill>
                  <a:srgbClr val="009ADA"/>
                </a:solidFill>
                <a:latin typeface="IBM Plex Sans"/>
                <a:ea typeface="IBM Plex Sans"/>
                <a:cs typeface="IBM Plex Sans"/>
                <a:sym typeface="IBM Plex Sans"/>
              </a:rPr>
              <a:t> </a:t>
            </a:r>
          </a:p>
          <a:p>
            <a:pPr>
              <a:lnSpc>
                <a:spcPts val="1980"/>
              </a:lnSpc>
            </a:pPr>
            <a:r>
              <a:rPr lang="en-US" sz="792" spc="-3">
                <a:solidFill>
                  <a:srgbClr val="FFFFFF"/>
                </a:solidFill>
                <a:latin typeface="IBM Plex Sans"/>
                <a:ea typeface="IBM Plex Sans"/>
                <a:cs typeface="IBM Plex Sans"/>
                <a:sym typeface="IBM Plex Sans"/>
              </a:rPr>
              <a:t>Copyright © Európai Űrügynökség 2018</a:t>
            </a:r>
            <a:r>
              <a:rPr lang="en-US" sz="792" spc="-3">
                <a:solidFill>
                  <a:srgbClr val="009ADA"/>
                </a:solidFill>
                <a:latin typeface="IBM Plex Sans"/>
                <a:ea typeface="IBM Plex Sans"/>
                <a:cs typeface="IBM Plex Sans"/>
                <a:sym typeface="IBM Plex Sans"/>
              </a:rPr>
              <a:t> </a:t>
            </a:r>
          </a:p>
        </p:txBody>
      </p:sp>
      <p:sp>
        <p:nvSpPr>
          <p:cNvPr id="16" name="TextBox 6">
            <a:extLst>
              <a:ext uri="{FF2B5EF4-FFF2-40B4-BE49-F238E27FC236}">
                <a16:creationId xmlns:a16="http://schemas.microsoft.com/office/drawing/2014/main" id="{49A57059-D84B-213D-5020-A92AF4EAD6FB}"/>
              </a:ext>
            </a:extLst>
          </p:cNvPr>
          <p:cNvSpPr txBox="1"/>
          <p:nvPr/>
        </p:nvSpPr>
        <p:spPr>
          <a:xfrm>
            <a:off x="8456653" y="5898284"/>
            <a:ext cx="2987992" cy="1619546"/>
          </a:xfrm>
          <a:prstGeom prst="rect">
            <a:avLst/>
          </a:prstGeom>
        </p:spPr>
        <p:txBody>
          <a:bodyPr lIns="0" tIns="0" rIns="0" bIns="0" rtlCol="0" anchor="t">
            <a:spAutoFit/>
          </a:bodyPr>
          <a:lstStyle/>
          <a:p>
            <a:pPr>
              <a:lnSpc>
                <a:spcPts val="1656"/>
              </a:lnSpc>
            </a:pPr>
            <a:r>
              <a:rPr lang="en-US" sz="1296" spc="-10">
                <a:solidFill>
                  <a:srgbClr val="FFFFFF"/>
                </a:solidFill>
                <a:latin typeface="IBM Plex Sans"/>
                <a:ea typeface="IBM Plex Sans"/>
                <a:cs typeface="IBM Plex Sans"/>
                <a:sym typeface="IBM Plex Sans"/>
              </a:rPr>
              <a:t>Alapadatok</a:t>
            </a:r>
            <a:r>
              <a:rPr lang="en-US" sz="1296" spc="-10">
                <a:solidFill>
                  <a:srgbClr val="231F20"/>
                </a:solidFill>
                <a:latin typeface="IBM Plex Sans"/>
                <a:ea typeface="IBM Plex Sans"/>
                <a:cs typeface="IBM Plex Sans"/>
                <a:sym typeface="IBM Plex Sans"/>
              </a:rPr>
              <a:t> </a:t>
            </a:r>
            <a:r>
              <a:rPr lang="en-US" sz="1296" spc="-10">
                <a:solidFill>
                  <a:srgbClr val="FFFFFF"/>
                </a:solidFill>
                <a:latin typeface="IBM Plex Sans"/>
                <a:ea typeface="IBM Plex Sans"/>
                <a:cs typeface="IBM Plex Sans"/>
                <a:sym typeface="IBM Plex Sans"/>
              </a:rPr>
              <a:t>A tevékenységek áttekintése</a:t>
            </a:r>
            <a:r>
              <a:rPr lang="en-US" sz="1296" spc="-10">
                <a:solidFill>
                  <a:srgbClr val="231F20"/>
                </a:solidFill>
                <a:latin typeface="IBM Plex Sans"/>
                <a:ea typeface="IBM Plex Sans"/>
                <a:cs typeface="IBM Plex Sans"/>
                <a:sym typeface="IBM Plex Sans"/>
              </a:rPr>
              <a:t> </a:t>
            </a:r>
            <a:r>
              <a:rPr lang="en-US" sz="1296" spc="-10">
                <a:solidFill>
                  <a:srgbClr val="FFFFFF"/>
                </a:solidFill>
                <a:latin typeface="IBM Plex Sans"/>
                <a:ea typeface="IBM Plex Sans"/>
                <a:cs typeface="IBM Plex Sans"/>
                <a:sym typeface="IBM Plex Sans"/>
              </a:rPr>
              <a:t>Bevezetés</a:t>
            </a:r>
            <a:r>
              <a:rPr lang="en-US" sz="1296" spc="-10">
                <a:solidFill>
                  <a:srgbClr val="231F20"/>
                </a:solidFill>
                <a:latin typeface="IBM Plex Sans"/>
                <a:ea typeface="IBM Plex Sans"/>
                <a:cs typeface="IBM Plex Sans"/>
                <a:sym typeface="IBM Plex Sans"/>
              </a:rPr>
              <a:t> </a:t>
            </a:r>
          </a:p>
          <a:p>
            <a:pPr>
              <a:lnSpc>
                <a:spcPts val="3240"/>
              </a:lnSpc>
            </a:pPr>
            <a:r>
              <a:rPr lang="en-US" sz="1296" spc="-9">
                <a:solidFill>
                  <a:srgbClr val="FFFFFF"/>
                </a:solidFill>
                <a:latin typeface="IBM Plex Sans"/>
                <a:ea typeface="IBM Plex Sans"/>
                <a:cs typeface="IBM Plex Sans"/>
                <a:sym typeface="IBM Plex Sans"/>
              </a:rPr>
              <a:t>1. tevékenység: Mozgásban az óceán</a:t>
            </a:r>
            <a:r>
              <a:rPr lang="en-US" sz="1296" spc="-9">
                <a:solidFill>
                  <a:srgbClr val="231F20"/>
                </a:solidFill>
                <a:latin typeface="IBM Plex Sans"/>
                <a:ea typeface="IBM Plex Sans"/>
                <a:cs typeface="IBM Plex Sans"/>
                <a:sym typeface="IBM Plex Sans"/>
              </a:rPr>
              <a:t> </a:t>
            </a:r>
          </a:p>
          <a:p>
            <a:pPr>
              <a:lnSpc>
                <a:spcPts val="648"/>
              </a:lnSpc>
            </a:pPr>
            <a:r>
              <a:rPr lang="en-US" sz="1296" spc="-10">
                <a:solidFill>
                  <a:srgbClr val="FFFFFF"/>
                </a:solidFill>
                <a:latin typeface="IBM Plex Sans"/>
                <a:ea typeface="IBM Plex Sans"/>
                <a:cs typeface="IBM Plex Sans"/>
                <a:sym typeface="IBM Plex Sans"/>
              </a:rPr>
              <a:t>2. tevékenység: Hogyan süllyed le a víz? </a:t>
            </a:r>
          </a:p>
          <a:p>
            <a:pPr>
              <a:lnSpc>
                <a:spcPts val="2712"/>
              </a:lnSpc>
            </a:pPr>
            <a:r>
              <a:rPr lang="en-US" sz="1296" spc="-10">
                <a:solidFill>
                  <a:srgbClr val="FFFFFF"/>
                </a:solidFill>
                <a:latin typeface="IBM Plex Sans"/>
                <a:ea typeface="IBM Plex Sans"/>
                <a:cs typeface="IBM Plex Sans"/>
                <a:sym typeface="IBM Plex Sans"/>
              </a:rPr>
              <a:t>3. tevékenység: Meleg helyzet</a:t>
            </a:r>
            <a:r>
              <a:rPr lang="en-US" sz="1296" spc="-10">
                <a:solidFill>
                  <a:srgbClr val="231F20"/>
                </a:solidFill>
                <a:latin typeface="IBM Plex Sans"/>
                <a:ea typeface="IBM Plex Sans"/>
                <a:cs typeface="IBM Plex Sans"/>
                <a:sym typeface="IBM Plex Sans"/>
              </a:rPr>
              <a:t> </a:t>
            </a:r>
          </a:p>
          <a:p>
            <a:pPr>
              <a:lnSpc>
                <a:spcPts val="3240"/>
              </a:lnSpc>
            </a:pPr>
            <a:r>
              <a:rPr lang="en-US" sz="1296" spc="-9">
                <a:solidFill>
                  <a:srgbClr val="FFFFFF"/>
                </a:solidFill>
                <a:latin typeface="IBM Plex Sans"/>
                <a:ea typeface="IBM Plex Sans"/>
                <a:cs typeface="IBM Plex Sans"/>
                <a:sym typeface="IBM Plex Sans"/>
              </a:rPr>
              <a:t>Tanulói munkalap</a:t>
            </a:r>
            <a:r>
              <a:rPr lang="en-US" sz="1296" spc="-9">
                <a:solidFill>
                  <a:srgbClr val="231F20"/>
                </a:solidFill>
                <a:latin typeface="IBM Plex Sans"/>
                <a:ea typeface="IBM Plex Sans"/>
                <a:cs typeface="IBM Plex Sans"/>
                <a:sym typeface="IBM Plex Sans"/>
              </a:rPr>
              <a:t> </a:t>
            </a:r>
            <a:r>
              <a:rPr lang="en-US" sz="1296" spc="-9">
                <a:solidFill>
                  <a:srgbClr val="FFFFFF"/>
                </a:solidFill>
                <a:latin typeface="IBM Plex Sans"/>
                <a:ea typeface="IBM Plex Sans"/>
                <a:cs typeface="IBM Plex Sans"/>
                <a:sym typeface="IBM Plex Sans"/>
              </a:rPr>
              <a:t>Linkek</a:t>
            </a:r>
            <a:r>
              <a:rPr lang="en-US" sz="1296" spc="-9">
                <a:solidFill>
                  <a:srgbClr val="231F20"/>
                </a:solidFill>
                <a:latin typeface="IBM Plex Sans"/>
                <a:ea typeface="IBM Plex Sans"/>
                <a:cs typeface="IBM Plex Sans"/>
                <a:sym typeface="IBM Plex Sans"/>
              </a:rPr>
              <a:t> </a:t>
            </a:r>
          </a:p>
        </p:txBody>
      </p:sp>
      <p:sp>
        <p:nvSpPr>
          <p:cNvPr id="17" name="TextBox 7">
            <a:extLst>
              <a:ext uri="{FF2B5EF4-FFF2-40B4-BE49-F238E27FC236}">
                <a16:creationId xmlns:a16="http://schemas.microsoft.com/office/drawing/2014/main" id="{2DF4B0EA-5AB2-2AB0-5B78-08311D742962}"/>
              </a:ext>
            </a:extLst>
          </p:cNvPr>
          <p:cNvSpPr txBox="1"/>
          <p:nvPr/>
        </p:nvSpPr>
        <p:spPr>
          <a:xfrm>
            <a:off x="12081869" y="5898285"/>
            <a:ext cx="674399" cy="2247923"/>
          </a:xfrm>
          <a:prstGeom prst="rect">
            <a:avLst/>
          </a:prstGeom>
        </p:spPr>
        <p:txBody>
          <a:bodyPr lIns="0" tIns="0" rIns="0" bIns="0" rtlCol="0" anchor="t">
            <a:spAutoFit/>
          </a:bodyPr>
          <a:lstStyle/>
          <a:p>
            <a:pPr algn="just">
              <a:lnSpc>
                <a:spcPts val="1656"/>
              </a:lnSpc>
            </a:pPr>
            <a:r>
              <a:rPr lang="en-US" sz="1296" spc="-10">
                <a:solidFill>
                  <a:srgbClr val="FFFFFF"/>
                </a:solidFill>
                <a:latin typeface="IBM Plex Sans"/>
                <a:ea typeface="IBM Plex Sans"/>
                <a:cs typeface="IBM Plex Sans"/>
                <a:sym typeface="IBM Plex Sans"/>
              </a:rPr>
              <a:t>3. oldal</a:t>
            </a:r>
            <a:r>
              <a:rPr lang="en-US" sz="1296" spc="-10">
                <a:solidFill>
                  <a:srgbClr val="231F20"/>
                </a:solidFill>
                <a:latin typeface="IBM Plex Sans"/>
                <a:ea typeface="IBM Plex Sans"/>
                <a:cs typeface="IBM Plex Sans"/>
                <a:sym typeface="IBM Plex Sans"/>
              </a:rPr>
              <a:t> </a:t>
            </a:r>
            <a:r>
              <a:rPr lang="en-US" sz="1296" spc="-10">
                <a:solidFill>
                  <a:srgbClr val="FFFFFF"/>
                </a:solidFill>
                <a:latin typeface="IBM Plex Sans"/>
                <a:ea typeface="IBM Plex Sans"/>
                <a:cs typeface="IBM Plex Sans"/>
                <a:sym typeface="IBM Plex Sans"/>
              </a:rPr>
              <a:t>4. oldal</a:t>
            </a:r>
            <a:r>
              <a:rPr lang="en-US" sz="1296" spc="-10">
                <a:solidFill>
                  <a:srgbClr val="231F20"/>
                </a:solidFill>
                <a:latin typeface="IBM Plex Sans"/>
                <a:ea typeface="IBM Plex Sans"/>
                <a:cs typeface="IBM Plex Sans"/>
                <a:sym typeface="IBM Plex Sans"/>
              </a:rPr>
              <a:t> </a:t>
            </a:r>
            <a:r>
              <a:rPr lang="en-US" sz="1296" spc="-10">
                <a:solidFill>
                  <a:srgbClr val="FFFFFF"/>
                </a:solidFill>
                <a:latin typeface="IBM Plex Sans"/>
                <a:ea typeface="IBM Plex Sans"/>
                <a:cs typeface="IBM Plex Sans"/>
                <a:sym typeface="IBM Plex Sans"/>
              </a:rPr>
              <a:t>5. oldal</a:t>
            </a:r>
            <a:r>
              <a:rPr lang="en-US" sz="1296" spc="-10">
                <a:solidFill>
                  <a:srgbClr val="231F20"/>
                </a:solidFill>
                <a:latin typeface="IBM Plex Sans"/>
                <a:ea typeface="IBM Plex Sans"/>
                <a:cs typeface="IBM Plex Sans"/>
                <a:sym typeface="IBM Plex Sans"/>
              </a:rPr>
              <a:t> </a:t>
            </a:r>
          </a:p>
          <a:p>
            <a:pPr algn="just">
              <a:lnSpc>
                <a:spcPts val="3240"/>
              </a:lnSpc>
            </a:pPr>
            <a:r>
              <a:rPr lang="en-US" sz="1296" spc="-10">
                <a:solidFill>
                  <a:srgbClr val="FFFFFF"/>
                </a:solidFill>
                <a:latin typeface="IBM Plex Sans"/>
                <a:ea typeface="IBM Plex Sans"/>
                <a:cs typeface="IBM Plex Sans"/>
                <a:sym typeface="IBM Plex Sans"/>
              </a:rPr>
              <a:t>6. oldal</a:t>
            </a:r>
            <a:r>
              <a:rPr lang="en-US" sz="1296" spc="-10">
                <a:solidFill>
                  <a:srgbClr val="231F20"/>
                </a:solidFill>
                <a:latin typeface="IBM Plex Sans"/>
                <a:ea typeface="IBM Plex Sans"/>
                <a:cs typeface="IBM Plex Sans"/>
                <a:sym typeface="IBM Plex Sans"/>
              </a:rPr>
              <a:t> </a:t>
            </a:r>
          </a:p>
          <a:p>
            <a:pPr algn="just">
              <a:lnSpc>
                <a:spcPts val="648"/>
              </a:lnSpc>
            </a:pPr>
            <a:r>
              <a:rPr lang="en-US" sz="1296" spc="-10">
                <a:solidFill>
                  <a:srgbClr val="FFFFFF"/>
                </a:solidFill>
                <a:latin typeface="IBM Plex Sans"/>
                <a:ea typeface="IBM Plex Sans"/>
                <a:cs typeface="IBM Plex Sans"/>
                <a:sym typeface="IBM Plex Sans"/>
              </a:rPr>
              <a:t>8. oldal</a:t>
            </a:r>
            <a:r>
              <a:rPr lang="en-US" sz="1296" spc="-10">
                <a:solidFill>
                  <a:srgbClr val="231F20"/>
                </a:solidFill>
                <a:latin typeface="IBM Plex Sans"/>
                <a:ea typeface="IBM Plex Sans"/>
                <a:cs typeface="IBM Plex Sans"/>
                <a:sym typeface="IBM Plex Sans"/>
              </a:rPr>
              <a:t> </a:t>
            </a:r>
          </a:p>
          <a:p>
            <a:pPr algn="just">
              <a:lnSpc>
                <a:spcPts val="2712"/>
              </a:lnSpc>
            </a:pPr>
            <a:r>
              <a:rPr lang="en-US" sz="1296" spc="-10">
                <a:solidFill>
                  <a:srgbClr val="FFFFFF"/>
                </a:solidFill>
                <a:latin typeface="IBM Plex Sans"/>
                <a:ea typeface="IBM Plex Sans"/>
                <a:cs typeface="IBM Plex Sans"/>
                <a:sym typeface="IBM Plex Sans"/>
              </a:rPr>
              <a:t>10. oldal</a:t>
            </a:r>
            <a:r>
              <a:rPr lang="en-US" sz="1296" spc="-10">
                <a:solidFill>
                  <a:srgbClr val="231F20"/>
                </a:solidFill>
                <a:latin typeface="IBM Plex Sans"/>
                <a:ea typeface="IBM Plex Sans"/>
                <a:cs typeface="IBM Plex Sans"/>
                <a:sym typeface="IBM Plex Sans"/>
              </a:rPr>
              <a:t> </a:t>
            </a:r>
          </a:p>
          <a:p>
            <a:pPr algn="just">
              <a:lnSpc>
                <a:spcPts val="3240"/>
              </a:lnSpc>
            </a:pPr>
            <a:r>
              <a:rPr lang="en-US" sz="1296" spc="-10">
                <a:solidFill>
                  <a:srgbClr val="FFFFFF"/>
                </a:solidFill>
                <a:latin typeface="IBM Plex Sans"/>
                <a:ea typeface="IBM Plex Sans"/>
                <a:cs typeface="IBM Plex Sans"/>
                <a:sym typeface="IBM Plex Sans"/>
              </a:rPr>
              <a:t>11. oldal</a:t>
            </a:r>
            <a:r>
              <a:rPr lang="en-US" sz="1296" spc="-10">
                <a:solidFill>
                  <a:srgbClr val="231F20"/>
                </a:solidFill>
                <a:latin typeface="IBM Plex Sans"/>
                <a:ea typeface="IBM Plex Sans"/>
                <a:cs typeface="IBM Plex Sans"/>
                <a:sym typeface="IBM Plex Sans"/>
              </a:rPr>
              <a:t> </a:t>
            </a:r>
            <a:r>
              <a:rPr lang="en-US" sz="1296" spc="-10">
                <a:solidFill>
                  <a:srgbClr val="FFFFFF"/>
                </a:solidFill>
                <a:latin typeface="IBM Plex Sans"/>
                <a:ea typeface="IBM Plex Sans"/>
                <a:cs typeface="IBM Plex Sans"/>
                <a:sym typeface="IBM Plex Sans"/>
              </a:rPr>
              <a:t>21. oldal</a:t>
            </a:r>
            <a:r>
              <a:rPr lang="en-US" sz="1296" spc="-10">
                <a:solidFill>
                  <a:srgbClr val="231F20"/>
                </a:solidFill>
                <a:latin typeface="IBM Plex Sans"/>
                <a:ea typeface="IBM Plex Sans"/>
                <a:cs typeface="IBM Plex Sans"/>
                <a:sym typeface="IBM Plex Sans"/>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334D5F-622B-DAAF-B6FB-62328E41EFD4}"/>
              </a:ext>
            </a:extLst>
          </p:cNvPr>
          <p:cNvSpPr txBox="1"/>
          <p:nvPr/>
        </p:nvSpPr>
        <p:spPr>
          <a:xfrm>
            <a:off x="388938" y="2366143"/>
            <a:ext cx="13868400" cy="8009757"/>
          </a:xfrm>
          <a:prstGeom prst="rect">
            <a:avLst/>
          </a:prstGeom>
          <a:noFill/>
        </p:spPr>
        <p:txBody>
          <a:bodyPr wrap="square">
            <a:spAutoFit/>
          </a:bodyPr>
          <a:lstStyle/>
          <a:p>
            <a:pPr>
              <a:lnSpc>
                <a:spcPct val="107000"/>
              </a:lnSpc>
              <a:spcAft>
                <a:spcPts val="800"/>
              </a:spcAft>
            </a:pPr>
            <a:r>
              <a:rPr lang="en-US" sz="2400" b="1" kern="0" dirty="0">
                <a:effectLst/>
                <a:latin typeface="Times New Roman" panose="02020603050405020304" pitchFamily="18" charset="0"/>
                <a:ea typeface="Times New Roman" panose="02020603050405020304" pitchFamily="18" charset="0"/>
                <a:cs typeface="Times New Roman" panose="02020603050405020304" pitchFamily="18" charset="0"/>
              </a:rPr>
              <a:t>1. Introduction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Thermohaline circulation (THC) is a crucial component of the global oceanic conveyor belt, driven by differences in temperature (</a:t>
            </a:r>
            <a:r>
              <a:rPr lang="en-US"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thermo</a:t>
            </a: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 and salinity (</a:t>
            </a:r>
            <a:r>
              <a:rPr lang="en-US"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haline</a:t>
            </a: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 This deep-ocean process plays a fundamental role in global climate regulation, ocean nutrient distribution, and carbon cycling.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b="1" kern="0" dirty="0">
                <a:effectLst/>
                <a:latin typeface="Times New Roman" panose="02020603050405020304" pitchFamily="18" charset="0"/>
                <a:ea typeface="Times New Roman" panose="02020603050405020304" pitchFamily="18" charset="0"/>
                <a:cs typeface="Times New Roman" panose="02020603050405020304" pitchFamily="18" charset="0"/>
              </a:rPr>
              <a:t>2. Research History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b="1" kern="0" dirty="0">
                <a:effectLst/>
                <a:latin typeface="Times New Roman" panose="02020603050405020304" pitchFamily="18" charset="0"/>
                <a:ea typeface="Times New Roman" panose="02020603050405020304" pitchFamily="18" charset="0"/>
                <a:cs typeface="Times New Roman" panose="02020603050405020304" pitchFamily="18" charset="0"/>
              </a:rPr>
              <a:t>2.1 Early Observations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The concept of deep ocean circulation was first hypothesized in the late 19th and early 20th centuries. Oceanographers such as Matthew Fontaine Maury and Fridtjof Nansen made pioneering observations of ocean currents and water masses, recognizing the role of temperature and salinity in driving deep circulation.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b="1" kern="0" dirty="0">
                <a:effectLst/>
                <a:latin typeface="Times New Roman" panose="02020603050405020304" pitchFamily="18" charset="0"/>
                <a:ea typeface="Times New Roman" panose="02020603050405020304" pitchFamily="18" charset="0"/>
                <a:cs typeface="Times New Roman" panose="02020603050405020304" pitchFamily="18" charset="0"/>
              </a:rPr>
              <a:t>2.2 20th-Century Developments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During the mid-20th century, systematic studies using tracer elements, hydrographic measurements, and deep-sea observations provided empirical evidence of the global thermohaline conveyor belt. The International Geophysical Year (1957-1958) facilitated extensive oceanographic surveys, enhancing understanding of deep water formation in polar regions.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b="1" kern="0" dirty="0">
                <a:effectLst/>
                <a:latin typeface="Times New Roman" panose="02020603050405020304" pitchFamily="18" charset="0"/>
                <a:ea typeface="Times New Roman" panose="02020603050405020304" pitchFamily="18" charset="0"/>
                <a:cs typeface="Times New Roman" panose="02020603050405020304" pitchFamily="18" charset="0"/>
              </a:rPr>
              <a:t>2.3 Modern Advances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Contemporary research utilizes satellite altimetry, autonomous Argo floats, and high-resolution climate models to analyze thermohaline circulation dynamics. The advent of climate change studies has increased interest in THC due to its potential vulnerability to global warming.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A88E4BE-3ED3-20BA-18C4-52B8060F2B1B}"/>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70706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 of a diagram of water&#10;&#10;AI-generated content may be incorrect.">
            <a:extLst>
              <a:ext uri="{FF2B5EF4-FFF2-40B4-BE49-F238E27FC236}">
                <a16:creationId xmlns:a16="http://schemas.microsoft.com/office/drawing/2014/main" id="{554A0977-90A0-73BC-64A6-0547F5ECE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6790" y="4051300"/>
            <a:ext cx="8309215" cy="6640418"/>
          </a:xfrm>
          <a:prstGeom prst="rect">
            <a:avLst/>
          </a:prstGeom>
        </p:spPr>
      </p:pic>
      <p:sp>
        <p:nvSpPr>
          <p:cNvPr id="2" name="TextBox 1">
            <a:extLst>
              <a:ext uri="{FF2B5EF4-FFF2-40B4-BE49-F238E27FC236}">
                <a16:creationId xmlns:a16="http://schemas.microsoft.com/office/drawing/2014/main" id="{D0B72135-D9BF-1A17-16CA-984CEF69F380}"/>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B48F7045-1F17-0A84-C222-CCE1D76F833D}"/>
              </a:ext>
            </a:extLst>
          </p:cNvPr>
          <p:cNvSpPr txBox="1"/>
          <p:nvPr/>
        </p:nvSpPr>
        <p:spPr>
          <a:xfrm>
            <a:off x="160071" y="1917700"/>
            <a:ext cx="7578197" cy="6003888"/>
          </a:xfrm>
          <a:prstGeom prst="rect">
            <a:avLst/>
          </a:prstGeom>
          <a:noFill/>
        </p:spPr>
        <p:txBody>
          <a:bodyPr wrap="square">
            <a:spAutoFit/>
          </a:bodyPr>
          <a:lstStyle/>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3. Current State of Thermohaline Circulation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global thermohaline circulation is experiencing shifts due to anthropogenic climate change. Key observations include:</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A slowdown in Atlantic Meridional Overturning Circulation (AMOC), </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potentially linked to Arctic ice melt.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Regional shifts in deep water formation</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due to temperature and salinity changes.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Increasing use of oceanographic buoys</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and satellites to monitor real-time THC</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variations.</a:t>
            </a:r>
            <a:endPar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DEBA14-EEAE-3653-A147-A959A268CE5A}"/>
              </a:ext>
            </a:extLst>
          </p:cNvPr>
          <p:cNvSpPr txBox="1"/>
          <p:nvPr/>
        </p:nvSpPr>
        <p:spPr>
          <a:xfrm>
            <a:off x="7966869" y="2090272"/>
            <a:ext cx="7984333" cy="983283"/>
          </a:xfrm>
          <a:prstGeom prst="rect">
            <a:avLst/>
          </a:prstGeom>
          <a:noFill/>
        </p:spPr>
        <p:txBody>
          <a:bodyPr wrap="square">
            <a:spAutoFit/>
          </a:bodyPr>
          <a:lstStyle/>
          <a:p>
            <a:pPr>
              <a:lnSpc>
                <a:spcPct val="107000"/>
              </a:lnSpc>
              <a:spcAft>
                <a:spcPts val="800"/>
              </a:spcAft>
            </a:pPr>
            <a:r>
              <a:rPr lang="en-US" sz="2800" b="1" kern="0" dirty="0">
                <a:latin typeface="Times New Roman" panose="02020603050405020304" pitchFamily="18" charset="0"/>
                <a:cs typeface="Times New Roman" panose="02020603050405020304" pitchFamily="18" charset="0"/>
              </a:rPr>
              <a:t>4. Major Branches of Thermohaline</a:t>
            </a:r>
            <a:br>
              <a:rPr lang="hu-HU" sz="2800" b="1" kern="0" dirty="0">
                <a:latin typeface="Times New Roman" panose="02020603050405020304" pitchFamily="18" charset="0"/>
                <a:cs typeface="Times New Roman" panose="02020603050405020304" pitchFamily="18" charset="0"/>
              </a:rPr>
            </a:br>
            <a:r>
              <a:rPr lang="en-US" sz="2800" b="1" kern="0" dirty="0">
                <a:latin typeface="Times New Roman" panose="02020603050405020304" pitchFamily="18" charset="0"/>
                <a:cs typeface="Times New Roman" panose="02020603050405020304" pitchFamily="18" charset="0"/>
              </a:rPr>
              <a:t> Circulation</a:t>
            </a:r>
          </a:p>
        </p:txBody>
      </p:sp>
    </p:spTree>
    <p:extLst>
      <p:ext uri="{BB962C8B-B14F-4D97-AF65-F5344CB8AC3E}">
        <p14:creationId xmlns:p14="http://schemas.microsoft.com/office/powerpoint/2010/main" val="2827289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 4">
            <a:hlinkClick r:id="" action="ppaction://media"/>
            <a:extLst>
              <a:ext uri="{FF2B5EF4-FFF2-40B4-BE49-F238E27FC236}">
                <a16:creationId xmlns:a16="http://schemas.microsoft.com/office/drawing/2014/main" id="{785F361C-1905-AC43-E959-DF8E03DD9DB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9558" y="1612900"/>
            <a:ext cx="13998222" cy="4724400"/>
          </a:xfrm>
          <a:prstGeom prst="rect">
            <a:avLst/>
          </a:prstGeom>
        </p:spPr>
      </p:pic>
      <p:sp>
        <p:nvSpPr>
          <p:cNvPr id="6" name="TextBox 5">
            <a:extLst>
              <a:ext uri="{FF2B5EF4-FFF2-40B4-BE49-F238E27FC236}">
                <a16:creationId xmlns:a16="http://schemas.microsoft.com/office/drawing/2014/main" id="{30596C88-1A50-CE7F-3A85-74CC23D02C14}"/>
              </a:ext>
            </a:extLst>
          </p:cNvPr>
          <p:cNvSpPr txBox="1"/>
          <p:nvPr/>
        </p:nvSpPr>
        <p:spPr>
          <a:xfrm>
            <a:off x="1870869" y="317500"/>
            <a:ext cx="10820400" cy="677108"/>
          </a:xfrm>
          <a:prstGeom prst="rect">
            <a:avLst/>
          </a:prstGeom>
          <a:noFill/>
        </p:spPr>
        <p:txBody>
          <a:bodyPr wrap="square" rtlCol="0">
            <a:spAutoFit/>
          </a:bodyPr>
          <a:lstStyle/>
          <a:p>
            <a:pPr algn="ctr"/>
            <a:r>
              <a:rPr lang="hu-HU" sz="2400" b="1" dirty="0" err="1">
                <a:latin typeface="Tahoma" panose="020B0604030504040204" pitchFamily="34" charset="0"/>
                <a:ea typeface="Tahoma" panose="020B0604030504040204" pitchFamily="34" charset="0"/>
                <a:cs typeface="Tahoma" panose="020B0604030504040204" pitchFamily="34" charset="0"/>
              </a:rPr>
              <a:t>Thermohaline</a:t>
            </a:r>
            <a:r>
              <a:rPr lang="hu-HU" sz="2400" b="1" dirty="0">
                <a:latin typeface="Tahoma" panose="020B0604030504040204" pitchFamily="34" charset="0"/>
                <a:ea typeface="Tahoma" panose="020B0604030504040204" pitchFamily="34" charset="0"/>
                <a:cs typeface="Tahoma" panose="020B0604030504040204" pitchFamily="34" charset="0"/>
              </a:rPr>
              <a:t> </a:t>
            </a:r>
            <a:r>
              <a:rPr lang="hu-HU" sz="2400" b="1" dirty="0" err="1">
                <a:latin typeface="Tahoma" panose="020B0604030504040204" pitchFamily="34" charset="0"/>
                <a:ea typeface="Tahoma" panose="020B0604030504040204" pitchFamily="34" charset="0"/>
                <a:cs typeface="Tahoma" panose="020B0604030504040204" pitchFamily="34" charset="0"/>
              </a:rPr>
              <a:t>Circulation</a:t>
            </a:r>
            <a:r>
              <a:rPr lang="hu-HU" sz="2400" b="1" dirty="0">
                <a:latin typeface="Tahoma" panose="020B0604030504040204" pitchFamily="34" charset="0"/>
                <a:ea typeface="Tahoma" panose="020B0604030504040204" pitchFamily="34" charset="0"/>
                <a:cs typeface="Tahoma" panose="020B0604030504040204" pitchFamily="34" charset="0"/>
              </a:rPr>
              <a:t> (THC)</a:t>
            </a:r>
            <a:br>
              <a:rPr lang="hu-HU" sz="2400" b="1" dirty="0">
                <a:latin typeface="Tahoma" panose="020B0604030504040204" pitchFamily="34" charset="0"/>
                <a:ea typeface="Tahoma" panose="020B0604030504040204" pitchFamily="34" charset="0"/>
                <a:cs typeface="Tahoma" panose="020B0604030504040204" pitchFamily="34" charset="0"/>
              </a:rPr>
            </a:br>
            <a:r>
              <a:rPr lang="hu-HU" sz="1400" dirty="0">
                <a:latin typeface="Tahoma" panose="020B0604030504040204" pitchFamily="34" charset="0"/>
                <a:ea typeface="Tahoma" panose="020B0604030504040204" pitchFamily="34" charset="0"/>
                <a:cs typeface="Tahoma" panose="020B0604030504040204" pitchFamily="34" charset="0"/>
              </a:rPr>
              <a:t>https://en.wikipedia.org/wiki/File:Thermohaline_Circulation_using_Improved_Flow_Field.ogv</a:t>
            </a:r>
            <a:endParaRPr lang="en-US"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52196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66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DA5F8-4CCF-CEB6-D37B-EBB2DB38B43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EF3BB0C-6D3C-E457-99CD-F4258B715453}"/>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93D10D6F-9B7F-5B3D-EDDA-6BFE7760438F}"/>
              </a:ext>
            </a:extLst>
          </p:cNvPr>
          <p:cNvSpPr txBox="1"/>
          <p:nvPr/>
        </p:nvSpPr>
        <p:spPr>
          <a:xfrm>
            <a:off x="236538" y="1765300"/>
            <a:ext cx="13986669" cy="8731301"/>
          </a:xfrm>
          <a:prstGeom prst="rect">
            <a:avLst/>
          </a:prstGeom>
          <a:noFill/>
        </p:spPr>
        <p:txBody>
          <a:bodyPr wrap="square">
            <a:spAutoFit/>
          </a:bodyPr>
          <a:lstStyle/>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 Major Branches of Thermohaline Circulation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4.1 Atlantic Ocean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Atlantic Meridional Overturning Circulation (AMOC) is one of the most well-studied branches. It transports warm, saline waters from the tropics to the North Atlantic, where they cool and sink, forming North Atlantic Deep Water (NADW). AMOC is essential for Europe's mild climate and nutrient cycling in the Atlantic basin.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Detailed Analysis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AMOC consists of multiple components, including:</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Gulf Stream:</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A surface current transporting warm waters northward.</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North Atlantic Deep Water (NADW):</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Forms in the Labrador and Greenland Seas and sinks to the ocean depths.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Return Flow:</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Cold, dense waters travel southward at deep</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levels before upwelling in the Southern Ocean.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Recent observations suggest a weakening of AMOC, which</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may have profound consequences for global climate, including</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shifts in weather patterns and sea level rise along the US East</a:t>
            </a:r>
            <a:b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Coast.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 name="Picture 2" descr="Diagram of a diagram of water&#10;&#10;AI-generated content may be incorrect.">
            <a:extLst>
              <a:ext uri="{FF2B5EF4-FFF2-40B4-BE49-F238E27FC236}">
                <a16:creationId xmlns:a16="http://schemas.microsoft.com/office/drawing/2014/main" id="{6C01F5AB-A314-F2DB-D987-1193BDC239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4875" y="6948582"/>
            <a:ext cx="4685925" cy="3744818"/>
          </a:xfrm>
          <a:prstGeom prst="rect">
            <a:avLst/>
          </a:prstGeom>
        </p:spPr>
      </p:pic>
    </p:spTree>
    <p:extLst>
      <p:ext uri="{BB962C8B-B14F-4D97-AF65-F5344CB8AC3E}">
        <p14:creationId xmlns:p14="http://schemas.microsoft.com/office/powerpoint/2010/main" val="1538247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FE217-A2C2-73C7-D340-5FA0EC4A2B9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D676BCE-E9E6-4F15-A972-8EF07B9DF6F0}"/>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CD5ED630-2FDC-207E-5BCE-6C8491C3138A}"/>
              </a:ext>
            </a:extLst>
          </p:cNvPr>
          <p:cNvSpPr txBox="1"/>
          <p:nvPr/>
        </p:nvSpPr>
        <p:spPr>
          <a:xfrm>
            <a:off x="135334" y="1947051"/>
            <a:ext cx="13986669" cy="7706662"/>
          </a:xfrm>
          <a:prstGeom prst="rect">
            <a:avLst/>
          </a:prstGeom>
          <a:noFill/>
        </p:spPr>
        <p:txBody>
          <a:bodyPr wrap="square">
            <a:spAutoFit/>
          </a:bodyPr>
          <a:lstStyle/>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 Major Branches of Thermohaline Circulation</a:t>
            </a: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 (cont.)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4.2 Pacific Ocean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Pacific THC is characterized by a sluggish deep-water formation process compared to the Atlantic. Deep water upwells in the North Pacific, bringing nutrients to the surface. The Indonesian Throughflow links Pacific and Indian Ocean circulation, influencing monsoonal patterns.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Detailed Analysis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North Pacific Intermediate Water (NPIW):</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Forms at mid-depths and influences nutrient cycling.</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Upwelling Zones:</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Eastern Pacific upwelling zones supply oxygen and nutrients, critical for marine ecosystems.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Connection to El Niño-Southern Oscillation (ENSO):</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Variability in upwelling affects global weather patterns.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Pacific THC plays a crucial role in modulating atmospheric circulation and monsoonal patterns, impacting fisheries and coastal economies.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600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2DCB5-E703-0873-BD5F-BAC14EC2CDC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B85983F-DF15-5DC7-3476-5DA94826562A}"/>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B843851E-EDA6-7A1A-E1A7-B61E747D6089}"/>
              </a:ext>
            </a:extLst>
          </p:cNvPr>
          <p:cNvSpPr txBox="1"/>
          <p:nvPr/>
        </p:nvSpPr>
        <p:spPr>
          <a:xfrm>
            <a:off x="135334" y="2070100"/>
            <a:ext cx="13986669" cy="6784614"/>
          </a:xfrm>
          <a:prstGeom prst="rect">
            <a:avLst/>
          </a:prstGeom>
          <a:noFill/>
        </p:spPr>
        <p:txBody>
          <a:bodyPr wrap="square">
            <a:spAutoFit/>
          </a:bodyPr>
          <a:lstStyle/>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 Major Branches of Thermohaline Circulation</a:t>
            </a: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 (cont.)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4.3 Indian Ocean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Indian Ocean plays a unique role in THC, mainly through upwelling regions along the African and Indian coasts. The Agulhas Current and its leakage contribute to inter-basin exchanges, feeding into the Atlantic Ocean circulation.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Detailed Analysis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Agulhas Current:</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A western boundary current that leaks warm waters into the Atlantic.</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Somali and Arabian Upwelling:</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Enhances primary productivity and regional climate variability.</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Influence on Monsoons:</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Changes in Indian Ocean THC influence the strength of monsoon systems in South Asia.</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Indian Ocean circulation is increasingly studied due to its role in regulating regional climate and its link to global circulation shifts.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67380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A2776-0FDC-CE40-00B8-9783C91EA1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DBBB72-0414-36F5-C29E-A120EB6C1944}"/>
              </a:ext>
            </a:extLst>
          </p:cNvPr>
          <p:cNvSpPr txBox="1"/>
          <p:nvPr/>
        </p:nvSpPr>
        <p:spPr>
          <a:xfrm>
            <a:off x="0" y="317500"/>
            <a:ext cx="14257338" cy="1224502"/>
          </a:xfrm>
          <a:prstGeom prst="rect">
            <a:avLst/>
          </a:prstGeom>
          <a:noFill/>
        </p:spPr>
        <p:txBody>
          <a:bodyPr wrap="square" rtlCol="0">
            <a:spAutoFit/>
          </a:bodyPr>
          <a:lstStyle/>
          <a:p>
            <a:pPr algn="ctr">
              <a:lnSpc>
                <a:spcPct val="107000"/>
              </a:lnSpc>
              <a:spcAft>
                <a:spcPts val="800"/>
              </a:spcAft>
            </a:pPr>
            <a:r>
              <a:rPr lang="en-US" sz="3600" b="1" kern="0" dirty="0">
                <a:effectLst/>
                <a:latin typeface="Tahoma" panose="020B0604030504040204" pitchFamily="34" charset="0"/>
                <a:ea typeface="Tahoma" panose="020B0604030504040204" pitchFamily="34" charset="0"/>
                <a:cs typeface="Tahoma" panose="020B0604030504040204" pitchFamily="34" charset="0"/>
              </a:rPr>
              <a:t>Thermohaline Circulation:</a:t>
            </a:r>
            <a:br>
              <a:rPr lang="hu-HU" sz="3600" b="1" kern="0" dirty="0">
                <a:effectLst/>
                <a:latin typeface="Tahoma" panose="020B0604030504040204" pitchFamily="34" charset="0"/>
                <a:ea typeface="Tahoma" panose="020B0604030504040204" pitchFamily="34" charset="0"/>
                <a:cs typeface="Tahoma" panose="020B0604030504040204" pitchFamily="34" charset="0"/>
              </a:rPr>
            </a:br>
            <a:r>
              <a:rPr lang="en-US" sz="3600" b="1" kern="0" dirty="0">
                <a:effectLst/>
                <a:latin typeface="Tahoma" panose="020B0604030504040204" pitchFamily="34" charset="0"/>
                <a:ea typeface="Tahoma" panose="020B0604030504040204" pitchFamily="34" charset="0"/>
                <a:cs typeface="Tahoma" panose="020B0604030504040204" pitchFamily="34" charset="0"/>
              </a:rPr>
              <a:t>Research History, Current State, and Global Branches</a:t>
            </a:r>
            <a:endParaRPr lang="en-US" sz="3600" kern="100"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91FF0366-5CB2-AEC2-1CBB-9E980FC66730}"/>
              </a:ext>
            </a:extLst>
          </p:cNvPr>
          <p:cNvSpPr txBox="1"/>
          <p:nvPr/>
        </p:nvSpPr>
        <p:spPr>
          <a:xfrm>
            <a:off x="135334" y="1841500"/>
            <a:ext cx="13986669" cy="6682022"/>
          </a:xfrm>
          <a:prstGeom prst="rect">
            <a:avLst/>
          </a:prstGeom>
          <a:noFill/>
        </p:spPr>
        <p:txBody>
          <a:bodyPr wrap="square">
            <a:spAutoFit/>
          </a:bodyPr>
          <a:lstStyle/>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 Major Branches of Thermohaline Circulation</a:t>
            </a: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 (cont.)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4.4 Southern Ocean (</a:t>
            </a:r>
            <a:r>
              <a:rPr lang="en-US" sz="2800" b="1" kern="0" dirty="0" err="1">
                <a:effectLst/>
                <a:latin typeface="Times New Roman" panose="02020603050405020304" pitchFamily="18" charset="0"/>
                <a:ea typeface="Times New Roman" panose="02020603050405020304" pitchFamily="18" charset="0"/>
                <a:cs typeface="Times New Roman" panose="02020603050405020304" pitchFamily="18" charset="0"/>
              </a:rPr>
              <a:t>Circumantarctic</a:t>
            </a: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 Circulation)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The Antarctic Circumpolar Current (ACC) is the dominant feature of the Southern Ocean, connecting Atlantic, Pacific, and Indian basins. Antarctic Bottom Water (AABW) forms around the Antarctic continent and spreads into the world's deep ocean basins, contributing to global thermohaline balance.</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Detailed Analysis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Antarctic Bottom Water (AABW):</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Densest water mass, influencing deep ocean circulation globally.</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Antarctic Circumpolar Current (ACC):</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Strongest ocean current, facilitating inter-basin exchanges.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800" b="1" kern="0" dirty="0">
                <a:effectLst/>
                <a:latin typeface="Times New Roman" panose="02020603050405020304" pitchFamily="18" charset="0"/>
                <a:ea typeface="Times New Roman" panose="02020603050405020304" pitchFamily="18" charset="0"/>
                <a:cs typeface="Times New Roman" panose="02020603050405020304" pitchFamily="18" charset="0"/>
              </a:rPr>
              <a:t>Climate Sensitivity:</a:t>
            </a:r>
            <a:r>
              <a:rPr lang="en-US" sz="2800" kern="0" dirty="0">
                <a:effectLst/>
                <a:latin typeface="Times New Roman" panose="02020603050405020304" pitchFamily="18" charset="0"/>
                <a:ea typeface="Times New Roman" panose="02020603050405020304" pitchFamily="18" charset="0"/>
                <a:cs typeface="Times New Roman" panose="02020603050405020304" pitchFamily="18" charset="0"/>
              </a:rPr>
              <a:t> Southern Ocean THC is highly sensitive to climate changes, including ice melt and atmospheric warming.</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08719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A84CCF1-B64E-982E-EA0D-8B72E179BB02}"/>
              </a:ext>
            </a:extLst>
          </p:cNvPr>
          <p:cNvGraphicFramePr>
            <a:graphicFrameLocks noGrp="1"/>
          </p:cNvGraphicFramePr>
          <p:nvPr>
            <p:extLst>
              <p:ext uri="{D42A27DB-BD31-4B8C-83A1-F6EECF244321}">
                <p14:modId xmlns:p14="http://schemas.microsoft.com/office/powerpoint/2010/main" val="3887586515"/>
              </p:ext>
            </p:extLst>
          </p:nvPr>
        </p:nvGraphicFramePr>
        <p:xfrm>
          <a:off x="414338" y="2070100"/>
          <a:ext cx="13343732" cy="5107116"/>
        </p:xfrm>
        <a:graphic>
          <a:graphicData uri="http://schemas.openxmlformats.org/drawingml/2006/table">
            <a:tbl>
              <a:tblPr firstRow="1" firstCol="1" bandRow="1"/>
              <a:tblGrid>
                <a:gridCol w="3335933">
                  <a:extLst>
                    <a:ext uri="{9D8B030D-6E8A-4147-A177-3AD203B41FA5}">
                      <a16:colId xmlns:a16="http://schemas.microsoft.com/office/drawing/2014/main" val="806457084"/>
                    </a:ext>
                  </a:extLst>
                </a:gridCol>
                <a:gridCol w="3335933">
                  <a:extLst>
                    <a:ext uri="{9D8B030D-6E8A-4147-A177-3AD203B41FA5}">
                      <a16:colId xmlns:a16="http://schemas.microsoft.com/office/drawing/2014/main" val="3483315510"/>
                    </a:ext>
                  </a:extLst>
                </a:gridCol>
                <a:gridCol w="3335933">
                  <a:extLst>
                    <a:ext uri="{9D8B030D-6E8A-4147-A177-3AD203B41FA5}">
                      <a16:colId xmlns:a16="http://schemas.microsoft.com/office/drawing/2014/main" val="1734403229"/>
                    </a:ext>
                  </a:extLst>
                </a:gridCol>
                <a:gridCol w="3335933">
                  <a:extLst>
                    <a:ext uri="{9D8B030D-6E8A-4147-A177-3AD203B41FA5}">
                      <a16:colId xmlns:a16="http://schemas.microsoft.com/office/drawing/2014/main" val="1443734930"/>
                    </a:ext>
                  </a:extLst>
                </a:gridCol>
              </a:tblGrid>
              <a:tr h="0">
                <a:tc>
                  <a:txBody>
                    <a:bodyPr/>
                    <a:lstStyle/>
                    <a:p>
                      <a:pPr algn="ctr">
                        <a:lnSpc>
                          <a:spcPct val="107000"/>
                        </a:lnSpc>
                        <a:spcAft>
                          <a:spcPts val="800"/>
                        </a:spcAft>
                      </a:pPr>
                      <a:r>
                        <a:rPr lang="en-US" sz="2400" b="1" kern="0">
                          <a:effectLst/>
                          <a:latin typeface="Times New Roman" panose="02020603050405020304" pitchFamily="18" charset="0"/>
                          <a:ea typeface="Times New Roman" panose="02020603050405020304" pitchFamily="18" charset="0"/>
                          <a:cs typeface="Times New Roman" panose="02020603050405020304" pitchFamily="18" charset="0"/>
                        </a:rPr>
                        <a:t>Water Mass / Current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en-US" sz="2400" b="1" kern="0">
                          <a:effectLst/>
                          <a:latin typeface="Times New Roman" panose="02020603050405020304" pitchFamily="18" charset="0"/>
                          <a:ea typeface="Times New Roman" panose="02020603050405020304" pitchFamily="18" charset="0"/>
                          <a:cs typeface="Times New Roman" panose="02020603050405020304" pitchFamily="18" charset="0"/>
                        </a:rPr>
                        <a:t>Density (kg/m³)</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en-US" sz="2400" b="1" kern="0">
                          <a:effectLst/>
                          <a:latin typeface="Times New Roman" panose="02020603050405020304" pitchFamily="18" charset="0"/>
                          <a:ea typeface="Times New Roman" panose="02020603050405020304" pitchFamily="18" charset="0"/>
                          <a:cs typeface="Times New Roman" panose="02020603050405020304" pitchFamily="18" charset="0"/>
                        </a:rPr>
                        <a:t>Salinity (PSU)</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en-US" sz="2400" b="1" kern="0">
                          <a:effectLst/>
                          <a:latin typeface="Times New Roman" panose="02020603050405020304" pitchFamily="18" charset="0"/>
                          <a:ea typeface="Times New Roman" panose="02020603050405020304" pitchFamily="18" charset="0"/>
                          <a:cs typeface="Times New Roman" panose="02020603050405020304" pitchFamily="18" charset="0"/>
                        </a:rPr>
                        <a:t>Approximate Depth (m)</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429622515"/>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North Atlantic Deep Water (NADW)</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1027.5 - 1028</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34.9 - 35.1</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2000 - 4000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565491232"/>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Atlantic Meridional Overturning Circulation (AMOC)</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Variable</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34.5 - 36.5</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Surface to Deep</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2525188"/>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North Pacific Intermediate Water (NPIW)</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1025 - 1026</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33.9 - 34.5</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300 - 800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876532660"/>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Antarctic Bottom Water (AABW)</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1028 - 1029</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34.6 - 34.8</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4000 - 6000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03525973"/>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Antarctic Circumpolar Current (ACC)</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1027 - 1028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34.7 - 35.0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Surface to Deep</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245504145"/>
                  </a:ext>
                </a:extLst>
              </a:tr>
              <a:tr h="0">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Agulhas Current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Variable</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a:effectLst/>
                          <a:latin typeface="Times New Roman" panose="02020603050405020304" pitchFamily="18" charset="0"/>
                          <a:ea typeface="Times New Roman" panose="02020603050405020304" pitchFamily="18" charset="0"/>
                          <a:cs typeface="Times New Roman" panose="02020603050405020304" pitchFamily="18" charset="0"/>
                        </a:rPr>
                        <a:t>35.0 - 35.5</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en-US" sz="2400" kern="0" dirty="0">
                          <a:effectLst/>
                          <a:latin typeface="Times New Roman" panose="02020603050405020304" pitchFamily="18" charset="0"/>
                          <a:ea typeface="Times New Roman" panose="02020603050405020304" pitchFamily="18" charset="0"/>
                          <a:cs typeface="Times New Roman" panose="02020603050405020304" pitchFamily="18" charset="0"/>
                        </a:rPr>
                        <a:t>Surface to 1000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257444019"/>
                  </a:ext>
                </a:extLst>
              </a:tr>
            </a:tbl>
          </a:graphicData>
        </a:graphic>
      </p:graphicFrame>
      <p:sp>
        <p:nvSpPr>
          <p:cNvPr id="3" name="Rectangle 1">
            <a:extLst>
              <a:ext uri="{FF2B5EF4-FFF2-40B4-BE49-F238E27FC236}">
                <a16:creationId xmlns:a16="http://schemas.microsoft.com/office/drawing/2014/main" id="{6D6F310F-1BB3-10CC-56F1-68EB6958F2AF}"/>
              </a:ext>
            </a:extLst>
          </p:cNvPr>
          <p:cNvSpPr>
            <a:spLocks noChangeArrowheads="1"/>
          </p:cNvSpPr>
          <p:nvPr/>
        </p:nvSpPr>
        <p:spPr bwMode="auto">
          <a:xfrm>
            <a:off x="423069" y="894090"/>
            <a:ext cx="121054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5. Table: Density and Salinity of Major Thermohaline Circulation Branches</a:t>
            </a:r>
            <a:endParaRPr kumimoji="0" lang="en-US" altLang="en-US" sz="2800" b="0" i="0" u="none" strike="noStrike" cap="none" normalizeH="0" baseline="0" dirty="0">
              <a:ln>
                <a:noFill/>
              </a:ln>
              <a:solidFill>
                <a:schemeClr val="tx1"/>
              </a:solidFill>
              <a:effectLst/>
            </a:endParaRPr>
          </a:p>
        </p:txBody>
      </p:sp>
      <p:sp>
        <p:nvSpPr>
          <p:cNvPr id="4" name="Rectangle 1">
            <a:extLst>
              <a:ext uri="{FF2B5EF4-FFF2-40B4-BE49-F238E27FC236}">
                <a16:creationId xmlns:a16="http://schemas.microsoft.com/office/drawing/2014/main" id="{55012CD6-6ADC-EB4E-ADEE-D1DEDA620105}"/>
              </a:ext>
            </a:extLst>
          </p:cNvPr>
          <p:cNvSpPr>
            <a:spLocks noChangeArrowheads="1"/>
          </p:cNvSpPr>
          <p:nvPr/>
        </p:nvSpPr>
        <p:spPr bwMode="auto">
          <a:xfrm>
            <a:off x="414338" y="7830006"/>
            <a:ext cx="13124655"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6. Conclusion</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Thermohaline circulation is a fundamental driver of Earth’s climate and oceanic </a:t>
            </a:r>
            <a:br>
              <a:rPr kumimoji="0" lang="hu-HU" altLang="en-US" sz="2800" b="0"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br>
            <a:r>
              <a:rPr kumimoji="0" lang="en-US" altLang="en-US" sz="2800" b="0"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ecosystems. Continued monitoring and research are critical to understanding how climate change may alter its dynamics. Future oceanographic missions and climate models will play a crucial role in predicting changes in this global system.</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50383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a surface density">
            <a:extLst>
              <a:ext uri="{FF2B5EF4-FFF2-40B4-BE49-F238E27FC236}">
                <a16:creationId xmlns:a16="http://schemas.microsoft.com/office/drawing/2014/main" id="{38B2D1A2-7227-7186-20DC-975ADB787A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269" y="817775"/>
            <a:ext cx="13377069" cy="9695881"/>
          </a:xfrm>
          <a:prstGeom prst="rect">
            <a:avLst/>
          </a:prstGeom>
        </p:spPr>
      </p:pic>
    </p:spTree>
    <p:extLst>
      <p:ext uri="{BB962C8B-B14F-4D97-AF65-F5344CB8AC3E}">
        <p14:creationId xmlns:p14="http://schemas.microsoft.com/office/powerpoint/2010/main" val="3726365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 4">
            <a:hlinkClick r:id="" action="ppaction://media"/>
            <a:extLst>
              <a:ext uri="{FF2B5EF4-FFF2-40B4-BE49-F238E27FC236}">
                <a16:creationId xmlns:a16="http://schemas.microsoft.com/office/drawing/2014/main" id="{785F361C-1905-AC43-E959-DF8E03DD9DB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9558" y="1612900"/>
            <a:ext cx="13998222" cy="4724400"/>
          </a:xfrm>
          <a:prstGeom prst="rect">
            <a:avLst/>
          </a:prstGeom>
        </p:spPr>
      </p:pic>
      <p:sp>
        <p:nvSpPr>
          <p:cNvPr id="6" name="TextBox 5">
            <a:extLst>
              <a:ext uri="{FF2B5EF4-FFF2-40B4-BE49-F238E27FC236}">
                <a16:creationId xmlns:a16="http://schemas.microsoft.com/office/drawing/2014/main" id="{30596C88-1A50-CE7F-3A85-74CC23D02C14}"/>
              </a:ext>
            </a:extLst>
          </p:cNvPr>
          <p:cNvSpPr txBox="1"/>
          <p:nvPr/>
        </p:nvSpPr>
        <p:spPr>
          <a:xfrm>
            <a:off x="1870869" y="317500"/>
            <a:ext cx="10820400" cy="677108"/>
          </a:xfrm>
          <a:prstGeom prst="rect">
            <a:avLst/>
          </a:prstGeom>
          <a:noFill/>
        </p:spPr>
        <p:txBody>
          <a:bodyPr wrap="square" rtlCol="0">
            <a:spAutoFit/>
          </a:bodyPr>
          <a:lstStyle/>
          <a:p>
            <a:pPr algn="ctr"/>
            <a:r>
              <a:rPr lang="hu-HU" sz="2400" b="1" dirty="0" err="1">
                <a:latin typeface="Tahoma" panose="020B0604030504040204" pitchFamily="34" charset="0"/>
                <a:ea typeface="Tahoma" panose="020B0604030504040204" pitchFamily="34" charset="0"/>
                <a:cs typeface="Tahoma" panose="020B0604030504040204" pitchFamily="34" charset="0"/>
              </a:rPr>
              <a:t>Thermohaline</a:t>
            </a:r>
            <a:r>
              <a:rPr lang="hu-HU" sz="2400" b="1" dirty="0">
                <a:latin typeface="Tahoma" panose="020B0604030504040204" pitchFamily="34" charset="0"/>
                <a:ea typeface="Tahoma" panose="020B0604030504040204" pitchFamily="34" charset="0"/>
                <a:cs typeface="Tahoma" panose="020B0604030504040204" pitchFamily="34" charset="0"/>
              </a:rPr>
              <a:t> </a:t>
            </a:r>
            <a:r>
              <a:rPr lang="hu-HU" sz="2400" b="1" dirty="0" err="1">
                <a:latin typeface="Tahoma" panose="020B0604030504040204" pitchFamily="34" charset="0"/>
                <a:ea typeface="Tahoma" panose="020B0604030504040204" pitchFamily="34" charset="0"/>
                <a:cs typeface="Tahoma" panose="020B0604030504040204" pitchFamily="34" charset="0"/>
              </a:rPr>
              <a:t>Circulation</a:t>
            </a:r>
            <a:r>
              <a:rPr lang="hu-HU" sz="2400" b="1" dirty="0">
                <a:latin typeface="Tahoma" panose="020B0604030504040204" pitchFamily="34" charset="0"/>
                <a:ea typeface="Tahoma" panose="020B0604030504040204" pitchFamily="34" charset="0"/>
                <a:cs typeface="Tahoma" panose="020B0604030504040204" pitchFamily="34" charset="0"/>
              </a:rPr>
              <a:t> (THC)</a:t>
            </a:r>
            <a:br>
              <a:rPr lang="hu-HU" sz="2400" b="1" dirty="0">
                <a:latin typeface="Tahoma" panose="020B0604030504040204" pitchFamily="34" charset="0"/>
                <a:ea typeface="Tahoma" panose="020B0604030504040204" pitchFamily="34" charset="0"/>
                <a:cs typeface="Tahoma" panose="020B0604030504040204" pitchFamily="34" charset="0"/>
              </a:rPr>
            </a:br>
            <a:r>
              <a:rPr lang="hu-HU" sz="1400" dirty="0">
                <a:latin typeface="Tahoma" panose="020B0604030504040204" pitchFamily="34" charset="0"/>
                <a:ea typeface="Tahoma" panose="020B0604030504040204" pitchFamily="34" charset="0"/>
                <a:cs typeface="Tahoma" panose="020B0604030504040204" pitchFamily="34" charset="0"/>
              </a:rPr>
              <a:t>https://en.wikipedia.org/wiki/File:Thermohaline_Circulation_using_Improved_Flow_Field.ogv</a:t>
            </a:r>
            <a:endParaRPr lang="en-US"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9052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66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2881" y="927100"/>
            <a:ext cx="6897100" cy="5970775"/>
          </a:xfrm>
          <a:custGeom>
            <a:avLst/>
            <a:gdLst/>
            <a:ahLst/>
            <a:cxnLst/>
            <a:rect l="l" t="t" r="r" b="b"/>
            <a:pathLst>
              <a:path w="6897100" h="5970775">
                <a:moveTo>
                  <a:pt x="0" y="0"/>
                </a:moveTo>
                <a:lnTo>
                  <a:pt x="6897100" y="0"/>
                </a:lnTo>
                <a:lnTo>
                  <a:pt x="6897100" y="5970775"/>
                </a:lnTo>
                <a:lnTo>
                  <a:pt x="0" y="5970775"/>
                </a:lnTo>
                <a:lnTo>
                  <a:pt x="0" y="0"/>
                </a:lnTo>
                <a:close/>
              </a:path>
            </a:pathLst>
          </a:custGeom>
          <a:blipFill>
            <a:blip r:embed="rId2"/>
            <a:stretch>
              <a:fillRect r="-3" b="-2"/>
            </a:stretch>
          </a:blipFill>
        </p:spPr>
        <p:txBody>
          <a:bodyPr/>
          <a:lstStyle/>
          <a:p>
            <a:endParaRPr lang="en-US"/>
          </a:p>
        </p:txBody>
      </p:sp>
      <p:sp>
        <p:nvSpPr>
          <p:cNvPr id="3" name="Freeform 3"/>
          <p:cNvSpPr/>
          <p:nvPr/>
        </p:nvSpPr>
        <p:spPr>
          <a:xfrm>
            <a:off x="364217" y="1896621"/>
            <a:ext cx="1572387" cy="383029"/>
          </a:xfrm>
          <a:custGeom>
            <a:avLst/>
            <a:gdLst/>
            <a:ahLst/>
            <a:cxnLst/>
            <a:rect l="l" t="t" r="r" b="b"/>
            <a:pathLst>
              <a:path w="1572387" h="383029">
                <a:moveTo>
                  <a:pt x="0" y="0"/>
                </a:moveTo>
                <a:lnTo>
                  <a:pt x="1572387" y="0"/>
                </a:lnTo>
                <a:lnTo>
                  <a:pt x="1572387" y="383029"/>
                </a:lnTo>
                <a:lnTo>
                  <a:pt x="0" y="38302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376409" y="5341747"/>
            <a:ext cx="1901571" cy="379981"/>
          </a:xfrm>
          <a:custGeom>
            <a:avLst/>
            <a:gdLst/>
            <a:ahLst/>
            <a:cxnLst/>
            <a:rect l="l" t="t" r="r" b="b"/>
            <a:pathLst>
              <a:path w="1901571" h="379981">
                <a:moveTo>
                  <a:pt x="0" y="0"/>
                </a:moveTo>
                <a:lnTo>
                  <a:pt x="1901571" y="0"/>
                </a:lnTo>
                <a:lnTo>
                  <a:pt x="1901571" y="379981"/>
                </a:lnTo>
                <a:lnTo>
                  <a:pt x="0" y="37998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a:off x="547097" y="969648"/>
            <a:ext cx="3697729" cy="465325"/>
          </a:xfrm>
          <a:custGeom>
            <a:avLst/>
            <a:gdLst/>
            <a:ahLst/>
            <a:cxnLst/>
            <a:rect l="l" t="t" r="r" b="b"/>
            <a:pathLst>
              <a:path w="3697729" h="465325">
                <a:moveTo>
                  <a:pt x="0" y="0"/>
                </a:moveTo>
                <a:lnTo>
                  <a:pt x="3697728" y="0"/>
                </a:lnTo>
                <a:lnTo>
                  <a:pt x="3697728" y="465325"/>
                </a:lnTo>
                <a:lnTo>
                  <a:pt x="0" y="465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a:off x="3770052" y="1896621"/>
            <a:ext cx="1633347" cy="383029"/>
          </a:xfrm>
          <a:custGeom>
            <a:avLst/>
            <a:gdLst/>
            <a:ahLst/>
            <a:cxnLst/>
            <a:rect l="l" t="t" r="r" b="b"/>
            <a:pathLst>
              <a:path w="1633347" h="383029">
                <a:moveTo>
                  <a:pt x="0" y="0"/>
                </a:moveTo>
                <a:lnTo>
                  <a:pt x="1633347" y="0"/>
                </a:lnTo>
                <a:lnTo>
                  <a:pt x="1633347" y="383029"/>
                </a:lnTo>
                <a:lnTo>
                  <a:pt x="0" y="38302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TextBox 7"/>
          <p:cNvSpPr txBox="1"/>
          <p:nvPr/>
        </p:nvSpPr>
        <p:spPr>
          <a:xfrm>
            <a:off x="345423" y="10119514"/>
            <a:ext cx="32318" cy="123880"/>
          </a:xfrm>
          <a:prstGeom prst="rect">
            <a:avLst/>
          </a:prstGeom>
        </p:spPr>
        <p:txBody>
          <a:bodyPr lIns="0" tIns="0" rIns="0" bIns="0" rtlCol="0" anchor="t">
            <a:spAutoFit/>
          </a:bodyPr>
          <a:lstStyle/>
          <a:p>
            <a:pPr>
              <a:lnSpc>
                <a:spcPts val="903"/>
              </a:lnSpc>
            </a:pPr>
            <a:r>
              <a:rPr lang="en-US" sz="1103">
                <a:solidFill>
                  <a:srgbClr val="000000"/>
                </a:solidFill>
                <a:latin typeface="Calibri (MS)"/>
                <a:ea typeface="Calibri (MS)"/>
                <a:cs typeface="Calibri (MS)"/>
                <a:sym typeface="Calibri (MS)"/>
              </a:rPr>
              <a:t> </a:t>
            </a:r>
          </a:p>
        </p:txBody>
      </p:sp>
      <p:sp>
        <p:nvSpPr>
          <p:cNvPr id="8" name="TextBox 8"/>
          <p:cNvSpPr txBox="1"/>
          <p:nvPr/>
        </p:nvSpPr>
        <p:spPr>
          <a:xfrm>
            <a:off x="324088" y="10244788"/>
            <a:ext cx="2137639" cy="80343"/>
          </a:xfrm>
          <a:prstGeom prst="rect">
            <a:avLst/>
          </a:prstGeom>
        </p:spPr>
        <p:txBody>
          <a:bodyPr lIns="0" tIns="0" rIns="0" bIns="0" rtlCol="0" anchor="t">
            <a:spAutoFit/>
          </a:bodyPr>
          <a:lstStyle/>
          <a:p>
            <a:pPr>
              <a:lnSpc>
                <a:spcPts val="569"/>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9" name="TextBox 9"/>
          <p:cNvSpPr txBox="1"/>
          <p:nvPr/>
        </p:nvSpPr>
        <p:spPr>
          <a:xfrm>
            <a:off x="3632386" y="10191542"/>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3 </a:t>
            </a:r>
          </a:p>
        </p:txBody>
      </p:sp>
      <p:sp>
        <p:nvSpPr>
          <p:cNvPr id="10" name="TextBox 10"/>
          <p:cNvSpPr txBox="1"/>
          <p:nvPr/>
        </p:nvSpPr>
        <p:spPr>
          <a:xfrm>
            <a:off x="5614225" y="10193277"/>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1" name="TextBox 11"/>
          <p:cNvSpPr txBox="1"/>
          <p:nvPr/>
        </p:nvSpPr>
        <p:spPr>
          <a:xfrm>
            <a:off x="631935" y="1007872"/>
            <a:ext cx="3414084" cy="340385"/>
          </a:xfrm>
          <a:prstGeom prst="rect">
            <a:avLst/>
          </a:prstGeom>
        </p:spPr>
        <p:txBody>
          <a:bodyPr lIns="0" tIns="0" rIns="0" bIns="0" rtlCol="0" anchor="t">
            <a:spAutoFit/>
          </a:bodyPr>
          <a:lstStyle/>
          <a:p>
            <a:pPr>
              <a:lnSpc>
                <a:spcPts val="2788"/>
              </a:lnSpc>
            </a:pPr>
            <a:r>
              <a:rPr lang="en-US" sz="1992" b="1" spc="-11">
                <a:solidFill>
                  <a:srgbClr val="FFFFFF"/>
                </a:solidFill>
                <a:latin typeface="IBM Plex Sans Bold"/>
                <a:ea typeface="IBM Plex Sans Bold"/>
                <a:cs typeface="IBM Plex Sans Bold"/>
                <a:sym typeface="IBM Plex Sans Bold"/>
              </a:rPr>
              <a:t>AZ ÓCEÁNOK AUTÓPÁLYÁI</a:t>
            </a:r>
            <a:r>
              <a:rPr lang="en-US" sz="1992" spc="-11">
                <a:solidFill>
                  <a:srgbClr val="009ADA"/>
                </a:solidFill>
                <a:latin typeface="IBM Plex Sans"/>
                <a:ea typeface="IBM Plex Sans"/>
                <a:cs typeface="IBM Plex Sans"/>
                <a:sym typeface="IBM Plex Sans"/>
              </a:rPr>
              <a:t> </a:t>
            </a:r>
          </a:p>
        </p:txBody>
      </p:sp>
      <p:sp>
        <p:nvSpPr>
          <p:cNvPr id="12" name="TextBox 12"/>
          <p:cNvSpPr txBox="1"/>
          <p:nvPr/>
        </p:nvSpPr>
        <p:spPr>
          <a:xfrm>
            <a:off x="342376" y="1474158"/>
            <a:ext cx="5266773" cy="295304"/>
          </a:xfrm>
          <a:prstGeom prst="rect">
            <a:avLst/>
          </a:prstGeom>
        </p:spPr>
        <p:txBody>
          <a:bodyPr lIns="0" tIns="0" rIns="0" bIns="0" rtlCol="0" anchor="t">
            <a:spAutoFit/>
          </a:bodyPr>
          <a:lstStyle/>
          <a:p>
            <a:pPr>
              <a:lnSpc>
                <a:spcPts val="2385"/>
              </a:lnSpc>
            </a:pPr>
            <a:r>
              <a:rPr lang="en-US" sz="1704" b="1" spc="-15">
                <a:solidFill>
                  <a:srgbClr val="9D9FA2"/>
                </a:solidFill>
                <a:latin typeface="IBM Plex Sans Bold"/>
                <a:ea typeface="IBM Plex Sans Bold"/>
                <a:cs typeface="IBM Plex Sans Bold"/>
                <a:sym typeface="IBM Plex Sans Bold"/>
              </a:rPr>
              <a:t>Tengeráramlatok és azok kapcsolata az éghajlattal</a:t>
            </a:r>
            <a:r>
              <a:rPr lang="en-US" sz="1704" spc="-15">
                <a:solidFill>
                  <a:srgbClr val="009ADA"/>
                </a:solidFill>
                <a:latin typeface="IBM Plex Sans"/>
                <a:ea typeface="IBM Plex Sans"/>
                <a:cs typeface="IBM Plex Sans"/>
                <a:sym typeface="IBM Plex Sans"/>
              </a:rPr>
              <a:t> </a:t>
            </a:r>
          </a:p>
        </p:txBody>
      </p:sp>
      <p:sp>
        <p:nvSpPr>
          <p:cNvPr id="13" name="TextBox 13"/>
          <p:cNvSpPr txBox="1"/>
          <p:nvPr/>
        </p:nvSpPr>
        <p:spPr>
          <a:xfrm>
            <a:off x="434971" y="1887125"/>
            <a:ext cx="2915269" cy="3219471"/>
          </a:xfrm>
          <a:prstGeom prst="rect">
            <a:avLst/>
          </a:prstGeom>
        </p:spPr>
        <p:txBody>
          <a:bodyPr lIns="0" tIns="0" rIns="0" bIns="0" rtlCol="0" anchor="t">
            <a:spAutoFit/>
          </a:bodyPr>
          <a:lstStyle/>
          <a:p>
            <a:pPr>
              <a:lnSpc>
                <a:spcPct val="150000"/>
              </a:lnSpc>
            </a:pPr>
            <a:r>
              <a:rPr lang="hu-HU" sz="1392" b="1" spc="-8" noProof="0" dirty="0">
                <a:solidFill>
                  <a:srgbClr val="FFFFFF"/>
                </a:solidFill>
                <a:latin typeface="IBM Plex Sans Bold"/>
                <a:ea typeface="IBM Plex Sans Bold"/>
                <a:cs typeface="IBM Plex Sans Bold"/>
                <a:sym typeface="IBM Plex Sans Bold"/>
              </a:rPr>
              <a:t>Alapadatok</a:t>
            </a:r>
            <a:r>
              <a:rPr lang="hu-HU" sz="1392" spc="-8" noProof="0" dirty="0">
                <a:solidFill>
                  <a:srgbClr val="009ADA"/>
                </a:solidFill>
                <a:latin typeface="IBM Plex Sans"/>
                <a:ea typeface="IBM Plex Sans"/>
                <a:cs typeface="IBM Plex Sans"/>
                <a:sym typeface="IBM Plex Sans"/>
              </a:rPr>
              <a:t> </a:t>
            </a:r>
          </a:p>
          <a:p>
            <a:pPr>
              <a:lnSpc>
                <a:spcPct val="150000"/>
              </a:lnSpc>
            </a:pPr>
            <a:r>
              <a:rPr lang="hu-HU" sz="1056" b="1" spc="-9" noProof="0" dirty="0">
                <a:solidFill>
                  <a:srgbClr val="009ADA"/>
                </a:solidFill>
                <a:latin typeface="IBM Plex Sans Bold"/>
                <a:ea typeface="IBM Plex Sans Bold"/>
                <a:cs typeface="IBM Plex Sans Bold"/>
                <a:sym typeface="IBM Plex Sans Bold"/>
              </a:rPr>
              <a:t>Tantárgy: </a:t>
            </a:r>
            <a:r>
              <a:rPr lang="hu-HU" sz="1056" spc="-9" noProof="0" dirty="0">
                <a:solidFill>
                  <a:srgbClr val="009ADA"/>
                </a:solidFill>
                <a:latin typeface="IBM Plex Sans"/>
                <a:ea typeface="IBM Plex Sans"/>
                <a:cs typeface="IBM Plex Sans"/>
                <a:sym typeface="IBM Plex Sans"/>
              </a:rPr>
              <a:t>földrajz, természettudomány, fizika </a:t>
            </a:r>
            <a:r>
              <a:rPr lang="hu-HU" sz="1056" b="1" spc="-9" noProof="0" dirty="0">
                <a:solidFill>
                  <a:srgbClr val="009ADA"/>
                </a:solidFill>
                <a:latin typeface="IBM Plex Sans Bold"/>
                <a:ea typeface="IBM Plex Sans Bold"/>
                <a:cs typeface="IBM Plex Sans Bold"/>
                <a:sym typeface="IBM Plex Sans Bold"/>
              </a:rPr>
              <a:t>Korosztály: </a:t>
            </a:r>
            <a:r>
              <a:rPr lang="hu-HU" sz="1056" spc="-9" noProof="0" dirty="0">
                <a:solidFill>
                  <a:srgbClr val="009ADA"/>
                </a:solidFill>
                <a:latin typeface="IBM Plex Sans"/>
                <a:ea typeface="IBM Plex Sans"/>
                <a:cs typeface="IBM Plex Sans"/>
                <a:sym typeface="IBM Plex Sans"/>
              </a:rPr>
              <a:t>12-15 év </a:t>
            </a:r>
          </a:p>
          <a:p>
            <a:pPr>
              <a:lnSpc>
                <a:spcPct val="150000"/>
              </a:lnSpc>
            </a:pPr>
            <a:r>
              <a:rPr lang="hu-HU" sz="1056" b="1" spc="-9" noProof="0" dirty="0">
                <a:solidFill>
                  <a:srgbClr val="009ADA"/>
                </a:solidFill>
                <a:latin typeface="IBM Plex Sans Bold"/>
                <a:ea typeface="IBM Plex Sans Bold"/>
                <a:cs typeface="IBM Plex Sans Bold"/>
                <a:sym typeface="IBM Plex Sans Bold"/>
              </a:rPr>
              <a:t>Típus: </a:t>
            </a:r>
            <a:r>
              <a:rPr lang="hu-HU" sz="1056" spc="-9" noProof="0" dirty="0">
                <a:solidFill>
                  <a:srgbClr val="009ADA"/>
                </a:solidFill>
                <a:latin typeface="IBM Plex Sans"/>
                <a:ea typeface="IBM Plex Sans"/>
                <a:cs typeface="IBM Plex Sans"/>
                <a:sym typeface="IBM Plex Sans"/>
              </a:rPr>
              <a:t>tanulói tevékenység </a:t>
            </a:r>
          </a:p>
          <a:p>
            <a:pPr>
              <a:lnSpc>
                <a:spcPct val="150000"/>
              </a:lnSpc>
            </a:pPr>
            <a:r>
              <a:rPr lang="hu-HU" sz="1056" b="1" spc="-9" noProof="0" dirty="0">
                <a:solidFill>
                  <a:srgbClr val="009ADA"/>
                </a:solidFill>
                <a:latin typeface="IBM Plex Sans Bold"/>
                <a:ea typeface="IBM Plex Sans Bold"/>
                <a:cs typeface="IBM Plex Sans Bold"/>
                <a:sym typeface="IBM Plex Sans Bold"/>
              </a:rPr>
              <a:t>Nehézségi fok:</a:t>
            </a:r>
            <a:r>
              <a:rPr lang="hu-HU" sz="1056" spc="-9" noProof="0" dirty="0">
                <a:solidFill>
                  <a:srgbClr val="009ADA"/>
                </a:solidFill>
                <a:latin typeface="IBM Plex Sans"/>
                <a:ea typeface="IBM Plex Sans"/>
                <a:cs typeface="IBM Plex Sans"/>
                <a:sym typeface="IBM Plex Sans"/>
              </a:rPr>
              <a:t> könnyű </a:t>
            </a:r>
          </a:p>
          <a:p>
            <a:pPr>
              <a:lnSpc>
                <a:spcPct val="150000"/>
              </a:lnSpc>
            </a:pPr>
            <a:r>
              <a:rPr lang="hu-HU" sz="1056" b="1" spc="-9" noProof="0" dirty="0">
                <a:solidFill>
                  <a:srgbClr val="009ADA"/>
                </a:solidFill>
                <a:latin typeface="IBM Plex Sans Bold"/>
                <a:ea typeface="IBM Plex Sans Bold"/>
                <a:cs typeface="IBM Plex Sans Bold"/>
                <a:sym typeface="IBM Plex Sans Bold"/>
              </a:rPr>
              <a:t>Tanítási idő: </a:t>
            </a:r>
            <a:r>
              <a:rPr lang="hu-HU" sz="1056" spc="-9" noProof="0" dirty="0">
                <a:solidFill>
                  <a:srgbClr val="009ADA"/>
                </a:solidFill>
                <a:latin typeface="IBM Plex Sans"/>
                <a:ea typeface="IBM Plex Sans"/>
                <a:cs typeface="IBM Plex Sans"/>
                <a:sym typeface="IBM Plex Sans"/>
              </a:rPr>
              <a:t>45 perc tevékenységenként </a:t>
            </a:r>
            <a:r>
              <a:rPr lang="hu-HU" sz="1056" b="1" spc="-9" noProof="0" dirty="0">
                <a:solidFill>
                  <a:srgbClr val="009ADA"/>
                </a:solidFill>
                <a:latin typeface="IBM Plex Sans Bold"/>
                <a:ea typeface="IBM Plex Sans Bold"/>
                <a:cs typeface="IBM Plex Sans Bold"/>
                <a:sym typeface="IBM Plex Sans Bold"/>
              </a:rPr>
              <a:t>Költség:</a:t>
            </a:r>
            <a:r>
              <a:rPr lang="hu-HU" sz="1056" spc="-9" noProof="0" dirty="0">
                <a:solidFill>
                  <a:srgbClr val="009ADA"/>
                </a:solidFill>
                <a:latin typeface="IBM Plex Sans"/>
                <a:ea typeface="IBM Plex Sans"/>
                <a:cs typeface="IBM Plex Sans"/>
                <a:sym typeface="IBM Plex Sans"/>
              </a:rPr>
              <a:t> alacsony (0–10 euró) </a:t>
            </a:r>
          </a:p>
          <a:p>
            <a:pPr>
              <a:lnSpc>
                <a:spcPct val="150000"/>
              </a:lnSpc>
            </a:pPr>
            <a:r>
              <a:rPr lang="hu-HU" sz="1056" b="1" spc="-9" noProof="0" dirty="0">
                <a:solidFill>
                  <a:srgbClr val="009ADA"/>
                </a:solidFill>
                <a:latin typeface="IBM Plex Sans Bold"/>
                <a:ea typeface="IBM Plex Sans Bold"/>
                <a:cs typeface="IBM Plex Sans Bold"/>
                <a:sym typeface="IBM Plex Sans Bold"/>
              </a:rPr>
              <a:t>Helyszín: </a:t>
            </a:r>
            <a:r>
              <a:rPr lang="hu-HU" sz="1056" spc="-9" noProof="0" dirty="0" err="1">
                <a:solidFill>
                  <a:srgbClr val="009ADA"/>
                </a:solidFill>
                <a:latin typeface="IBM Plex Sans"/>
                <a:ea typeface="IBM Plex Sans"/>
                <a:cs typeface="IBM Plex Sans"/>
                <a:sym typeface="IBM Plex Sans"/>
              </a:rPr>
              <a:t>beltér</a:t>
            </a:r>
            <a:r>
              <a:rPr lang="hu-HU" sz="1056" spc="-9" noProof="0" dirty="0">
                <a:solidFill>
                  <a:srgbClr val="009ADA"/>
                </a:solidFill>
                <a:latin typeface="IBM Plex Sans"/>
                <a:ea typeface="IBM Plex Sans"/>
                <a:cs typeface="IBM Plex Sans"/>
                <a:sym typeface="IBM Plex Sans"/>
              </a:rPr>
              <a:t> </a:t>
            </a:r>
          </a:p>
          <a:p>
            <a:pPr>
              <a:lnSpc>
                <a:spcPct val="150000"/>
              </a:lnSpc>
            </a:pPr>
            <a:r>
              <a:rPr lang="hu-HU" sz="1056" b="1" spc="-9" noProof="0" dirty="0">
                <a:solidFill>
                  <a:srgbClr val="009ADA"/>
                </a:solidFill>
                <a:latin typeface="IBM Plex Sans Bold"/>
                <a:ea typeface="IBM Plex Sans Bold"/>
                <a:cs typeface="IBM Plex Sans Bold"/>
                <a:sym typeface="IBM Plex Sans Bold"/>
              </a:rPr>
              <a:t>Eszközök: </a:t>
            </a:r>
            <a:r>
              <a:rPr lang="hu-HU" sz="1056" spc="-9" noProof="0" dirty="0">
                <a:solidFill>
                  <a:srgbClr val="009ADA"/>
                </a:solidFill>
                <a:latin typeface="IBM Plex Sans"/>
                <a:ea typeface="IBM Plex Sans"/>
                <a:cs typeface="IBM Plex Sans"/>
                <a:sym typeface="IBM Plex Sans"/>
              </a:rPr>
              <a:t>multimédiás modul, számítógép, </a:t>
            </a:r>
          </a:p>
          <a:p>
            <a:pPr>
              <a:lnSpc>
                <a:spcPct val="150000"/>
              </a:lnSpc>
            </a:pPr>
            <a:r>
              <a:rPr lang="hu-HU" sz="1056" spc="-9" noProof="0" dirty="0">
                <a:solidFill>
                  <a:srgbClr val="009ADA"/>
                </a:solidFill>
                <a:latin typeface="IBM Plex Sans"/>
                <a:ea typeface="IBM Plex Sans"/>
                <a:cs typeface="IBM Plex Sans"/>
                <a:sym typeface="IBM Plex Sans"/>
              </a:rPr>
              <a:t>internet </a:t>
            </a:r>
          </a:p>
          <a:p>
            <a:pPr>
              <a:lnSpc>
                <a:spcPct val="150000"/>
              </a:lnSpc>
            </a:pPr>
            <a:r>
              <a:rPr lang="hu-HU" sz="1056" b="1" spc="-9" noProof="0" dirty="0">
                <a:solidFill>
                  <a:srgbClr val="009ADA"/>
                </a:solidFill>
                <a:latin typeface="IBM Plex Sans Bold"/>
                <a:ea typeface="IBM Plex Sans Bold"/>
                <a:cs typeface="IBM Plex Sans Bold"/>
                <a:sym typeface="IBM Plex Sans Bold"/>
              </a:rPr>
              <a:t>Kulcsszavak: </a:t>
            </a:r>
            <a:r>
              <a:rPr lang="hu-HU" sz="1056" spc="-9" noProof="0" dirty="0">
                <a:solidFill>
                  <a:srgbClr val="009ADA"/>
                </a:solidFill>
                <a:latin typeface="IBM Plex Sans"/>
                <a:ea typeface="IBM Plex Sans"/>
                <a:cs typeface="IBM Plex Sans"/>
                <a:sym typeface="IBM Plex Sans"/>
              </a:rPr>
              <a:t>földmegfigyelés, tengeráramlatok, </a:t>
            </a:r>
          </a:p>
          <a:p>
            <a:pPr>
              <a:lnSpc>
                <a:spcPct val="150000"/>
              </a:lnSpc>
            </a:pPr>
            <a:r>
              <a:rPr lang="hu-HU" sz="1056" spc="-9" noProof="0" dirty="0">
                <a:solidFill>
                  <a:srgbClr val="009ADA"/>
                </a:solidFill>
                <a:latin typeface="IBM Plex Sans"/>
                <a:ea typeface="IBM Plex Sans"/>
                <a:cs typeface="IBM Plex Sans"/>
                <a:sym typeface="IBM Plex Sans"/>
              </a:rPr>
              <a:t>tengerfelszín hőmérséklete, éghajlat, földrajz, természettudomány, fizika </a:t>
            </a:r>
          </a:p>
        </p:txBody>
      </p:sp>
      <p:sp>
        <p:nvSpPr>
          <p:cNvPr id="14" name="TextBox 14"/>
          <p:cNvSpPr txBox="1"/>
          <p:nvPr/>
        </p:nvSpPr>
        <p:spPr>
          <a:xfrm>
            <a:off x="461248" y="5379312"/>
            <a:ext cx="1252909" cy="228076"/>
          </a:xfrm>
          <a:prstGeom prst="rect">
            <a:avLst/>
          </a:prstGeom>
        </p:spPr>
        <p:txBody>
          <a:bodyPr lIns="0" tIns="0" rIns="0" bIns="0" rtlCol="0" anchor="t">
            <a:spAutoFit/>
          </a:bodyPr>
          <a:lstStyle/>
          <a:p>
            <a:pPr>
              <a:lnSpc>
                <a:spcPts val="1948"/>
              </a:lnSpc>
            </a:pPr>
            <a:r>
              <a:rPr lang="en-US" sz="1392" b="1" spc="-8" dirty="0" err="1">
                <a:solidFill>
                  <a:srgbClr val="FFFFFF"/>
                </a:solidFill>
                <a:latin typeface="IBM Plex Sans Bold"/>
                <a:ea typeface="IBM Plex Sans Bold"/>
                <a:cs typeface="IBM Plex Sans Bold"/>
                <a:sym typeface="IBM Plex Sans Bold"/>
              </a:rPr>
              <a:t>Tanulási</a:t>
            </a:r>
            <a:r>
              <a:rPr lang="en-US" sz="1392" b="1" spc="-8" dirty="0">
                <a:solidFill>
                  <a:srgbClr val="FFFFFF"/>
                </a:solidFill>
                <a:latin typeface="IBM Plex Sans Bold"/>
                <a:ea typeface="IBM Plex Sans Bold"/>
                <a:cs typeface="IBM Plex Sans Bold"/>
                <a:sym typeface="IBM Plex Sans Bold"/>
              </a:rPr>
              <a:t> </a:t>
            </a:r>
            <a:r>
              <a:rPr lang="en-US" sz="1392" b="1" spc="-8" dirty="0" err="1">
                <a:solidFill>
                  <a:srgbClr val="FFFFFF"/>
                </a:solidFill>
                <a:latin typeface="IBM Plex Sans Bold"/>
                <a:ea typeface="IBM Plex Sans Bold"/>
                <a:cs typeface="IBM Plex Sans Bold"/>
                <a:sym typeface="IBM Plex Sans Bold"/>
              </a:rPr>
              <a:t>célok</a:t>
            </a:r>
            <a:r>
              <a:rPr lang="en-US" sz="1392" spc="-8" dirty="0">
                <a:solidFill>
                  <a:srgbClr val="009ADA"/>
                </a:solidFill>
                <a:latin typeface="IBM Plex Sans"/>
                <a:ea typeface="IBM Plex Sans"/>
                <a:cs typeface="IBM Plex Sans"/>
                <a:sym typeface="IBM Plex Sans"/>
              </a:rPr>
              <a:t> </a:t>
            </a:r>
          </a:p>
        </p:txBody>
      </p:sp>
      <p:sp>
        <p:nvSpPr>
          <p:cNvPr id="15" name="TextBox 15"/>
          <p:cNvSpPr txBox="1"/>
          <p:nvPr/>
        </p:nvSpPr>
        <p:spPr>
          <a:xfrm>
            <a:off x="3842699" y="1934177"/>
            <a:ext cx="2871473" cy="2975815"/>
          </a:xfrm>
          <a:prstGeom prst="rect">
            <a:avLst/>
          </a:prstGeom>
        </p:spPr>
        <p:txBody>
          <a:bodyPr wrap="square" lIns="0" tIns="0" rIns="0" bIns="0" rtlCol="0" anchor="t">
            <a:spAutoFit/>
          </a:bodyPr>
          <a:lstStyle/>
          <a:p>
            <a:pPr algn="just">
              <a:lnSpc>
                <a:spcPts val="1948"/>
              </a:lnSpc>
            </a:pPr>
            <a:r>
              <a:rPr lang="hu-HU" sz="1392" b="1" spc="-8" noProof="0" dirty="0">
                <a:solidFill>
                  <a:srgbClr val="FFFFFF"/>
                </a:solidFill>
                <a:latin typeface="IBM Plex Sans Bold"/>
                <a:ea typeface="IBM Plex Sans Bold"/>
                <a:cs typeface="IBM Plex Sans Bold"/>
                <a:sym typeface="IBM Plex Sans Bold"/>
              </a:rPr>
              <a:t>Rövid ismertetés</a:t>
            </a:r>
            <a:r>
              <a:rPr lang="hu-HU" sz="1392" spc="-8" noProof="0" dirty="0">
                <a:solidFill>
                  <a:srgbClr val="009ADA"/>
                </a:solidFill>
                <a:latin typeface="IBM Plex Sans"/>
                <a:ea typeface="IBM Plex Sans"/>
                <a:cs typeface="IBM Plex Sans"/>
                <a:sym typeface="IBM Plex Sans"/>
              </a:rPr>
              <a:t> </a:t>
            </a:r>
          </a:p>
          <a:p>
            <a:pPr algn="just">
              <a:lnSpc>
                <a:spcPts val="1948"/>
              </a:lnSpc>
            </a:pPr>
            <a:endParaRPr lang="hu-HU" sz="1392" spc="-8" noProof="0" dirty="0">
              <a:solidFill>
                <a:srgbClr val="009ADA"/>
              </a:solidFill>
              <a:latin typeface="IBM Plex Sans"/>
              <a:ea typeface="IBM Plex Sans"/>
              <a:cs typeface="IBM Plex Sans"/>
              <a:sym typeface="IBM Plex Sans"/>
            </a:endParaRPr>
          </a:p>
          <a:p>
            <a:pPr algn="just">
              <a:lnSpc>
                <a:spcPts val="1462"/>
              </a:lnSpc>
            </a:pPr>
            <a:r>
              <a:rPr lang="hu-HU" sz="1103" spc="-5" noProof="0" dirty="0">
                <a:solidFill>
                  <a:srgbClr val="231F20"/>
                </a:solidFill>
                <a:latin typeface="IBM Plex Sans"/>
                <a:ea typeface="IBM Plex Sans"/>
                <a:cs typeface="IBM Plex Sans"/>
                <a:sym typeface="IBM Plex Sans"/>
              </a:rPr>
              <a:t>Ezeknek a tevékenységeknek a során a tanulók egy multimédiás modul segítségével ismerkednek meg a tengeráramlatokkal – az óceánok autópályáival – és azzal, milyen fontos szerepet játszanak ezek a helyi éghajlati viszonyok megértésében. Gyakorlati tevékenységet végezve vizsgálhatják meg a tanulók, mi okozza a tengeri áramlatokat. Ezenkívül műholdfelvételek segítségével elemezhetik a tengerfelszín hőmérsékletét, és láthatják, miért hasznosak a műholdakkal végzett megfigyelések a tengeri áramlatok követéséhez. </a:t>
            </a:r>
          </a:p>
        </p:txBody>
      </p:sp>
      <p:sp>
        <p:nvSpPr>
          <p:cNvPr id="18" name="TextBox 18"/>
          <p:cNvSpPr txBox="1"/>
          <p:nvPr/>
        </p:nvSpPr>
        <p:spPr>
          <a:xfrm>
            <a:off x="582937" y="5721728"/>
            <a:ext cx="6092819" cy="1077218"/>
          </a:xfrm>
          <a:prstGeom prst="rect">
            <a:avLst/>
          </a:prstGeom>
        </p:spPr>
        <p:txBody>
          <a:bodyPr lIns="0" tIns="0" rIns="0" bIns="0" rtlCol="0" anchor="t">
            <a:spAutoFit/>
          </a:bodyPr>
          <a:lstStyle/>
          <a:p>
            <a:pPr>
              <a:lnSpc>
                <a:spcPts val="1401"/>
              </a:lnSpc>
            </a:pPr>
            <a:r>
              <a:rPr lang="hu-HU" sz="1200" spc="-9" noProof="0" dirty="0">
                <a:solidFill>
                  <a:srgbClr val="231F20"/>
                </a:solidFill>
                <a:latin typeface="IBM Plex Sans"/>
                <a:ea typeface="IBM Plex Sans"/>
                <a:cs typeface="IBM Plex Sans"/>
                <a:sym typeface="IBM Plex Sans"/>
              </a:rPr>
              <a:t>Megismerkedünk a globális óceáni áramlatokkal és légköri áramlásokkal, megbeszéljük, hogyan függenek ezek össze az éghajlattal. Megtudjuk, milyen helyi és globális időjárási folyamatok és éghajlati jelenségek vannak, és mi okozza őket. Az interneten elérhető eszközök segítségével műholdas adatokat gyűjtünk és elemzünk. Áttekintjük, hogyan lehet a földmegfigyelést az óceánok állapotának követésére használni. Értelmezzük a tengerfelszín hőmérsékletét mutató térképeket. </a:t>
            </a:r>
          </a:p>
        </p:txBody>
      </p:sp>
      <p:sp>
        <p:nvSpPr>
          <p:cNvPr id="19" name="Freeform 2">
            <a:extLst>
              <a:ext uri="{FF2B5EF4-FFF2-40B4-BE49-F238E27FC236}">
                <a16:creationId xmlns:a16="http://schemas.microsoft.com/office/drawing/2014/main" id="{47BB6C6E-7222-9D3C-DF87-6FABDB27421D}"/>
              </a:ext>
            </a:extLst>
          </p:cNvPr>
          <p:cNvSpPr/>
          <p:nvPr/>
        </p:nvSpPr>
        <p:spPr>
          <a:xfrm>
            <a:off x="7143833" y="1246744"/>
            <a:ext cx="6621732" cy="7085782"/>
          </a:xfrm>
          <a:custGeom>
            <a:avLst/>
            <a:gdLst/>
            <a:ahLst/>
            <a:cxnLst/>
            <a:rect l="l" t="t" r="r" b="b"/>
            <a:pathLst>
              <a:path w="6621732" h="5614845">
                <a:moveTo>
                  <a:pt x="0" y="0"/>
                </a:moveTo>
                <a:lnTo>
                  <a:pt x="6621732" y="0"/>
                </a:lnTo>
                <a:lnTo>
                  <a:pt x="6621732" y="5614845"/>
                </a:lnTo>
                <a:lnTo>
                  <a:pt x="0" y="561484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0" name="Freeform 3">
            <a:extLst>
              <a:ext uri="{FF2B5EF4-FFF2-40B4-BE49-F238E27FC236}">
                <a16:creationId xmlns:a16="http://schemas.microsoft.com/office/drawing/2014/main" id="{16C69CB5-AA0C-B7BE-CA54-BA4F9A973594}"/>
              </a:ext>
            </a:extLst>
          </p:cNvPr>
          <p:cNvSpPr/>
          <p:nvPr/>
        </p:nvSpPr>
        <p:spPr>
          <a:xfrm>
            <a:off x="7213127" y="897672"/>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13"/>
            <a:stretch>
              <a:fillRect/>
            </a:stretch>
          </a:blipFill>
        </p:spPr>
        <p:txBody>
          <a:bodyPr/>
          <a:lstStyle/>
          <a:p>
            <a:endParaRPr lang="en-US"/>
          </a:p>
        </p:txBody>
      </p:sp>
      <p:sp>
        <p:nvSpPr>
          <p:cNvPr id="21" name="TextBox 8">
            <a:extLst>
              <a:ext uri="{FF2B5EF4-FFF2-40B4-BE49-F238E27FC236}">
                <a16:creationId xmlns:a16="http://schemas.microsoft.com/office/drawing/2014/main" id="{DC8C802B-4DCD-658B-011F-C83B3D82B0E5}"/>
              </a:ext>
            </a:extLst>
          </p:cNvPr>
          <p:cNvSpPr txBox="1"/>
          <p:nvPr/>
        </p:nvSpPr>
        <p:spPr>
          <a:xfrm>
            <a:off x="7484705" y="831683"/>
            <a:ext cx="2701157" cy="246029"/>
          </a:xfrm>
          <a:prstGeom prst="rect">
            <a:avLst/>
          </a:prstGeom>
        </p:spPr>
        <p:txBody>
          <a:bodyPr lIns="0" tIns="0" rIns="0" bIns="0" rtlCol="0" anchor="t">
            <a:spAutoFit/>
          </a:bodyPr>
          <a:lstStyle/>
          <a:p>
            <a:pPr>
              <a:lnSpc>
                <a:spcPts val="2116"/>
              </a:lnSpc>
            </a:pPr>
            <a:r>
              <a:rPr lang="en-US" sz="1511" b="1">
                <a:solidFill>
                  <a:srgbClr val="009ADA"/>
                </a:solidFill>
                <a:latin typeface="Arial Bold"/>
                <a:ea typeface="Arial Bold"/>
                <a:cs typeface="Arial Bold"/>
                <a:sym typeface="Arial Bold"/>
              </a:rPr>
              <a:t>A tevékenységek áttekintése</a:t>
            </a:r>
            <a:r>
              <a:rPr lang="en-US" sz="1511" b="1">
                <a:solidFill>
                  <a:srgbClr val="EBEBEB"/>
                </a:solidFill>
                <a:latin typeface="Arial Bold"/>
                <a:ea typeface="Arial Bold"/>
                <a:cs typeface="Arial Bold"/>
                <a:sym typeface="Arial Bold"/>
              </a:rPr>
              <a:t> </a:t>
            </a:r>
          </a:p>
        </p:txBody>
      </p:sp>
      <p:sp>
        <p:nvSpPr>
          <p:cNvPr id="22" name="TextBox 9">
            <a:extLst>
              <a:ext uri="{FF2B5EF4-FFF2-40B4-BE49-F238E27FC236}">
                <a16:creationId xmlns:a16="http://schemas.microsoft.com/office/drawing/2014/main" id="{A324FC9E-A96F-F73A-3D90-538C733BF5AD}"/>
              </a:ext>
            </a:extLst>
          </p:cNvPr>
          <p:cNvSpPr txBox="1"/>
          <p:nvPr/>
        </p:nvSpPr>
        <p:spPr>
          <a:xfrm>
            <a:off x="7256104" y="2956722"/>
            <a:ext cx="116910" cy="180178"/>
          </a:xfrm>
          <a:prstGeom prst="rect">
            <a:avLst/>
          </a:prstGeom>
        </p:spPr>
        <p:txBody>
          <a:bodyPr lIns="0" tIns="0" rIns="0" bIns="0" rtlCol="0" anchor="t">
            <a:spAutoFit/>
          </a:bodyPr>
          <a:lstStyle/>
          <a:p>
            <a:pPr>
              <a:lnSpc>
                <a:spcPts val="1545"/>
              </a:lnSpc>
            </a:pPr>
            <a:r>
              <a:rPr lang="en-US" sz="1103" spc="-5" dirty="0">
                <a:solidFill>
                  <a:srgbClr val="231F20"/>
                </a:solidFill>
                <a:latin typeface="IBM Plex Sans"/>
                <a:ea typeface="IBM Plex Sans"/>
                <a:cs typeface="IBM Plex Sans"/>
                <a:sym typeface="IBM Plex Sans"/>
              </a:rPr>
              <a:t>1 </a:t>
            </a:r>
          </a:p>
        </p:txBody>
      </p:sp>
      <p:sp>
        <p:nvSpPr>
          <p:cNvPr id="23" name="TextBox 10">
            <a:extLst>
              <a:ext uri="{FF2B5EF4-FFF2-40B4-BE49-F238E27FC236}">
                <a16:creationId xmlns:a16="http://schemas.microsoft.com/office/drawing/2014/main" id="{47C22FCE-C389-EC55-2ACF-798716DA8974}"/>
              </a:ext>
            </a:extLst>
          </p:cNvPr>
          <p:cNvSpPr txBox="1"/>
          <p:nvPr/>
        </p:nvSpPr>
        <p:spPr>
          <a:xfrm>
            <a:off x="7256104" y="4861722"/>
            <a:ext cx="116910" cy="180178"/>
          </a:xfrm>
          <a:prstGeom prst="rect">
            <a:avLst/>
          </a:prstGeom>
        </p:spPr>
        <p:txBody>
          <a:bodyPr lIns="0" tIns="0" rIns="0" bIns="0" rtlCol="0" anchor="t">
            <a:spAutoFit/>
          </a:bodyPr>
          <a:lstStyle/>
          <a:p>
            <a:pPr>
              <a:lnSpc>
                <a:spcPts val="1545"/>
              </a:lnSpc>
            </a:pPr>
            <a:r>
              <a:rPr lang="en-US" sz="1103" spc="-5" dirty="0">
                <a:solidFill>
                  <a:srgbClr val="231F20"/>
                </a:solidFill>
                <a:latin typeface="IBM Plex Sans"/>
                <a:ea typeface="IBM Plex Sans"/>
                <a:cs typeface="IBM Plex Sans"/>
                <a:sym typeface="IBM Plex Sans"/>
              </a:rPr>
              <a:t>2 </a:t>
            </a:r>
          </a:p>
        </p:txBody>
      </p:sp>
      <p:sp>
        <p:nvSpPr>
          <p:cNvPr id="24" name="TextBox 11">
            <a:extLst>
              <a:ext uri="{FF2B5EF4-FFF2-40B4-BE49-F238E27FC236}">
                <a16:creationId xmlns:a16="http://schemas.microsoft.com/office/drawing/2014/main" id="{1A7B3814-D543-1704-0526-87E14849303D}"/>
              </a:ext>
            </a:extLst>
          </p:cNvPr>
          <p:cNvSpPr txBox="1"/>
          <p:nvPr/>
        </p:nvSpPr>
        <p:spPr>
          <a:xfrm>
            <a:off x="7637104" y="6151153"/>
            <a:ext cx="484108" cy="414747"/>
          </a:xfrm>
          <a:prstGeom prst="rect">
            <a:avLst/>
          </a:prstGeom>
        </p:spPr>
        <p:txBody>
          <a:bodyPr lIns="0" tIns="0" rIns="0" bIns="0" rtlCol="0" anchor="t">
            <a:spAutoFit/>
          </a:bodyPr>
          <a:lstStyle/>
          <a:p>
            <a:pPr>
              <a:lnSpc>
                <a:spcPts val="1680"/>
              </a:lnSpc>
            </a:pPr>
            <a:r>
              <a:rPr lang="hu-HU" sz="1103" spc="-9" noProof="0" dirty="0">
                <a:solidFill>
                  <a:srgbClr val="231F20"/>
                </a:solidFill>
                <a:latin typeface="IBM Plex Sans"/>
                <a:ea typeface="IBM Plex Sans"/>
                <a:cs typeface="IBM Plex Sans"/>
                <a:sym typeface="IBM Plex Sans"/>
              </a:rPr>
              <a:t>Meleg helyzet </a:t>
            </a:r>
          </a:p>
        </p:txBody>
      </p:sp>
      <p:sp>
        <p:nvSpPr>
          <p:cNvPr id="25" name="TextBox 12">
            <a:extLst>
              <a:ext uri="{FF2B5EF4-FFF2-40B4-BE49-F238E27FC236}">
                <a16:creationId xmlns:a16="http://schemas.microsoft.com/office/drawing/2014/main" id="{451F0E18-88B9-B66E-42CC-BBCD4D2714B0}"/>
              </a:ext>
            </a:extLst>
          </p:cNvPr>
          <p:cNvSpPr txBox="1"/>
          <p:nvPr/>
        </p:nvSpPr>
        <p:spPr>
          <a:xfrm>
            <a:off x="7637104" y="4635070"/>
            <a:ext cx="738368" cy="635430"/>
          </a:xfrm>
          <a:prstGeom prst="rect">
            <a:avLst/>
          </a:prstGeom>
        </p:spPr>
        <p:txBody>
          <a:bodyPr lIns="0" tIns="0" rIns="0" bIns="0" rtlCol="0" anchor="t">
            <a:spAutoFit/>
          </a:bodyPr>
          <a:lstStyle/>
          <a:p>
            <a:pPr>
              <a:lnSpc>
                <a:spcPts val="1681"/>
              </a:lnSpc>
            </a:pPr>
            <a:r>
              <a:rPr lang="hu-HU" sz="1200" spc="-9" noProof="0" dirty="0">
                <a:solidFill>
                  <a:srgbClr val="231F20"/>
                </a:solidFill>
                <a:latin typeface="IBM Plex Sans"/>
                <a:ea typeface="IBM Plex Sans"/>
                <a:cs typeface="IBM Plex Sans"/>
                <a:sym typeface="IBM Plex Sans"/>
              </a:rPr>
              <a:t>Hogyan süllyed le a víz? </a:t>
            </a:r>
          </a:p>
        </p:txBody>
      </p:sp>
      <p:sp>
        <p:nvSpPr>
          <p:cNvPr id="26" name="TextBox 13">
            <a:extLst>
              <a:ext uri="{FF2B5EF4-FFF2-40B4-BE49-F238E27FC236}">
                <a16:creationId xmlns:a16="http://schemas.microsoft.com/office/drawing/2014/main" id="{A2736D4E-044C-EAF9-7BA2-2F166C3042E3}"/>
              </a:ext>
            </a:extLst>
          </p:cNvPr>
          <p:cNvSpPr txBox="1"/>
          <p:nvPr/>
        </p:nvSpPr>
        <p:spPr>
          <a:xfrm>
            <a:off x="7637105" y="1834042"/>
            <a:ext cx="769553" cy="1205458"/>
          </a:xfrm>
          <a:prstGeom prst="rect">
            <a:avLst/>
          </a:prstGeom>
        </p:spPr>
        <p:txBody>
          <a:bodyPr lIns="0" tIns="0" rIns="0" bIns="0" rtlCol="0" anchor="t">
            <a:spAutoFit/>
          </a:bodyPr>
          <a:lstStyle/>
          <a:p>
            <a:pPr>
              <a:lnSpc>
                <a:spcPts val="1968"/>
              </a:lnSpc>
            </a:pPr>
            <a:r>
              <a:rPr lang="hu-HU" sz="1103" b="1" spc="-8" noProof="0" dirty="0">
                <a:solidFill>
                  <a:srgbClr val="009ADA"/>
                </a:solidFill>
                <a:latin typeface="IBM Plex Sans Bold"/>
                <a:ea typeface="IBM Plex Sans Bold"/>
                <a:cs typeface="IBM Plex Sans Bold"/>
                <a:sym typeface="IBM Plex Sans Bold"/>
              </a:rPr>
              <a:t>Cím</a:t>
            </a:r>
            <a:r>
              <a:rPr lang="hu-HU" sz="1103" spc="-8" noProof="0" dirty="0">
                <a:solidFill>
                  <a:srgbClr val="231F20"/>
                </a:solidFill>
                <a:latin typeface="IBM Plex Sans"/>
                <a:ea typeface="IBM Plex Sans"/>
                <a:cs typeface="IBM Plex Sans"/>
                <a:sym typeface="IBM Plex Sans"/>
              </a:rPr>
              <a:t> </a:t>
            </a:r>
          </a:p>
          <a:p>
            <a:pPr>
              <a:lnSpc>
                <a:spcPts val="1968"/>
              </a:lnSpc>
            </a:pPr>
            <a:endParaRPr lang="hu-HU" sz="1103" spc="-8" noProof="0" dirty="0">
              <a:solidFill>
                <a:srgbClr val="231F20"/>
              </a:solidFill>
              <a:latin typeface="IBM Plex Sans"/>
              <a:ea typeface="IBM Plex Sans"/>
              <a:cs typeface="IBM Plex Sans"/>
              <a:sym typeface="IBM Plex Sans"/>
            </a:endParaRPr>
          </a:p>
          <a:p>
            <a:pPr>
              <a:lnSpc>
                <a:spcPts val="1968"/>
              </a:lnSpc>
            </a:pPr>
            <a:endParaRPr lang="hu-HU" sz="1103" spc="-8" noProof="0" dirty="0">
              <a:solidFill>
                <a:srgbClr val="231F20"/>
              </a:solidFill>
              <a:latin typeface="IBM Plex Sans"/>
              <a:ea typeface="IBM Plex Sans"/>
              <a:cs typeface="IBM Plex Sans"/>
              <a:sym typeface="IBM Plex Sans"/>
            </a:endParaRPr>
          </a:p>
          <a:p>
            <a:pPr>
              <a:lnSpc>
                <a:spcPts val="1968"/>
              </a:lnSpc>
            </a:pPr>
            <a:r>
              <a:rPr lang="hu-HU" sz="1200" spc="-8" noProof="0" dirty="0">
                <a:solidFill>
                  <a:srgbClr val="231F20"/>
                </a:solidFill>
                <a:latin typeface="IBM Plex Sans"/>
                <a:ea typeface="IBM Plex Sans"/>
                <a:cs typeface="IBM Plex Sans"/>
                <a:sym typeface="IBM Plex Sans"/>
              </a:rPr>
              <a:t>Mozgásban </a:t>
            </a:r>
          </a:p>
          <a:p>
            <a:pPr>
              <a:lnSpc>
                <a:spcPts val="1392"/>
              </a:lnSpc>
            </a:pPr>
            <a:r>
              <a:rPr lang="hu-HU" sz="1200" spc="-9" noProof="0" dirty="0">
                <a:solidFill>
                  <a:srgbClr val="231F20"/>
                </a:solidFill>
                <a:latin typeface="IBM Plex Sans"/>
                <a:ea typeface="IBM Plex Sans"/>
                <a:cs typeface="IBM Plex Sans"/>
                <a:sym typeface="IBM Plex Sans"/>
              </a:rPr>
              <a:t>az óceán </a:t>
            </a:r>
          </a:p>
        </p:txBody>
      </p:sp>
      <p:sp>
        <p:nvSpPr>
          <p:cNvPr id="27" name="TextBox 14">
            <a:extLst>
              <a:ext uri="{FF2B5EF4-FFF2-40B4-BE49-F238E27FC236}">
                <a16:creationId xmlns:a16="http://schemas.microsoft.com/office/drawing/2014/main" id="{7FF5460F-0859-7E9A-91F7-6988E146C999}"/>
              </a:ext>
            </a:extLst>
          </p:cNvPr>
          <p:cNvSpPr txBox="1"/>
          <p:nvPr/>
        </p:nvSpPr>
        <p:spPr>
          <a:xfrm>
            <a:off x="8570126" y="4133444"/>
            <a:ext cx="1477747" cy="1510606"/>
          </a:xfrm>
          <a:prstGeom prst="rect">
            <a:avLst/>
          </a:prstGeom>
        </p:spPr>
        <p:txBody>
          <a:bodyPr lIns="0" tIns="0" rIns="0" bIns="0" rtlCol="0" anchor="t">
            <a:spAutoFit/>
          </a:bodyPr>
          <a:lstStyle/>
          <a:p>
            <a:pPr>
              <a:lnSpc>
                <a:spcPts val="1681"/>
              </a:lnSpc>
            </a:pPr>
            <a:r>
              <a:rPr lang="hu-HU" sz="1200" spc="-9" noProof="0" dirty="0">
                <a:solidFill>
                  <a:srgbClr val="231F20"/>
                </a:solidFill>
                <a:latin typeface="IBM Plex Sans"/>
                <a:ea typeface="IBM Plex Sans"/>
                <a:cs typeface="IBM Plex Sans"/>
                <a:sym typeface="IBM Plex Sans"/>
              </a:rPr>
              <a:t>Gyakorlati kísérlet a víz mozgásának modellezésére és a mélytengeri áramlatok kialakulásának vizsgálatára. </a:t>
            </a:r>
          </a:p>
        </p:txBody>
      </p:sp>
      <p:sp>
        <p:nvSpPr>
          <p:cNvPr id="28" name="TextBox 15">
            <a:extLst>
              <a:ext uri="{FF2B5EF4-FFF2-40B4-BE49-F238E27FC236}">
                <a16:creationId xmlns:a16="http://schemas.microsoft.com/office/drawing/2014/main" id="{A72D2316-AD41-CE0E-71F4-36AF69E8D13C}"/>
              </a:ext>
            </a:extLst>
          </p:cNvPr>
          <p:cNvSpPr txBox="1"/>
          <p:nvPr/>
        </p:nvSpPr>
        <p:spPr>
          <a:xfrm>
            <a:off x="8570126" y="6169661"/>
            <a:ext cx="1645501" cy="853439"/>
          </a:xfrm>
          <a:prstGeom prst="rect">
            <a:avLst/>
          </a:prstGeom>
        </p:spPr>
        <p:txBody>
          <a:bodyPr lIns="0" tIns="0" rIns="0" bIns="0" rtlCol="0" anchor="t">
            <a:spAutoFit/>
          </a:bodyPr>
          <a:lstStyle/>
          <a:p>
            <a:pPr>
              <a:lnSpc>
                <a:spcPts val="1680"/>
              </a:lnSpc>
            </a:pPr>
            <a:r>
              <a:rPr lang="hu-HU" sz="1200" spc="-9" noProof="0" dirty="0">
                <a:solidFill>
                  <a:srgbClr val="231F20"/>
                </a:solidFill>
                <a:latin typeface="IBM Plex Sans"/>
                <a:ea typeface="IBM Plex Sans"/>
                <a:cs typeface="IBM Plex Sans"/>
                <a:sym typeface="IBM Plex Sans"/>
              </a:rPr>
              <a:t>A tengerfelszín műholdak által mért hőmérsékletének elemzése. </a:t>
            </a:r>
          </a:p>
        </p:txBody>
      </p:sp>
      <p:sp>
        <p:nvSpPr>
          <p:cNvPr id="29" name="TextBox 16">
            <a:extLst>
              <a:ext uri="{FF2B5EF4-FFF2-40B4-BE49-F238E27FC236}">
                <a16:creationId xmlns:a16="http://schemas.microsoft.com/office/drawing/2014/main" id="{5AC8A471-87AF-51F8-37A3-9AC6911D9C29}"/>
              </a:ext>
            </a:extLst>
          </p:cNvPr>
          <p:cNvSpPr txBox="1"/>
          <p:nvPr/>
        </p:nvSpPr>
        <p:spPr>
          <a:xfrm>
            <a:off x="10259479" y="3879519"/>
            <a:ext cx="1595590" cy="3180935"/>
          </a:xfrm>
          <a:prstGeom prst="rect">
            <a:avLst/>
          </a:prstGeom>
        </p:spPr>
        <p:txBody>
          <a:bodyPr lIns="0" tIns="0" rIns="0" bIns="0" rtlCol="0" anchor="t">
            <a:spAutoFit/>
          </a:bodyPr>
          <a:lstStyle/>
          <a:p>
            <a:pPr algn="just">
              <a:lnSpc>
                <a:spcPts val="1681"/>
              </a:lnSpc>
            </a:pPr>
            <a:endParaRPr lang="hu-HU" sz="1200" spc="-9" noProof="0" dirty="0">
              <a:solidFill>
                <a:srgbClr val="231F20"/>
              </a:solidFill>
              <a:latin typeface="IBM Plex Sans"/>
              <a:ea typeface="IBM Plex Sans"/>
              <a:cs typeface="IBM Plex Sans"/>
              <a:sym typeface="IBM Plex Sans"/>
            </a:endParaRPr>
          </a:p>
          <a:p>
            <a:pPr algn="just">
              <a:lnSpc>
                <a:spcPts val="1681"/>
              </a:lnSpc>
            </a:pPr>
            <a:r>
              <a:rPr lang="hu-HU" sz="1200" spc="-9" noProof="0" dirty="0">
                <a:solidFill>
                  <a:srgbClr val="231F20"/>
                </a:solidFill>
                <a:latin typeface="IBM Plex Sans"/>
                <a:ea typeface="IBM Plex Sans"/>
                <a:cs typeface="IBM Plex Sans"/>
                <a:sym typeface="IBM Plex Sans"/>
              </a:rPr>
              <a:t>Annak megértése, hogy a mélytengeri áram-latokat a víz sűrűségének különb-</a:t>
            </a:r>
            <a:r>
              <a:rPr lang="hu-HU" sz="1200" spc="-9" noProof="0" dirty="0" err="1">
                <a:solidFill>
                  <a:srgbClr val="231F20"/>
                </a:solidFill>
                <a:latin typeface="IBM Plex Sans"/>
                <a:ea typeface="IBM Plex Sans"/>
                <a:cs typeface="IBM Plex Sans"/>
                <a:sym typeface="IBM Plex Sans"/>
              </a:rPr>
              <a:t>ségei</a:t>
            </a:r>
            <a:r>
              <a:rPr lang="hu-HU" sz="1200" spc="-9" noProof="0" dirty="0">
                <a:solidFill>
                  <a:srgbClr val="231F20"/>
                </a:solidFill>
                <a:latin typeface="IBM Plex Sans"/>
                <a:ea typeface="IBM Plex Sans"/>
                <a:cs typeface="IBM Plex Sans"/>
                <a:sym typeface="IBM Plex Sans"/>
              </a:rPr>
              <a:t> okozzák, az pedig a hőmérséklettől és a sótartalomtól függ. </a:t>
            </a:r>
          </a:p>
          <a:p>
            <a:pPr algn="just">
              <a:lnSpc>
                <a:spcPts val="2759"/>
              </a:lnSpc>
            </a:pPr>
            <a:endParaRPr lang="hu-HU" sz="1200" spc="-9" noProof="0" dirty="0">
              <a:solidFill>
                <a:srgbClr val="231F20"/>
              </a:solidFill>
              <a:latin typeface="IBM Plex Sans"/>
              <a:ea typeface="IBM Plex Sans"/>
              <a:cs typeface="IBM Plex Sans"/>
              <a:sym typeface="IBM Plex Sans"/>
            </a:endParaRPr>
          </a:p>
          <a:p>
            <a:pPr algn="just">
              <a:lnSpc>
                <a:spcPct val="150000"/>
              </a:lnSpc>
            </a:pPr>
            <a:r>
              <a:rPr lang="hu-HU" sz="1200" spc="-9" noProof="0" dirty="0">
                <a:solidFill>
                  <a:srgbClr val="231F20"/>
                </a:solidFill>
                <a:latin typeface="IBM Plex Sans"/>
                <a:ea typeface="IBM Plex Sans"/>
                <a:cs typeface="IBM Plex Sans"/>
                <a:sym typeface="IBM Plex Sans"/>
              </a:rPr>
              <a:t>A tengerfelszín </a:t>
            </a:r>
          </a:p>
          <a:p>
            <a:pPr algn="just">
              <a:lnSpc>
                <a:spcPct val="150000"/>
              </a:lnSpc>
            </a:pPr>
            <a:r>
              <a:rPr lang="hu-HU" sz="1200" spc="-9" noProof="0" dirty="0" err="1">
                <a:solidFill>
                  <a:srgbClr val="231F20"/>
                </a:solidFill>
                <a:latin typeface="IBM Plex Sans"/>
                <a:ea typeface="IBM Plex Sans"/>
                <a:cs typeface="IBM Plex Sans"/>
                <a:sym typeface="IBM Plex Sans"/>
              </a:rPr>
              <a:t>hőmérsékleteloszlá-sának</a:t>
            </a:r>
            <a:r>
              <a:rPr lang="hu-HU" sz="1200" spc="-9" noProof="0" dirty="0">
                <a:solidFill>
                  <a:srgbClr val="231F20"/>
                </a:solidFill>
                <a:latin typeface="IBM Plex Sans"/>
                <a:ea typeface="IBM Plex Sans"/>
                <a:cs typeface="IBM Plex Sans"/>
                <a:sym typeface="IBM Plex Sans"/>
              </a:rPr>
              <a:t> jellemzése és megértése. </a:t>
            </a:r>
          </a:p>
        </p:txBody>
      </p:sp>
      <p:sp>
        <p:nvSpPr>
          <p:cNvPr id="30" name="TextBox 17">
            <a:extLst>
              <a:ext uri="{FF2B5EF4-FFF2-40B4-BE49-F238E27FC236}">
                <a16:creationId xmlns:a16="http://schemas.microsoft.com/office/drawing/2014/main" id="{1476336F-D502-6B73-762D-E9430546EA52}"/>
              </a:ext>
            </a:extLst>
          </p:cNvPr>
          <p:cNvSpPr txBox="1"/>
          <p:nvPr/>
        </p:nvSpPr>
        <p:spPr>
          <a:xfrm>
            <a:off x="12005620" y="4834970"/>
            <a:ext cx="965911" cy="201387"/>
          </a:xfrm>
          <a:prstGeom prst="rect">
            <a:avLst/>
          </a:prstGeom>
        </p:spPr>
        <p:txBody>
          <a:bodyPr lIns="0" tIns="0" rIns="0" bIns="0" rtlCol="0" anchor="t">
            <a:spAutoFit/>
          </a:bodyPr>
          <a:lstStyle/>
          <a:p>
            <a:pPr>
              <a:lnSpc>
                <a:spcPts val="1681"/>
              </a:lnSpc>
            </a:pPr>
            <a:r>
              <a:rPr lang="en-US" sz="1103" spc="-9">
                <a:solidFill>
                  <a:srgbClr val="231F20"/>
                </a:solidFill>
                <a:latin typeface="IBM Plex Sans"/>
                <a:ea typeface="IBM Plex Sans"/>
                <a:cs typeface="IBM Plex Sans"/>
                <a:sym typeface="IBM Plex Sans"/>
              </a:rPr>
              <a:t>1. tevékenység </a:t>
            </a:r>
          </a:p>
        </p:txBody>
      </p:sp>
      <p:sp>
        <p:nvSpPr>
          <p:cNvPr id="31" name="TextBox 18">
            <a:extLst>
              <a:ext uri="{FF2B5EF4-FFF2-40B4-BE49-F238E27FC236}">
                <a16:creationId xmlns:a16="http://schemas.microsoft.com/office/drawing/2014/main" id="{308F8CEE-B38B-C166-BABF-68C32C01BDBD}"/>
              </a:ext>
            </a:extLst>
          </p:cNvPr>
          <p:cNvSpPr txBox="1"/>
          <p:nvPr/>
        </p:nvSpPr>
        <p:spPr>
          <a:xfrm>
            <a:off x="12192538" y="6443299"/>
            <a:ext cx="387391" cy="306162"/>
          </a:xfrm>
          <a:prstGeom prst="rect">
            <a:avLst/>
          </a:prstGeom>
        </p:spPr>
        <p:txBody>
          <a:bodyPr lIns="0" tIns="0" rIns="0" bIns="0" rtlCol="0" anchor="t">
            <a:spAutoFit/>
          </a:bodyPr>
          <a:lstStyle/>
          <a:p>
            <a:pPr>
              <a:lnSpc>
                <a:spcPts val="2759"/>
              </a:lnSpc>
            </a:pPr>
            <a:r>
              <a:rPr lang="en-US" sz="1103" spc="-9" dirty="0" err="1">
                <a:solidFill>
                  <a:srgbClr val="231F20"/>
                </a:solidFill>
                <a:latin typeface="IBM Plex Sans"/>
                <a:ea typeface="IBM Plex Sans"/>
                <a:cs typeface="IBM Plex Sans"/>
                <a:sym typeface="IBM Plex Sans"/>
              </a:rPr>
              <a:t>Nincs</a:t>
            </a:r>
            <a:r>
              <a:rPr lang="en-US" sz="1103" spc="-9" dirty="0">
                <a:solidFill>
                  <a:srgbClr val="231F20"/>
                </a:solidFill>
                <a:latin typeface="IBM Plex Sans"/>
                <a:ea typeface="IBM Plex Sans"/>
                <a:cs typeface="IBM Plex Sans"/>
                <a:sym typeface="IBM Plex Sans"/>
              </a:rPr>
              <a:t> </a:t>
            </a:r>
          </a:p>
        </p:txBody>
      </p:sp>
      <p:sp>
        <p:nvSpPr>
          <p:cNvPr id="32" name="TextBox 19">
            <a:extLst>
              <a:ext uri="{FF2B5EF4-FFF2-40B4-BE49-F238E27FC236}">
                <a16:creationId xmlns:a16="http://schemas.microsoft.com/office/drawing/2014/main" id="{1DF91161-187B-4BEF-8B7F-F6F02209FF21}"/>
              </a:ext>
            </a:extLst>
          </p:cNvPr>
          <p:cNvSpPr txBox="1"/>
          <p:nvPr/>
        </p:nvSpPr>
        <p:spPr>
          <a:xfrm>
            <a:off x="9518683" y="1278071"/>
            <a:ext cx="1951711" cy="266740"/>
          </a:xfrm>
          <a:prstGeom prst="rect">
            <a:avLst/>
          </a:prstGeom>
        </p:spPr>
        <p:txBody>
          <a:bodyPr lIns="0" tIns="0" rIns="0" bIns="0" rtlCol="0" anchor="t">
            <a:spAutoFit/>
          </a:bodyPr>
          <a:lstStyle/>
          <a:p>
            <a:pPr>
              <a:lnSpc>
                <a:spcPts val="2447"/>
              </a:lnSpc>
            </a:pPr>
            <a:r>
              <a:rPr lang="en-US" sz="1103" b="1" spc="-9">
                <a:solidFill>
                  <a:srgbClr val="FFFFFF"/>
                </a:solidFill>
                <a:latin typeface="IBM Plex Sans Bold"/>
                <a:ea typeface="IBM Plex Sans Bold"/>
                <a:cs typeface="IBM Plex Sans Bold"/>
                <a:sym typeface="IBM Plex Sans Bold"/>
              </a:rPr>
              <a:t>A tevékenységek áttekintése</a:t>
            </a:r>
            <a:r>
              <a:rPr lang="en-US" sz="1103" spc="-9">
                <a:solidFill>
                  <a:srgbClr val="231F20"/>
                </a:solidFill>
                <a:latin typeface="IBM Plex Sans"/>
                <a:ea typeface="IBM Plex Sans"/>
                <a:cs typeface="IBM Plex Sans"/>
                <a:sym typeface="IBM Plex Sans"/>
              </a:rPr>
              <a:t> </a:t>
            </a:r>
          </a:p>
        </p:txBody>
      </p:sp>
      <p:sp>
        <p:nvSpPr>
          <p:cNvPr id="33" name="TextBox 20">
            <a:extLst>
              <a:ext uri="{FF2B5EF4-FFF2-40B4-BE49-F238E27FC236}">
                <a16:creationId xmlns:a16="http://schemas.microsoft.com/office/drawing/2014/main" id="{890C4A8F-AFED-06EC-4934-DA6C14607FB0}"/>
              </a:ext>
            </a:extLst>
          </p:cNvPr>
          <p:cNvSpPr txBox="1"/>
          <p:nvPr/>
        </p:nvSpPr>
        <p:spPr>
          <a:xfrm>
            <a:off x="8570125" y="1786417"/>
            <a:ext cx="1359618" cy="266740"/>
          </a:xfrm>
          <a:prstGeom prst="rect">
            <a:avLst/>
          </a:prstGeom>
        </p:spPr>
        <p:txBody>
          <a:bodyPr lIns="0" tIns="0" rIns="0" bIns="0" rtlCol="0" anchor="t">
            <a:spAutoFit/>
          </a:bodyPr>
          <a:lstStyle/>
          <a:p>
            <a:pPr>
              <a:lnSpc>
                <a:spcPts val="2447"/>
              </a:lnSpc>
            </a:pPr>
            <a:r>
              <a:rPr lang="en-US" sz="1103" b="1" spc="-9" dirty="0" err="1">
                <a:solidFill>
                  <a:srgbClr val="009ADA"/>
                </a:solidFill>
                <a:latin typeface="IBM Plex Sans Bold"/>
                <a:ea typeface="IBM Plex Sans Bold"/>
                <a:cs typeface="IBM Plex Sans Bold"/>
                <a:sym typeface="IBM Plex Sans Bold"/>
              </a:rPr>
              <a:t>Leírás</a:t>
            </a:r>
            <a:r>
              <a:rPr lang="en-US" sz="1103" spc="-9" dirty="0">
                <a:solidFill>
                  <a:srgbClr val="231F20"/>
                </a:solidFill>
                <a:latin typeface="IBM Plex Sans"/>
                <a:ea typeface="IBM Plex Sans"/>
                <a:cs typeface="IBM Plex Sans"/>
                <a:sym typeface="IBM Plex Sans"/>
              </a:rPr>
              <a:t> </a:t>
            </a:r>
          </a:p>
        </p:txBody>
      </p:sp>
      <p:sp>
        <p:nvSpPr>
          <p:cNvPr id="34" name="TextBox 21">
            <a:extLst>
              <a:ext uri="{FF2B5EF4-FFF2-40B4-BE49-F238E27FC236}">
                <a16:creationId xmlns:a16="http://schemas.microsoft.com/office/drawing/2014/main" id="{1E914912-BF6C-D32F-5A1E-49A2329D0907}"/>
              </a:ext>
            </a:extLst>
          </p:cNvPr>
          <p:cNvSpPr txBox="1"/>
          <p:nvPr/>
        </p:nvSpPr>
        <p:spPr>
          <a:xfrm>
            <a:off x="10290083" y="1786417"/>
            <a:ext cx="1601876" cy="1949893"/>
          </a:xfrm>
          <a:prstGeom prst="rect">
            <a:avLst/>
          </a:prstGeom>
        </p:spPr>
        <p:txBody>
          <a:bodyPr lIns="0" tIns="0" rIns="0" bIns="0" rtlCol="0" anchor="t">
            <a:spAutoFit/>
          </a:bodyPr>
          <a:lstStyle/>
          <a:p>
            <a:pPr>
              <a:lnSpc>
                <a:spcPts val="2447"/>
              </a:lnSpc>
            </a:pPr>
            <a:r>
              <a:rPr lang="hu-HU" sz="1103" b="1" spc="-9" noProof="0" dirty="0">
                <a:solidFill>
                  <a:srgbClr val="009ADA"/>
                </a:solidFill>
                <a:latin typeface="IBM Plex Sans Bold"/>
                <a:ea typeface="IBM Plex Sans Bold"/>
                <a:cs typeface="IBM Plex Sans Bold"/>
                <a:sym typeface="IBM Plex Sans Bold"/>
              </a:rPr>
              <a:t>Eredmény</a:t>
            </a:r>
            <a:r>
              <a:rPr lang="hu-HU" sz="1103" spc="-9" noProof="0" dirty="0">
                <a:solidFill>
                  <a:srgbClr val="231F20"/>
                </a:solidFill>
                <a:latin typeface="IBM Plex Sans"/>
                <a:ea typeface="IBM Plex Sans"/>
                <a:cs typeface="IBM Plex Sans"/>
                <a:sym typeface="IBM Plex Sans"/>
              </a:rPr>
              <a:t> </a:t>
            </a:r>
          </a:p>
          <a:p>
            <a:pPr>
              <a:lnSpc>
                <a:spcPts val="2447"/>
              </a:lnSpc>
            </a:pPr>
            <a:endParaRPr lang="hu-HU" sz="1103" spc="-9" noProof="0" dirty="0">
              <a:solidFill>
                <a:srgbClr val="231F20"/>
              </a:solidFill>
              <a:latin typeface="IBM Plex Sans"/>
              <a:ea typeface="IBM Plex Sans"/>
              <a:cs typeface="IBM Plex Sans"/>
              <a:sym typeface="IBM Plex Sans"/>
            </a:endParaRPr>
          </a:p>
          <a:p>
            <a:pPr>
              <a:lnSpc>
                <a:spcPts val="1488"/>
              </a:lnSpc>
            </a:pPr>
            <a:r>
              <a:rPr lang="hu-HU" sz="1103" spc="-9" noProof="0" dirty="0">
                <a:solidFill>
                  <a:srgbClr val="231F20"/>
                </a:solidFill>
                <a:latin typeface="IBM Plex Sans"/>
                <a:ea typeface="IBM Plex Sans"/>
                <a:cs typeface="IBM Plex Sans"/>
                <a:sym typeface="IBM Plex Sans"/>
              </a:rPr>
              <a:t>A legfontosabb tengeri </a:t>
            </a:r>
          </a:p>
          <a:p>
            <a:pPr>
              <a:lnSpc>
                <a:spcPts val="1875"/>
              </a:lnSpc>
            </a:pPr>
            <a:r>
              <a:rPr lang="hu-HU" sz="1103" spc="-9" noProof="0" dirty="0">
                <a:solidFill>
                  <a:srgbClr val="231F20"/>
                </a:solidFill>
                <a:latin typeface="IBM Plex Sans"/>
                <a:ea typeface="IBM Plex Sans"/>
                <a:cs typeface="IBM Plex Sans"/>
                <a:sym typeface="IBM Plex Sans"/>
              </a:rPr>
              <a:t>áramlatok azonosítása. A tengeráramlások okainak és globális hatásainak </a:t>
            </a:r>
          </a:p>
          <a:p>
            <a:pPr>
              <a:lnSpc>
                <a:spcPts val="1483"/>
              </a:lnSpc>
            </a:pPr>
            <a:r>
              <a:rPr lang="hu-HU" sz="1103" spc="-9" noProof="0" dirty="0">
                <a:solidFill>
                  <a:srgbClr val="231F20"/>
                </a:solidFill>
                <a:latin typeface="IBM Plex Sans"/>
                <a:ea typeface="IBM Plex Sans"/>
                <a:cs typeface="IBM Plex Sans"/>
                <a:sym typeface="IBM Plex Sans"/>
              </a:rPr>
              <a:t>megértése. </a:t>
            </a:r>
          </a:p>
          <a:p>
            <a:pPr>
              <a:lnSpc>
                <a:spcPts val="1872"/>
              </a:lnSpc>
            </a:pPr>
            <a:r>
              <a:rPr lang="hu-HU" sz="1103" spc="-9" noProof="0" dirty="0">
                <a:solidFill>
                  <a:srgbClr val="231F20"/>
                </a:solidFill>
                <a:latin typeface="IBM Plex Sans"/>
                <a:ea typeface="IBM Plex Sans"/>
                <a:cs typeface="IBM Plex Sans"/>
                <a:sym typeface="IBM Plex Sans"/>
              </a:rPr>
              <a:t> </a:t>
            </a:r>
          </a:p>
        </p:txBody>
      </p:sp>
      <p:sp>
        <p:nvSpPr>
          <p:cNvPr id="35" name="TextBox 22">
            <a:extLst>
              <a:ext uri="{FF2B5EF4-FFF2-40B4-BE49-F238E27FC236}">
                <a16:creationId xmlns:a16="http://schemas.microsoft.com/office/drawing/2014/main" id="{ECA63069-DC56-85D7-25A9-65B8856E0971}"/>
              </a:ext>
            </a:extLst>
          </p:cNvPr>
          <p:cNvSpPr txBox="1"/>
          <p:nvPr/>
        </p:nvSpPr>
        <p:spPr>
          <a:xfrm>
            <a:off x="11921401" y="1810746"/>
            <a:ext cx="1105814" cy="1257395"/>
          </a:xfrm>
          <a:prstGeom prst="rect">
            <a:avLst/>
          </a:prstGeom>
        </p:spPr>
        <p:txBody>
          <a:bodyPr lIns="0" tIns="0" rIns="0" bIns="0" rtlCol="0" anchor="t">
            <a:spAutoFit/>
          </a:bodyPr>
          <a:lstStyle/>
          <a:p>
            <a:pPr>
              <a:lnSpc>
                <a:spcPts val="2447"/>
              </a:lnSpc>
            </a:pPr>
            <a:r>
              <a:rPr lang="hu-HU" sz="1103" b="1" spc="-9" noProof="0" dirty="0">
                <a:solidFill>
                  <a:srgbClr val="009ADA"/>
                </a:solidFill>
                <a:latin typeface="IBM Plex Sans Bold"/>
                <a:ea typeface="IBM Plex Sans Bold"/>
                <a:cs typeface="IBM Plex Sans Bold"/>
                <a:sym typeface="IBM Plex Sans Bold"/>
              </a:rPr>
              <a:t>Előkövetelmény</a:t>
            </a:r>
            <a:r>
              <a:rPr lang="hu-HU" sz="1103" spc="-9" noProof="0" dirty="0">
                <a:solidFill>
                  <a:srgbClr val="231F20"/>
                </a:solidFill>
                <a:latin typeface="IBM Plex Sans"/>
                <a:ea typeface="IBM Plex Sans"/>
                <a:cs typeface="IBM Plex Sans"/>
                <a:sym typeface="IBM Plex Sans"/>
              </a:rPr>
              <a:t> </a:t>
            </a:r>
          </a:p>
          <a:p>
            <a:pPr>
              <a:lnSpc>
                <a:spcPts val="1488"/>
              </a:lnSpc>
            </a:pPr>
            <a:endParaRPr lang="hu-HU" sz="1103" spc="-9" noProof="0" dirty="0">
              <a:solidFill>
                <a:srgbClr val="231F20"/>
              </a:solidFill>
              <a:latin typeface="IBM Plex Sans"/>
              <a:ea typeface="IBM Plex Sans"/>
              <a:cs typeface="IBM Plex Sans"/>
              <a:sym typeface="IBM Plex Sans"/>
            </a:endParaRPr>
          </a:p>
          <a:p>
            <a:pPr>
              <a:lnSpc>
                <a:spcPts val="1488"/>
              </a:lnSpc>
            </a:pPr>
            <a:endParaRPr lang="hu-HU" sz="1103" spc="-9" noProof="0" dirty="0">
              <a:solidFill>
                <a:srgbClr val="231F20"/>
              </a:solidFill>
              <a:latin typeface="IBM Plex Sans"/>
              <a:ea typeface="IBM Plex Sans"/>
              <a:cs typeface="IBM Plex Sans"/>
              <a:sym typeface="IBM Plex Sans"/>
            </a:endParaRPr>
          </a:p>
          <a:p>
            <a:pPr>
              <a:lnSpc>
                <a:spcPts val="1488"/>
              </a:lnSpc>
            </a:pPr>
            <a:endParaRPr lang="hu-HU" sz="1103" spc="-9" noProof="0" dirty="0">
              <a:solidFill>
                <a:srgbClr val="231F20"/>
              </a:solidFill>
              <a:latin typeface="IBM Plex Sans"/>
              <a:ea typeface="IBM Plex Sans"/>
              <a:cs typeface="IBM Plex Sans"/>
              <a:sym typeface="IBM Plex Sans"/>
            </a:endParaRPr>
          </a:p>
          <a:p>
            <a:pPr>
              <a:lnSpc>
                <a:spcPts val="1488"/>
              </a:lnSpc>
            </a:pPr>
            <a:endParaRPr lang="hu-HU" sz="1103" spc="-9" noProof="0" dirty="0">
              <a:solidFill>
                <a:srgbClr val="231F20"/>
              </a:solidFill>
              <a:latin typeface="IBM Plex Sans"/>
              <a:ea typeface="IBM Plex Sans"/>
              <a:cs typeface="IBM Plex Sans"/>
              <a:sym typeface="IBM Plex Sans"/>
            </a:endParaRPr>
          </a:p>
          <a:p>
            <a:pPr>
              <a:lnSpc>
                <a:spcPts val="1488"/>
              </a:lnSpc>
            </a:pPr>
            <a:r>
              <a:rPr lang="hu-HU" sz="1103" spc="-9" noProof="0" dirty="0">
                <a:solidFill>
                  <a:srgbClr val="231F20"/>
                </a:solidFill>
                <a:latin typeface="IBM Plex Sans"/>
                <a:ea typeface="IBM Plex Sans"/>
                <a:cs typeface="IBM Plex Sans"/>
                <a:sym typeface="IBM Plex Sans"/>
              </a:rPr>
              <a:t>          Nincs </a:t>
            </a:r>
          </a:p>
        </p:txBody>
      </p:sp>
      <p:sp>
        <p:nvSpPr>
          <p:cNvPr id="36" name="TextBox 23">
            <a:extLst>
              <a:ext uri="{FF2B5EF4-FFF2-40B4-BE49-F238E27FC236}">
                <a16:creationId xmlns:a16="http://schemas.microsoft.com/office/drawing/2014/main" id="{414C5DBD-ADA3-4783-09C6-B3CC7BF3EFC5}"/>
              </a:ext>
            </a:extLst>
          </p:cNvPr>
          <p:cNvSpPr txBox="1"/>
          <p:nvPr/>
        </p:nvSpPr>
        <p:spPr>
          <a:xfrm>
            <a:off x="8570126" y="2322365"/>
            <a:ext cx="1639851" cy="808555"/>
          </a:xfrm>
          <a:prstGeom prst="rect">
            <a:avLst/>
          </a:prstGeom>
        </p:spPr>
        <p:txBody>
          <a:bodyPr wrap="square" lIns="0" tIns="0" rIns="0" bIns="0" rtlCol="0" anchor="t">
            <a:spAutoFit/>
          </a:bodyPr>
          <a:lstStyle/>
          <a:p>
            <a:pPr>
              <a:lnSpc>
                <a:spcPts val="1488"/>
              </a:lnSpc>
            </a:pPr>
            <a:r>
              <a:rPr lang="hu-HU" sz="1103" spc="-9" noProof="0" dirty="0">
                <a:solidFill>
                  <a:srgbClr val="231F20"/>
                </a:solidFill>
                <a:latin typeface="IBM Plex Sans"/>
                <a:ea typeface="IBM Plex Sans"/>
                <a:cs typeface="IBM Plex Sans"/>
                <a:sym typeface="IBM Plex Sans"/>
              </a:rPr>
              <a:t>Az óceáni áramlatok; </a:t>
            </a:r>
          </a:p>
          <a:p>
            <a:pPr>
              <a:lnSpc>
                <a:spcPts val="1872"/>
              </a:lnSpc>
            </a:pPr>
            <a:r>
              <a:rPr lang="hu-HU" sz="1103" spc="-9" noProof="0" dirty="0">
                <a:solidFill>
                  <a:srgbClr val="231F20"/>
                </a:solidFill>
                <a:latin typeface="IBM Plex Sans"/>
                <a:ea typeface="IBM Plex Sans"/>
                <a:cs typeface="IBM Plex Sans"/>
                <a:sym typeface="IBM Plex Sans"/>
              </a:rPr>
              <a:t>hogyan kötnek össze </a:t>
            </a:r>
          </a:p>
          <a:p>
            <a:pPr>
              <a:lnSpc>
                <a:spcPts val="1488"/>
              </a:lnSpc>
            </a:pPr>
            <a:r>
              <a:rPr lang="hu-HU" sz="1103" spc="-9" noProof="0" dirty="0">
                <a:solidFill>
                  <a:srgbClr val="231F20"/>
                </a:solidFill>
                <a:latin typeface="IBM Plex Sans"/>
                <a:ea typeface="IBM Plex Sans"/>
                <a:cs typeface="IBM Plex Sans"/>
                <a:sym typeface="IBM Plex Sans"/>
              </a:rPr>
              <a:t>egymással távoli helyeket? </a:t>
            </a:r>
          </a:p>
        </p:txBody>
      </p:sp>
      <p:sp>
        <p:nvSpPr>
          <p:cNvPr id="37" name="TextBox 24">
            <a:extLst>
              <a:ext uri="{FF2B5EF4-FFF2-40B4-BE49-F238E27FC236}">
                <a16:creationId xmlns:a16="http://schemas.microsoft.com/office/drawing/2014/main" id="{8F2A8248-B905-62DA-2577-0AFB48D05F8F}"/>
              </a:ext>
            </a:extLst>
          </p:cNvPr>
          <p:cNvSpPr txBox="1"/>
          <p:nvPr/>
        </p:nvSpPr>
        <p:spPr>
          <a:xfrm>
            <a:off x="8580000" y="3234989"/>
            <a:ext cx="1485414" cy="433797"/>
          </a:xfrm>
          <a:prstGeom prst="rect">
            <a:avLst/>
          </a:prstGeom>
        </p:spPr>
        <p:txBody>
          <a:bodyPr lIns="0" tIns="0" rIns="0" bIns="0" rtlCol="0" anchor="t">
            <a:spAutoFit/>
          </a:bodyPr>
          <a:lstStyle/>
          <a:p>
            <a:pPr>
              <a:lnSpc>
                <a:spcPts val="1875"/>
              </a:lnSpc>
            </a:pPr>
            <a:r>
              <a:rPr lang="hu-HU" sz="1103" spc="-9" noProof="0" dirty="0">
                <a:solidFill>
                  <a:srgbClr val="231F20"/>
                </a:solidFill>
                <a:latin typeface="IBM Plex Sans"/>
                <a:ea typeface="IBM Plex Sans"/>
                <a:cs typeface="IBM Plex Sans"/>
                <a:sym typeface="IBM Plex Sans"/>
              </a:rPr>
              <a:t>A nagy csendes-óceáni </a:t>
            </a:r>
          </a:p>
          <a:p>
            <a:pPr>
              <a:lnSpc>
                <a:spcPts val="1483"/>
              </a:lnSpc>
            </a:pPr>
            <a:r>
              <a:rPr lang="hu-HU" sz="1103" spc="-9" noProof="0" dirty="0">
                <a:solidFill>
                  <a:srgbClr val="231F20"/>
                </a:solidFill>
                <a:latin typeface="IBM Plex Sans"/>
                <a:ea typeface="IBM Plex Sans"/>
                <a:cs typeface="IBM Plex Sans"/>
                <a:sym typeface="IBM Plex Sans"/>
              </a:rPr>
              <a:t>szemétsziget. </a:t>
            </a:r>
          </a:p>
        </p:txBody>
      </p:sp>
      <p:sp>
        <p:nvSpPr>
          <p:cNvPr id="39" name="TextBox 26">
            <a:extLst>
              <a:ext uri="{FF2B5EF4-FFF2-40B4-BE49-F238E27FC236}">
                <a16:creationId xmlns:a16="http://schemas.microsoft.com/office/drawing/2014/main" id="{8E07ECC7-C39B-506E-C581-0D3C8B710F9B}"/>
              </a:ext>
            </a:extLst>
          </p:cNvPr>
          <p:cNvSpPr txBox="1"/>
          <p:nvPr/>
        </p:nvSpPr>
        <p:spPr>
          <a:xfrm>
            <a:off x="13107321" y="1841500"/>
            <a:ext cx="505920" cy="1254189"/>
          </a:xfrm>
          <a:prstGeom prst="rect">
            <a:avLst/>
          </a:prstGeom>
        </p:spPr>
        <p:txBody>
          <a:bodyPr lIns="0" tIns="0" rIns="0" bIns="0" rtlCol="0" anchor="t">
            <a:spAutoFit/>
          </a:bodyPr>
          <a:lstStyle/>
          <a:p>
            <a:pPr>
              <a:lnSpc>
                <a:spcPts val="1968"/>
              </a:lnSpc>
            </a:pPr>
            <a:r>
              <a:rPr lang="en-US" sz="1103" b="1" spc="-9" dirty="0" err="1">
                <a:solidFill>
                  <a:srgbClr val="009ADA"/>
                </a:solidFill>
                <a:latin typeface="IBM Plex Sans Bold"/>
                <a:ea typeface="IBM Plex Sans Bold"/>
                <a:cs typeface="IBM Plex Sans Bold"/>
                <a:sym typeface="IBM Plex Sans Bold"/>
              </a:rPr>
              <a:t>Idő</a:t>
            </a:r>
            <a:r>
              <a:rPr lang="en-US" sz="1103" spc="-9" dirty="0">
                <a:solidFill>
                  <a:srgbClr val="231F20"/>
                </a:solidFill>
                <a:latin typeface="IBM Plex Sans"/>
                <a:ea typeface="IBM Plex Sans"/>
                <a:cs typeface="IBM Plex Sans"/>
                <a:sym typeface="IBM Plex Sans"/>
              </a:rPr>
              <a:t> </a:t>
            </a:r>
            <a:endParaRPr lang="hu-HU" sz="1103" spc="-9" dirty="0">
              <a:solidFill>
                <a:srgbClr val="231F20"/>
              </a:solidFill>
              <a:latin typeface="IBM Plex Sans"/>
              <a:ea typeface="IBM Plex Sans"/>
              <a:cs typeface="IBM Plex Sans"/>
              <a:sym typeface="IBM Plex Sans"/>
            </a:endParaRPr>
          </a:p>
          <a:p>
            <a:pPr>
              <a:lnSpc>
                <a:spcPts val="1968"/>
              </a:lnSpc>
            </a:pPr>
            <a:endParaRPr lang="hu-HU" sz="1103" spc="-9" dirty="0">
              <a:solidFill>
                <a:srgbClr val="231F20"/>
              </a:solidFill>
              <a:latin typeface="IBM Plex Sans"/>
              <a:ea typeface="IBM Plex Sans"/>
              <a:cs typeface="IBM Plex Sans"/>
              <a:sym typeface="IBM Plex Sans"/>
            </a:endParaRPr>
          </a:p>
          <a:p>
            <a:pPr>
              <a:lnSpc>
                <a:spcPts val="1968"/>
              </a:lnSpc>
            </a:pPr>
            <a:endParaRPr lang="hu-HU" sz="1103" spc="-9" dirty="0">
              <a:solidFill>
                <a:srgbClr val="231F20"/>
              </a:solidFill>
              <a:latin typeface="IBM Plex Sans"/>
              <a:ea typeface="IBM Plex Sans"/>
              <a:cs typeface="IBM Plex Sans"/>
              <a:sym typeface="IBM Plex Sans"/>
            </a:endParaRPr>
          </a:p>
          <a:p>
            <a:pPr>
              <a:lnSpc>
                <a:spcPts val="1968"/>
              </a:lnSpc>
            </a:pPr>
            <a:endParaRPr lang="hu-HU" sz="1103" spc="-9" dirty="0">
              <a:solidFill>
                <a:srgbClr val="231F20"/>
              </a:solidFill>
              <a:latin typeface="IBM Plex Sans"/>
              <a:ea typeface="IBM Plex Sans"/>
              <a:cs typeface="IBM Plex Sans"/>
              <a:sym typeface="IBM Plex Sans"/>
            </a:endParaRPr>
          </a:p>
          <a:p>
            <a:pPr>
              <a:lnSpc>
                <a:spcPts val="1968"/>
              </a:lnSpc>
            </a:pPr>
            <a:r>
              <a:rPr lang="en-US" sz="1103" spc="-9" dirty="0">
                <a:solidFill>
                  <a:srgbClr val="231F20"/>
                </a:solidFill>
                <a:latin typeface="IBM Plex Sans"/>
                <a:ea typeface="IBM Plex Sans"/>
                <a:cs typeface="IBM Plex Sans"/>
                <a:sym typeface="IBM Plex Sans"/>
              </a:rPr>
              <a:t>45 perc </a:t>
            </a:r>
          </a:p>
        </p:txBody>
      </p:sp>
      <p:sp>
        <p:nvSpPr>
          <p:cNvPr id="40" name="TextBox 27">
            <a:extLst>
              <a:ext uri="{FF2B5EF4-FFF2-40B4-BE49-F238E27FC236}">
                <a16:creationId xmlns:a16="http://schemas.microsoft.com/office/drawing/2014/main" id="{5563CD4A-6C94-03ED-F5DA-70A71CADCD19}"/>
              </a:ext>
            </a:extLst>
          </p:cNvPr>
          <p:cNvSpPr txBox="1"/>
          <p:nvPr/>
        </p:nvSpPr>
        <p:spPr>
          <a:xfrm>
            <a:off x="13107321" y="4861722"/>
            <a:ext cx="505920" cy="180178"/>
          </a:xfrm>
          <a:prstGeom prst="rect">
            <a:avLst/>
          </a:prstGeom>
        </p:spPr>
        <p:txBody>
          <a:bodyPr lIns="0" tIns="0" rIns="0" bIns="0" rtlCol="0" anchor="t">
            <a:spAutoFit/>
          </a:bodyPr>
          <a:lstStyle/>
          <a:p>
            <a:pPr>
              <a:lnSpc>
                <a:spcPts val="1545"/>
              </a:lnSpc>
            </a:pPr>
            <a:r>
              <a:rPr lang="en-US" sz="1103" spc="-9" dirty="0">
                <a:solidFill>
                  <a:srgbClr val="231F20"/>
                </a:solidFill>
                <a:latin typeface="IBM Plex Sans"/>
                <a:ea typeface="IBM Plex Sans"/>
                <a:cs typeface="IBM Plex Sans"/>
                <a:sym typeface="IBM Plex Sans"/>
              </a:rPr>
              <a:t>45 perc </a:t>
            </a:r>
          </a:p>
        </p:txBody>
      </p:sp>
      <p:sp>
        <p:nvSpPr>
          <p:cNvPr id="41" name="TextBox 28">
            <a:extLst>
              <a:ext uri="{FF2B5EF4-FFF2-40B4-BE49-F238E27FC236}">
                <a16:creationId xmlns:a16="http://schemas.microsoft.com/office/drawing/2014/main" id="{872FF6D0-7B20-84AB-9952-E724C3FE2C55}"/>
              </a:ext>
            </a:extLst>
          </p:cNvPr>
          <p:cNvSpPr txBox="1"/>
          <p:nvPr/>
        </p:nvSpPr>
        <p:spPr>
          <a:xfrm>
            <a:off x="13107321" y="7071522"/>
            <a:ext cx="505920" cy="180178"/>
          </a:xfrm>
          <a:prstGeom prst="rect">
            <a:avLst/>
          </a:prstGeom>
        </p:spPr>
        <p:txBody>
          <a:bodyPr lIns="0" tIns="0" rIns="0" bIns="0" rtlCol="0" anchor="t">
            <a:spAutoFit/>
          </a:bodyPr>
          <a:lstStyle/>
          <a:p>
            <a:pPr>
              <a:lnSpc>
                <a:spcPts val="1545"/>
              </a:lnSpc>
            </a:pPr>
            <a:r>
              <a:rPr lang="en-US" sz="1103" spc="-9" dirty="0">
                <a:solidFill>
                  <a:srgbClr val="231F20"/>
                </a:solidFill>
                <a:latin typeface="IBM Plex Sans"/>
                <a:ea typeface="IBM Plex Sans"/>
                <a:cs typeface="IBM Plex Sans"/>
                <a:sym typeface="IBM Plex Sans"/>
              </a:rPr>
              <a:t>45 perc </a:t>
            </a:r>
          </a:p>
        </p:txBody>
      </p:sp>
      <p:sp>
        <p:nvSpPr>
          <p:cNvPr id="42" name="TextBox 29">
            <a:extLst>
              <a:ext uri="{FF2B5EF4-FFF2-40B4-BE49-F238E27FC236}">
                <a16:creationId xmlns:a16="http://schemas.microsoft.com/office/drawing/2014/main" id="{D48A2243-798C-56AB-22FA-13A3ED6CC849}"/>
              </a:ext>
            </a:extLst>
          </p:cNvPr>
          <p:cNvSpPr txBox="1"/>
          <p:nvPr/>
        </p:nvSpPr>
        <p:spPr>
          <a:xfrm>
            <a:off x="7256105" y="7084282"/>
            <a:ext cx="104175" cy="167418"/>
          </a:xfrm>
          <a:prstGeom prst="rect">
            <a:avLst/>
          </a:prstGeom>
        </p:spPr>
        <p:txBody>
          <a:bodyPr lIns="0" tIns="0" rIns="0" bIns="0" rtlCol="0" anchor="t">
            <a:spAutoFit/>
          </a:bodyPr>
          <a:lstStyle/>
          <a:p>
            <a:pPr>
              <a:lnSpc>
                <a:spcPts val="1411"/>
              </a:lnSpc>
            </a:pPr>
            <a:r>
              <a:rPr lang="en-US" sz="1007" spc="-9" dirty="0">
                <a:solidFill>
                  <a:srgbClr val="231F20"/>
                </a:solidFill>
                <a:latin typeface="IBM Plex Sans"/>
                <a:ea typeface="IBM Plex Sans"/>
                <a:cs typeface="IBM Plex Sans"/>
                <a:sym typeface="IBM Plex Sans"/>
              </a:rPr>
              <a:t>3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58491" y="5409181"/>
            <a:ext cx="5410200" cy="2944244"/>
          </a:xfrm>
          <a:custGeom>
            <a:avLst/>
            <a:gdLst/>
            <a:ahLst/>
            <a:cxnLst/>
            <a:rect l="l" t="t" r="r" b="b"/>
            <a:pathLst>
              <a:path w="5410200" h="2944244">
                <a:moveTo>
                  <a:pt x="0" y="0"/>
                </a:moveTo>
                <a:lnTo>
                  <a:pt x="5410200" y="0"/>
                </a:lnTo>
                <a:lnTo>
                  <a:pt x="5410200" y="2944244"/>
                </a:lnTo>
                <a:lnTo>
                  <a:pt x="0" y="2944244"/>
                </a:lnTo>
                <a:lnTo>
                  <a:pt x="0" y="0"/>
                </a:lnTo>
                <a:close/>
              </a:path>
            </a:pathLst>
          </a:custGeom>
          <a:blipFill>
            <a:blip r:embed="rId2"/>
            <a:stretch>
              <a:fillRect t="-8"/>
            </a:stretch>
          </a:blipFill>
        </p:spPr>
        <p:txBody>
          <a:bodyPr/>
          <a:lstStyle/>
          <a:p>
            <a:endParaRPr lang="en-US"/>
          </a:p>
        </p:txBody>
      </p:sp>
      <p:sp>
        <p:nvSpPr>
          <p:cNvPr id="3" name="Freeform 3"/>
          <p:cNvSpPr/>
          <p:nvPr/>
        </p:nvSpPr>
        <p:spPr>
          <a:xfrm>
            <a:off x="9046750" y="5457950"/>
            <a:ext cx="672894" cy="383029"/>
          </a:xfrm>
          <a:custGeom>
            <a:avLst/>
            <a:gdLst/>
            <a:ahLst/>
            <a:cxnLst/>
            <a:rect l="l" t="t" r="r" b="b"/>
            <a:pathLst>
              <a:path w="672894" h="383029">
                <a:moveTo>
                  <a:pt x="0" y="0"/>
                </a:moveTo>
                <a:lnTo>
                  <a:pt x="672894" y="0"/>
                </a:lnTo>
                <a:lnTo>
                  <a:pt x="672894" y="383029"/>
                </a:lnTo>
                <a:lnTo>
                  <a:pt x="0" y="38302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3793646" y="1074421"/>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5"/>
            <a:stretch>
              <a:fillRect/>
            </a:stretch>
          </a:blipFill>
        </p:spPr>
        <p:txBody>
          <a:bodyPr/>
          <a:lstStyle/>
          <a:p>
            <a:endParaRPr lang="en-US"/>
          </a:p>
        </p:txBody>
      </p:sp>
      <p:sp>
        <p:nvSpPr>
          <p:cNvPr id="5" name="Freeform 5"/>
          <p:cNvSpPr/>
          <p:nvPr/>
        </p:nvSpPr>
        <p:spPr>
          <a:xfrm>
            <a:off x="9521353" y="7584443"/>
            <a:ext cx="151133" cy="90802"/>
          </a:xfrm>
          <a:custGeom>
            <a:avLst/>
            <a:gdLst/>
            <a:ahLst/>
            <a:cxnLst/>
            <a:rect l="l" t="t" r="r" b="b"/>
            <a:pathLst>
              <a:path w="151133" h="90802">
                <a:moveTo>
                  <a:pt x="0" y="0"/>
                </a:moveTo>
                <a:lnTo>
                  <a:pt x="151133" y="0"/>
                </a:lnTo>
                <a:lnTo>
                  <a:pt x="151133" y="90802"/>
                </a:lnTo>
                <a:lnTo>
                  <a:pt x="0" y="908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3792684" y="866289"/>
            <a:ext cx="54054" cy="417652"/>
          </a:xfrm>
          <a:prstGeom prst="rect">
            <a:avLst/>
          </a:prstGeom>
        </p:spPr>
        <p:txBody>
          <a:bodyPr lIns="0" tIns="0" rIns="0" bIns="0" rtlCol="0" anchor="t">
            <a:spAutoFit/>
          </a:bodyPr>
          <a:lstStyle/>
          <a:p>
            <a:pPr>
              <a:lnSpc>
                <a:spcPts val="3779"/>
              </a:lnSpc>
            </a:pPr>
            <a:r>
              <a:rPr lang="en-US" sz="1511" b="1" spc="-13">
                <a:solidFill>
                  <a:srgbClr val="009ADA"/>
                </a:solidFill>
                <a:latin typeface="IBM Plex Sans Bold"/>
                <a:ea typeface="IBM Plex Sans Bold"/>
                <a:cs typeface="IBM Plex Sans Bold"/>
                <a:sym typeface="IBM Plex Sans Bold"/>
              </a:rPr>
              <a:t> </a:t>
            </a:r>
          </a:p>
        </p:txBody>
      </p:sp>
      <p:sp>
        <p:nvSpPr>
          <p:cNvPr id="7" name="TextBox 7"/>
          <p:cNvSpPr txBox="1"/>
          <p:nvPr/>
        </p:nvSpPr>
        <p:spPr>
          <a:xfrm>
            <a:off x="3792685" y="2616879"/>
            <a:ext cx="65789" cy="302476"/>
          </a:xfrm>
          <a:prstGeom prst="rect">
            <a:avLst/>
          </a:prstGeom>
        </p:spPr>
        <p:txBody>
          <a:bodyPr lIns="0" tIns="0" rIns="0" bIns="0" rtlCol="0" anchor="t">
            <a:spAutoFit/>
          </a:bodyPr>
          <a:lstStyle/>
          <a:p>
            <a:pPr>
              <a:lnSpc>
                <a:spcPts val="2759"/>
              </a:lnSpc>
            </a:pPr>
            <a:r>
              <a:rPr lang="en-US" sz="1103" spc="70">
                <a:solidFill>
                  <a:srgbClr val="231F20"/>
                </a:solidFill>
                <a:latin typeface="IBM Plex Sans"/>
                <a:ea typeface="IBM Plex Sans"/>
                <a:cs typeface="IBM Plex Sans"/>
                <a:sym typeface="IBM Plex Sans"/>
              </a:rPr>
              <a:t>•</a:t>
            </a:r>
          </a:p>
        </p:txBody>
      </p:sp>
      <p:sp>
        <p:nvSpPr>
          <p:cNvPr id="8" name="TextBox 8"/>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9" name="TextBox 9"/>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6 </a:t>
            </a:r>
          </a:p>
        </p:txBody>
      </p:sp>
      <p:sp>
        <p:nvSpPr>
          <p:cNvPr id="10" name="TextBox 10"/>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1" name="TextBox 11"/>
          <p:cNvSpPr txBox="1"/>
          <p:nvPr/>
        </p:nvSpPr>
        <p:spPr>
          <a:xfrm>
            <a:off x="4063956" y="1018690"/>
            <a:ext cx="3409874"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1. tevékenység: Mozgásban az óceán</a:t>
            </a:r>
            <a:r>
              <a:rPr lang="en-US" sz="1511" b="1" spc="-13">
                <a:solidFill>
                  <a:srgbClr val="EBEBEB"/>
                </a:solidFill>
                <a:latin typeface="IBM Plex Sans Bold"/>
                <a:ea typeface="IBM Plex Sans Bold"/>
                <a:cs typeface="IBM Plex Sans Bold"/>
                <a:sym typeface="IBM Plex Sans Bold"/>
              </a:rPr>
              <a:t> </a:t>
            </a:r>
          </a:p>
        </p:txBody>
      </p:sp>
      <p:sp>
        <p:nvSpPr>
          <p:cNvPr id="12" name="TextBox 12"/>
          <p:cNvSpPr txBox="1"/>
          <p:nvPr/>
        </p:nvSpPr>
        <p:spPr>
          <a:xfrm>
            <a:off x="4030428" y="8968397"/>
            <a:ext cx="6337868" cy="372538"/>
          </a:xfrm>
          <a:prstGeom prst="rect">
            <a:avLst/>
          </a:prstGeom>
        </p:spPr>
        <p:txBody>
          <a:bodyPr lIns="0" tIns="0" rIns="0" bIns="0" rtlCol="0" anchor="t">
            <a:spAutoFit/>
          </a:bodyPr>
          <a:lstStyle/>
          <a:p>
            <a:pPr>
              <a:lnSpc>
                <a:spcPts val="1467"/>
              </a:lnSpc>
            </a:pPr>
            <a:r>
              <a:rPr lang="en-US" sz="1103" spc="-9">
                <a:solidFill>
                  <a:srgbClr val="231F20"/>
                </a:solidFill>
                <a:latin typeface="IBM Plex Sans"/>
                <a:ea typeface="IBM Plex Sans"/>
                <a:cs typeface="IBM Plex Sans"/>
                <a:sym typeface="IBM Plex Sans"/>
              </a:rPr>
              <a:t>a. Keressetek két olyan országot/várost, amelyekre hatással vannak az áramlatok: az egyik egy meleg áramlathoz (piros nyilak), a másik egy hidegebb áramlathoz (sötétkék nyilak) kapcsolódjon. </a:t>
            </a:r>
          </a:p>
        </p:txBody>
      </p:sp>
      <p:sp>
        <p:nvSpPr>
          <p:cNvPr id="13" name="TextBox 13"/>
          <p:cNvSpPr txBox="1"/>
          <p:nvPr/>
        </p:nvSpPr>
        <p:spPr>
          <a:xfrm>
            <a:off x="4118821" y="9368761"/>
            <a:ext cx="89497" cy="699038"/>
          </a:xfrm>
          <a:prstGeom prst="rect">
            <a:avLst/>
          </a:prstGeom>
        </p:spPr>
        <p:txBody>
          <a:bodyPr lIns="0" tIns="0" rIns="0" bIns="0" rtlCol="0" anchor="t">
            <a:spAutoFit/>
          </a:bodyPr>
          <a:lstStyle/>
          <a:p>
            <a:pPr algn="just">
              <a:lnSpc>
                <a:spcPts val="2759"/>
              </a:lnSpc>
            </a:pPr>
            <a:r>
              <a:rPr lang="en-US" sz="1103">
                <a:solidFill>
                  <a:srgbClr val="231F20"/>
                </a:solidFill>
                <a:latin typeface="Arial"/>
                <a:ea typeface="Arial"/>
                <a:cs typeface="Arial"/>
                <a:sym typeface="Arial"/>
              </a:rPr>
              <a:t>• </a:t>
            </a:r>
          </a:p>
          <a:p>
            <a:pPr algn="just">
              <a:lnSpc>
                <a:spcPts val="551"/>
              </a:lnSpc>
            </a:pPr>
            <a:r>
              <a:rPr lang="en-US" sz="1103">
                <a:solidFill>
                  <a:srgbClr val="231F20"/>
                </a:solidFill>
                <a:latin typeface="Arial"/>
                <a:ea typeface="Arial"/>
                <a:cs typeface="Arial"/>
                <a:sym typeface="Arial"/>
              </a:rPr>
              <a:t>• </a:t>
            </a:r>
          </a:p>
          <a:p>
            <a:pPr algn="just">
              <a:lnSpc>
                <a:spcPts val="2375"/>
              </a:lnSpc>
            </a:pPr>
            <a:r>
              <a:rPr lang="en-US" sz="1103">
                <a:solidFill>
                  <a:srgbClr val="231F20"/>
                </a:solidFill>
                <a:latin typeface="Arial"/>
                <a:ea typeface="Arial"/>
                <a:cs typeface="Arial"/>
                <a:sym typeface="Arial"/>
              </a:rPr>
              <a:t>• </a:t>
            </a:r>
          </a:p>
        </p:txBody>
      </p:sp>
      <p:sp>
        <p:nvSpPr>
          <p:cNvPr id="14" name="TextBox 14"/>
          <p:cNvSpPr txBox="1"/>
          <p:nvPr/>
        </p:nvSpPr>
        <p:spPr>
          <a:xfrm>
            <a:off x="4347420" y="9369152"/>
            <a:ext cx="3808752" cy="702756"/>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Egyesült Királyság – Norvég-atlanti-áramlat – meleg áramlat </a:t>
            </a:r>
          </a:p>
          <a:p>
            <a:pPr>
              <a:lnSpc>
                <a:spcPts val="551"/>
              </a:lnSpc>
            </a:pPr>
            <a:r>
              <a:rPr lang="en-US" sz="1103" spc="-9">
                <a:solidFill>
                  <a:srgbClr val="231F20"/>
                </a:solidFill>
                <a:latin typeface="IBM Plex Sans"/>
                <a:ea typeface="IBM Plex Sans"/>
                <a:cs typeface="IBM Plex Sans"/>
                <a:sym typeface="IBM Plex Sans"/>
              </a:rPr>
              <a:t>Florida (USA) – Golf-áramlat – meleg áramlat </a:t>
            </a:r>
          </a:p>
          <a:p>
            <a:pPr>
              <a:lnSpc>
                <a:spcPts val="2375"/>
              </a:lnSpc>
            </a:pPr>
            <a:r>
              <a:rPr lang="en-US" sz="1103" spc="-9">
                <a:solidFill>
                  <a:srgbClr val="231F20"/>
                </a:solidFill>
                <a:latin typeface="IBM Plex Sans"/>
                <a:ea typeface="IBM Plex Sans"/>
                <a:cs typeface="IBM Plex Sans"/>
                <a:sym typeface="IBM Plex Sans"/>
              </a:rPr>
              <a:t>Kanári-szigetek – Kanári-áramlat – hideg áramlat </a:t>
            </a:r>
          </a:p>
        </p:txBody>
      </p:sp>
      <p:sp>
        <p:nvSpPr>
          <p:cNvPr id="15" name="TextBox 15"/>
          <p:cNvSpPr txBox="1"/>
          <p:nvPr/>
        </p:nvSpPr>
        <p:spPr>
          <a:xfrm>
            <a:off x="4018236" y="2730665"/>
            <a:ext cx="6449130"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számítógép és a Forskning.no által készített “Sea_currents.exe” nevű multimédiás modul és/vagy egyéb információforrások </a:t>
            </a:r>
          </a:p>
        </p:txBody>
      </p:sp>
      <p:sp>
        <p:nvSpPr>
          <p:cNvPr id="16" name="TextBox 16"/>
          <p:cNvSpPr txBox="1"/>
          <p:nvPr/>
        </p:nvSpPr>
        <p:spPr>
          <a:xfrm>
            <a:off x="3792684" y="1385860"/>
            <a:ext cx="6679768" cy="1369477"/>
          </a:xfrm>
          <a:prstGeom prst="rect">
            <a:avLst/>
          </a:prstGeom>
        </p:spPr>
        <p:txBody>
          <a:bodyPr lIns="0" tIns="0" rIns="0" bIns="0" rtlCol="0" anchor="t">
            <a:spAutoFit/>
          </a:bodyPr>
          <a:lstStyle/>
          <a:p>
            <a:pPr>
              <a:lnSpc>
                <a:spcPts val="1465"/>
              </a:lnSpc>
            </a:pPr>
            <a:r>
              <a:rPr lang="hu-HU" sz="1103" spc="-9" noProof="0" dirty="0">
                <a:latin typeface="IBM Plex Sans"/>
                <a:ea typeface="IBM Plex Sans"/>
                <a:cs typeface="IBM Plex Sans"/>
                <a:sym typeface="IBM Plex Sans"/>
              </a:rPr>
              <a:t>Ennek a tevékenységnek a során a tanulók egy multimédiás modult használva ismerkednek meg a tengeráramlatokkal, és megtudják, azok hogyan kapcsolják össze a bolygó távoli pontjait. A tanulók megtudják, hogy a szelek és a Föld forgása a legfontosabb okai a felszíni áramlatok kialakulásának. Végül a tanulók beszélnek a tengerek szennyezéséről és megvitatják, mit lehet tenni a probléma mérséklése érdekében. </a:t>
            </a:r>
          </a:p>
          <a:p>
            <a:pPr>
              <a:lnSpc>
                <a:spcPts val="1465"/>
              </a:lnSpc>
            </a:pPr>
            <a:endParaRPr lang="hu-HU" sz="1103" spc="-9" noProof="0" dirty="0">
              <a:solidFill>
                <a:srgbClr val="9D9FA2"/>
              </a:solidFill>
              <a:latin typeface="IBM Plex Sans"/>
              <a:ea typeface="IBM Plex Sans"/>
              <a:cs typeface="IBM Plex Sans"/>
              <a:sym typeface="IBM Plex Sans"/>
            </a:endParaRPr>
          </a:p>
          <a:p>
            <a:pPr>
              <a:lnSpc>
                <a:spcPts val="1814"/>
              </a:lnSpc>
            </a:pPr>
            <a:r>
              <a:rPr lang="hu-HU" sz="1296" b="1" spc="-10" noProof="0" dirty="0">
                <a:solidFill>
                  <a:srgbClr val="009ADA"/>
                </a:solidFill>
                <a:latin typeface="IBM Plex Sans Bold"/>
                <a:ea typeface="IBM Plex Sans Bold"/>
                <a:cs typeface="IBM Plex Sans Bold"/>
                <a:sym typeface="IBM Plex Sans Bold"/>
              </a:rPr>
              <a:t>Eszközök</a:t>
            </a:r>
            <a:r>
              <a:rPr lang="hu-HU" sz="1296" b="1" spc="-10" noProof="0" dirty="0">
                <a:solidFill>
                  <a:srgbClr val="9D9FA2"/>
                </a:solidFill>
                <a:latin typeface="IBM Plex Sans Bold"/>
                <a:ea typeface="IBM Plex Sans Bold"/>
                <a:cs typeface="IBM Plex Sans Bold"/>
                <a:sym typeface="IBM Plex Sans Bold"/>
              </a:rPr>
              <a:t> </a:t>
            </a:r>
          </a:p>
        </p:txBody>
      </p:sp>
      <p:sp>
        <p:nvSpPr>
          <p:cNvPr id="17" name="TextBox 17"/>
          <p:cNvSpPr txBox="1"/>
          <p:nvPr/>
        </p:nvSpPr>
        <p:spPr>
          <a:xfrm>
            <a:off x="3792685" y="3517050"/>
            <a:ext cx="6681759" cy="1856919"/>
          </a:xfrm>
          <a:prstGeom prst="rect">
            <a:avLst/>
          </a:prstGeom>
        </p:spPr>
        <p:txBody>
          <a:bodyPr lIns="0" tIns="0" rIns="0" bIns="0" rtlCol="0" anchor="t">
            <a:spAutoFit/>
          </a:bodyPr>
          <a:lstStyle/>
          <a:p>
            <a:pPr algn="just">
              <a:lnSpc>
                <a:spcPts val="1465"/>
              </a:lnSpc>
            </a:pPr>
            <a:r>
              <a:rPr lang="hu-HU" sz="1103" spc="-9" noProof="0" dirty="0">
                <a:solidFill>
                  <a:srgbClr val="231F20"/>
                </a:solidFill>
                <a:latin typeface="IBM Plex Sans"/>
                <a:ea typeface="IBM Plex Sans"/>
                <a:cs typeface="IBM Plex Sans"/>
                <a:sym typeface="IBM Plex Sans"/>
              </a:rPr>
              <a:t>A téma bevezetéséhez kérjük meg a tanulókat, hogy képzeljék el, hogy egy adott helyen egy palackba zárt üzenetet dobnak az óceánba. Ezt követően a tanulók válaszolják meg a tanulói munkalap 1. kérdését. Kis csoportokban beszéljék meg, mit gondolnak, a tengeráramlatoknak köszönhetően hol bukkanna fel a palack. Ha a palackot Floridában dobjuk az Atlanti-óceánba, a Golf-áramlat keletre, Európa és Észak-Afrika felé viszi. Ezután vagy dél felé fog haladni a Kanári-áramlatot követve, vagy északra a Norvég-atlanti- áramlattal. A palack a 2. vagy a 4. ponthoz fog eljutni. </a:t>
            </a:r>
          </a:p>
          <a:p>
            <a:pPr algn="just">
              <a:lnSpc>
                <a:spcPts val="2759"/>
              </a:lnSpc>
            </a:pPr>
            <a:r>
              <a:rPr lang="hu-HU" sz="1103" spc="-9" noProof="0" dirty="0">
                <a:solidFill>
                  <a:srgbClr val="231F20"/>
                </a:solidFill>
                <a:latin typeface="IBM Plex Sans"/>
                <a:ea typeface="IBM Plex Sans"/>
                <a:cs typeface="IBM Plex Sans"/>
                <a:sym typeface="IBM Plex Sans"/>
              </a:rPr>
              <a:t>Ezután a tanulók a multimédiás modullal dolgoznak csoportban, párban vagy önállóan. A tanár is </a:t>
            </a:r>
          </a:p>
          <a:p>
            <a:pPr algn="just">
              <a:lnSpc>
                <a:spcPts val="551"/>
              </a:lnSpc>
            </a:pPr>
            <a:r>
              <a:rPr lang="hu-HU" sz="1103" spc="6" noProof="0" dirty="0">
                <a:solidFill>
                  <a:srgbClr val="231F20"/>
                </a:solidFill>
                <a:latin typeface="IBM Plex Sans"/>
                <a:ea typeface="IBM Plex Sans"/>
                <a:cs typeface="IBM Plex Sans"/>
                <a:sym typeface="IBM Plex Sans"/>
              </a:rPr>
              <a:t>elemezheti a modult az egész osztállyal, projektort használva. A tanulók megválaszolják a munkalap 2. </a:t>
            </a:r>
          </a:p>
          <a:p>
            <a:pPr algn="just">
              <a:lnSpc>
                <a:spcPts val="2375"/>
              </a:lnSpc>
            </a:pPr>
            <a:r>
              <a:rPr lang="hu-HU" sz="1103" spc="-9" noProof="0" dirty="0">
                <a:solidFill>
                  <a:srgbClr val="231F20"/>
                </a:solidFill>
                <a:latin typeface="IBM Plex Sans"/>
                <a:ea typeface="IBM Plex Sans"/>
                <a:cs typeface="IBM Plex Sans"/>
                <a:sym typeface="IBM Plex Sans"/>
              </a:rPr>
              <a:t>kérdését, miközben a modul 1 (2. ábra) – 3. diájával ismerkednek. </a:t>
            </a:r>
          </a:p>
        </p:txBody>
      </p:sp>
      <p:sp>
        <p:nvSpPr>
          <p:cNvPr id="18" name="TextBox 18"/>
          <p:cNvSpPr txBox="1"/>
          <p:nvPr/>
        </p:nvSpPr>
        <p:spPr>
          <a:xfrm>
            <a:off x="3792685" y="3185361"/>
            <a:ext cx="81455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Gyakorlat</a:t>
            </a:r>
            <a:r>
              <a:rPr lang="en-US" sz="1296" b="1" spc="-10">
                <a:solidFill>
                  <a:srgbClr val="9D9FA2"/>
                </a:solidFill>
                <a:latin typeface="IBM Plex Sans Bold"/>
                <a:ea typeface="IBM Plex Sans Bold"/>
                <a:cs typeface="IBM Plex Sans Bold"/>
                <a:sym typeface="IBM Plex Sans Bold"/>
              </a:rPr>
              <a:t> </a:t>
            </a:r>
          </a:p>
        </p:txBody>
      </p:sp>
      <p:sp>
        <p:nvSpPr>
          <p:cNvPr id="19" name="TextBox 19"/>
          <p:cNvSpPr txBox="1"/>
          <p:nvPr/>
        </p:nvSpPr>
        <p:spPr>
          <a:xfrm>
            <a:off x="3801829" y="8612325"/>
            <a:ext cx="1697793" cy="215315"/>
          </a:xfrm>
          <a:prstGeom prst="rect">
            <a:avLst/>
          </a:prstGeom>
        </p:spPr>
        <p:txBody>
          <a:bodyPr lIns="0" tIns="0" rIns="0" bIns="0" rtlCol="0" anchor="t">
            <a:spAutoFit/>
          </a:bodyPr>
          <a:lstStyle/>
          <a:p>
            <a:pPr>
              <a:lnSpc>
                <a:spcPts val="1814"/>
              </a:lnSpc>
            </a:pPr>
            <a:r>
              <a:rPr lang="en-US" sz="1296" b="1" spc="-9">
                <a:solidFill>
                  <a:srgbClr val="009ADA"/>
                </a:solidFill>
                <a:latin typeface="IBM Plex Sans Bold"/>
                <a:ea typeface="IBM Plex Sans Bold"/>
                <a:cs typeface="IBM Plex Sans Bold"/>
                <a:sym typeface="IBM Plex Sans Bold"/>
              </a:rPr>
              <a:t>2. feladat megoldása</a:t>
            </a:r>
            <a:r>
              <a:rPr lang="en-US" sz="1296" b="1" spc="-9">
                <a:solidFill>
                  <a:srgbClr val="9D9FA2"/>
                </a:solidFill>
                <a:latin typeface="IBM Plex Sans Bold"/>
                <a:ea typeface="IBM Plex Sans Bold"/>
                <a:cs typeface="IBM Plex Sans Bold"/>
                <a:sym typeface="IBM Plex Sans Bold"/>
              </a:rPr>
              <a:t> </a:t>
            </a:r>
          </a:p>
        </p:txBody>
      </p:sp>
      <p:sp>
        <p:nvSpPr>
          <p:cNvPr id="20" name="TextBox 20"/>
          <p:cNvSpPr txBox="1"/>
          <p:nvPr/>
        </p:nvSpPr>
        <p:spPr>
          <a:xfrm>
            <a:off x="3801828" y="8958473"/>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2. </a:t>
            </a:r>
          </a:p>
        </p:txBody>
      </p:sp>
      <p:sp>
        <p:nvSpPr>
          <p:cNvPr id="21" name="TextBox 21"/>
          <p:cNvSpPr txBox="1"/>
          <p:nvPr/>
        </p:nvSpPr>
        <p:spPr>
          <a:xfrm>
            <a:off x="4600709" y="8367285"/>
            <a:ext cx="1926222" cy="142731"/>
          </a:xfrm>
          <a:prstGeom prst="rect">
            <a:avLst/>
          </a:prstGeom>
        </p:spPr>
        <p:txBody>
          <a:bodyPr lIns="0" tIns="0" rIns="0" bIns="0" rtlCol="0" anchor="t">
            <a:spAutoFit/>
          </a:bodyPr>
          <a:lstStyle/>
          <a:p>
            <a:pPr>
              <a:lnSpc>
                <a:spcPts val="1175"/>
              </a:lnSpc>
            </a:pPr>
            <a:r>
              <a:rPr lang="en-US" sz="839" spc="-2">
                <a:solidFill>
                  <a:srgbClr val="009ADA"/>
                </a:solidFill>
                <a:latin typeface="IBM Plex Sans"/>
                <a:ea typeface="IBM Plex Sans"/>
                <a:cs typeface="IBM Plex Sans"/>
                <a:sym typeface="IBM Plex Sans"/>
              </a:rPr>
              <a:t>Tengeri áramlatok, multimédiás modul. </a:t>
            </a:r>
          </a:p>
        </p:txBody>
      </p:sp>
      <p:sp>
        <p:nvSpPr>
          <p:cNvPr id="22" name="TextBox 22"/>
          <p:cNvSpPr txBox="1"/>
          <p:nvPr/>
        </p:nvSpPr>
        <p:spPr>
          <a:xfrm>
            <a:off x="9290334" y="5513462"/>
            <a:ext cx="384239"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2. ábra</a:t>
            </a:r>
            <a:r>
              <a:rPr lang="en-US" sz="839" spc="-2">
                <a:solidFill>
                  <a:srgbClr val="009ADA"/>
                </a:solidFill>
                <a:latin typeface="IBM Plex Sans"/>
                <a:ea typeface="IBM Plex Sans"/>
                <a:cs typeface="IBM Plex Sans"/>
                <a:sym typeface="IBM Plex Sans"/>
              </a:rPr>
              <a:t> </a:t>
            </a:r>
          </a:p>
        </p:txBody>
      </p:sp>
      <p:sp>
        <p:nvSpPr>
          <p:cNvPr id="23" name="TextBox 23"/>
          <p:cNvSpPr txBox="1"/>
          <p:nvPr/>
        </p:nvSpPr>
        <p:spPr>
          <a:xfrm>
            <a:off x="4753137" y="7343281"/>
            <a:ext cx="393230" cy="263277"/>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D</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él-</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csen</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des- óceáni- áramlat</a:t>
            </a:r>
            <a:r>
              <a:rPr lang="en-US" sz="503" spc="-4">
                <a:solidFill>
                  <a:srgbClr val="009ADA"/>
                </a:solidFill>
                <a:latin typeface="IBM Plex Sans"/>
                <a:ea typeface="IBM Plex Sans"/>
                <a:cs typeface="IBM Plex Sans"/>
                <a:sym typeface="IBM Plex Sans"/>
              </a:rPr>
              <a:t> </a:t>
            </a:r>
          </a:p>
        </p:txBody>
      </p:sp>
      <p:sp>
        <p:nvSpPr>
          <p:cNvPr id="24" name="TextBox 24"/>
          <p:cNvSpPr txBox="1"/>
          <p:nvPr/>
        </p:nvSpPr>
        <p:spPr>
          <a:xfrm>
            <a:off x="4710465" y="6635764"/>
            <a:ext cx="475040" cy="263277"/>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Észak</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csen</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des- óceáni-áramlat </a:t>
            </a:r>
          </a:p>
        </p:txBody>
      </p:sp>
      <p:sp>
        <p:nvSpPr>
          <p:cNvPr id="25" name="TextBox 25"/>
          <p:cNvSpPr txBox="1"/>
          <p:nvPr/>
        </p:nvSpPr>
        <p:spPr>
          <a:xfrm>
            <a:off x="6341775" y="6535180"/>
            <a:ext cx="251193" cy="263277"/>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Észak- atlanti- áramlat </a:t>
            </a:r>
          </a:p>
        </p:txBody>
      </p:sp>
      <p:sp>
        <p:nvSpPr>
          <p:cNvPr id="26" name="TextBox 26"/>
          <p:cNvSpPr txBox="1"/>
          <p:nvPr/>
        </p:nvSpPr>
        <p:spPr>
          <a:xfrm>
            <a:off x="6768495" y="7398145"/>
            <a:ext cx="251317" cy="263277"/>
          </a:xfrm>
          <a:prstGeom prst="rect">
            <a:avLst/>
          </a:prstGeom>
        </p:spPr>
        <p:txBody>
          <a:bodyPr lIns="0" tIns="0" rIns="0" bIns="0" rtlCol="0" anchor="t">
            <a:spAutoFit/>
          </a:bodyPr>
          <a:lstStyle/>
          <a:p>
            <a:pPr>
              <a:lnSpc>
                <a:spcPts val="663"/>
              </a:lnSpc>
            </a:pPr>
            <a:r>
              <a:rPr lang="en-US" sz="503" b="1" spc="-2">
                <a:solidFill>
                  <a:srgbClr val="7192A1"/>
                </a:solidFill>
                <a:latin typeface="IBM Plex Sans Bold"/>
                <a:ea typeface="IBM Plex Sans Bold"/>
                <a:cs typeface="IBM Plex Sans Bold"/>
                <a:sym typeface="IBM Plex Sans Bold"/>
              </a:rPr>
              <a:t>Dél- atlanti- áramlat</a:t>
            </a:r>
            <a:r>
              <a:rPr lang="en-US" sz="503" spc="-2">
                <a:solidFill>
                  <a:srgbClr val="009ADA"/>
                </a:solidFill>
                <a:latin typeface="IBM Plex Sans"/>
                <a:ea typeface="IBM Plex Sans"/>
                <a:cs typeface="IBM Plex Sans"/>
                <a:sym typeface="IBM Plex Sans"/>
              </a:rPr>
              <a:t> </a:t>
            </a:r>
          </a:p>
        </p:txBody>
      </p:sp>
      <p:sp>
        <p:nvSpPr>
          <p:cNvPr id="27" name="TextBox 27"/>
          <p:cNvSpPr txBox="1"/>
          <p:nvPr/>
        </p:nvSpPr>
        <p:spPr>
          <a:xfrm>
            <a:off x="8049168" y="7401193"/>
            <a:ext cx="251060" cy="263277"/>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I</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n</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diai- óceáni- áramlat</a:t>
            </a:r>
            <a:r>
              <a:rPr lang="en-US" sz="503" spc="-4">
                <a:solidFill>
                  <a:srgbClr val="009ADA"/>
                </a:solidFill>
                <a:latin typeface="IBM Plex Sans"/>
                <a:ea typeface="IBM Plex Sans"/>
                <a:cs typeface="IBM Plex Sans"/>
                <a:sym typeface="IBM Plex Sans"/>
              </a:rPr>
              <a:t> </a:t>
            </a:r>
          </a:p>
        </p:txBody>
      </p:sp>
      <p:sp>
        <p:nvSpPr>
          <p:cNvPr id="28" name="TextBox 28"/>
          <p:cNvSpPr txBox="1"/>
          <p:nvPr/>
        </p:nvSpPr>
        <p:spPr>
          <a:xfrm>
            <a:off x="9400062" y="6562612"/>
            <a:ext cx="262661" cy="353045"/>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Észak- csendes- óceáni- áramlat</a:t>
            </a:r>
            <a:r>
              <a:rPr lang="en-US" sz="503" spc="-4">
                <a:solidFill>
                  <a:srgbClr val="009ADA"/>
                </a:solidFill>
                <a:latin typeface="IBM Plex Sans"/>
                <a:ea typeface="IBM Plex Sans"/>
                <a:cs typeface="IBM Plex Sans"/>
                <a:sym typeface="IBM Plex Sans"/>
              </a:rPr>
              <a:t> </a:t>
            </a:r>
          </a:p>
        </p:txBody>
      </p:sp>
      <p:sp>
        <p:nvSpPr>
          <p:cNvPr id="29" name="TextBox 29"/>
          <p:cNvSpPr txBox="1"/>
          <p:nvPr/>
        </p:nvSpPr>
        <p:spPr>
          <a:xfrm>
            <a:off x="9387869" y="7224409"/>
            <a:ext cx="393230" cy="263277"/>
          </a:xfrm>
          <a:prstGeom prst="rect">
            <a:avLst/>
          </a:prstGeom>
        </p:spPr>
        <p:txBody>
          <a:bodyPr lIns="0" tIns="0" rIns="0" bIns="0" rtlCol="0" anchor="t">
            <a:spAutoFit/>
          </a:bodyPr>
          <a:lstStyle/>
          <a:p>
            <a:pPr>
              <a:lnSpc>
                <a:spcPts val="671"/>
              </a:lnSpc>
            </a:pPr>
            <a:r>
              <a:rPr lang="en-US" sz="503" b="1" spc="-4">
                <a:solidFill>
                  <a:srgbClr val="7192A1"/>
                </a:solidFill>
                <a:latin typeface="IBM Plex Sans Bold"/>
                <a:ea typeface="IBM Plex Sans Bold"/>
                <a:cs typeface="IBM Plex Sans Bold"/>
                <a:sym typeface="IBM Plex Sans Bold"/>
              </a:rPr>
              <a:t>D</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él-</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csen</a:t>
            </a:r>
            <a:r>
              <a:rPr lang="en-US" sz="503" b="1" spc="-4">
                <a:solidFill>
                  <a:srgbClr val="FFFFFF"/>
                </a:solidFill>
                <a:latin typeface="IBM Plex Sans Bold"/>
                <a:ea typeface="IBM Plex Sans Bold"/>
                <a:cs typeface="IBM Plex Sans Bold"/>
                <a:sym typeface="IBM Plex Sans Bold"/>
              </a:rPr>
              <a:t> </a:t>
            </a:r>
            <a:r>
              <a:rPr lang="en-US" sz="503" b="1" spc="-4">
                <a:solidFill>
                  <a:srgbClr val="7192A1"/>
                </a:solidFill>
                <a:latin typeface="IBM Plex Sans Bold"/>
                <a:ea typeface="IBM Plex Sans Bold"/>
                <a:cs typeface="IBM Plex Sans Bold"/>
                <a:sym typeface="IBM Plex Sans Bold"/>
              </a:rPr>
              <a:t>des- óceáni- áramlat</a:t>
            </a:r>
            <a:r>
              <a:rPr lang="en-US" sz="503" spc="-4">
                <a:solidFill>
                  <a:srgbClr val="009ADA"/>
                </a:solidFill>
                <a:latin typeface="IBM Plex Sans"/>
                <a:ea typeface="IBM Plex Sans"/>
                <a:cs typeface="IBM Plex Sans"/>
                <a:sym typeface="IBM Plex Sans"/>
              </a:rPr>
              <a:t> </a:t>
            </a:r>
          </a:p>
        </p:txBody>
      </p:sp>
      <p:sp>
        <p:nvSpPr>
          <p:cNvPr id="30" name="TextBox 30"/>
          <p:cNvSpPr txBox="1"/>
          <p:nvPr/>
        </p:nvSpPr>
        <p:spPr>
          <a:xfrm>
            <a:off x="7058312" y="8162431"/>
            <a:ext cx="432759" cy="93039"/>
          </a:xfrm>
          <a:prstGeom prst="rect">
            <a:avLst/>
          </a:prstGeom>
        </p:spPr>
        <p:txBody>
          <a:bodyPr lIns="0" tIns="0" rIns="0" bIns="0" rtlCol="0" anchor="t">
            <a:spAutoFit/>
          </a:bodyPr>
          <a:lstStyle/>
          <a:p>
            <a:pPr>
              <a:lnSpc>
                <a:spcPts val="772"/>
              </a:lnSpc>
            </a:pPr>
            <a:r>
              <a:rPr lang="en-US" sz="551" b="1">
                <a:solidFill>
                  <a:srgbClr val="595959"/>
                </a:solidFill>
                <a:latin typeface="Arial Bold"/>
                <a:ea typeface="Arial Bold"/>
                <a:cs typeface="Arial Bold"/>
                <a:sym typeface="Arial Bold"/>
              </a:rPr>
              <a:t>Kiválasztás: </a:t>
            </a:r>
          </a:p>
        </p:txBody>
      </p:sp>
      <p:sp>
        <p:nvSpPr>
          <p:cNvPr id="31" name="TextBox 31"/>
          <p:cNvSpPr txBox="1"/>
          <p:nvPr/>
        </p:nvSpPr>
        <p:spPr>
          <a:xfrm>
            <a:off x="8018689" y="8171575"/>
            <a:ext cx="638947" cy="93039"/>
          </a:xfrm>
          <a:prstGeom prst="rect">
            <a:avLst/>
          </a:prstGeom>
        </p:spPr>
        <p:txBody>
          <a:bodyPr lIns="0" tIns="0" rIns="0" bIns="0" rtlCol="0" anchor="t">
            <a:spAutoFit/>
          </a:bodyPr>
          <a:lstStyle/>
          <a:p>
            <a:pPr>
              <a:lnSpc>
                <a:spcPts val="772"/>
              </a:lnSpc>
            </a:pPr>
            <a:r>
              <a:rPr lang="en-US" sz="551" b="1">
                <a:solidFill>
                  <a:srgbClr val="595959"/>
                </a:solidFill>
                <a:latin typeface="Arial Bold"/>
                <a:ea typeface="Arial Bold"/>
                <a:cs typeface="Arial Bold"/>
                <a:sym typeface="Arial Bold"/>
              </a:rPr>
              <a:t>Felszíni áramlatok</a:t>
            </a:r>
            <a:r>
              <a:rPr lang="en-US" sz="551">
                <a:solidFill>
                  <a:srgbClr val="009ADA"/>
                </a:solidFill>
                <a:latin typeface="Arial"/>
                <a:ea typeface="Arial"/>
                <a:cs typeface="Arial"/>
                <a:sym typeface="Arial"/>
              </a:rPr>
              <a:t> </a:t>
            </a:r>
          </a:p>
        </p:txBody>
      </p:sp>
      <p:sp>
        <p:nvSpPr>
          <p:cNvPr id="32" name="TextBox 32"/>
          <p:cNvSpPr txBox="1"/>
          <p:nvPr/>
        </p:nvSpPr>
        <p:spPr>
          <a:xfrm>
            <a:off x="8988334" y="8161668"/>
            <a:ext cx="702383" cy="82010"/>
          </a:xfrm>
          <a:prstGeom prst="rect">
            <a:avLst/>
          </a:prstGeom>
        </p:spPr>
        <p:txBody>
          <a:bodyPr lIns="0" tIns="0" rIns="0" bIns="0" rtlCol="0" anchor="t">
            <a:spAutoFit/>
          </a:bodyPr>
          <a:lstStyle/>
          <a:p>
            <a:pPr>
              <a:lnSpc>
                <a:spcPts val="705"/>
              </a:lnSpc>
            </a:pPr>
            <a:r>
              <a:rPr lang="en-US" sz="503" b="1">
                <a:solidFill>
                  <a:srgbClr val="595959"/>
                </a:solidFill>
                <a:latin typeface="Arial Bold"/>
                <a:ea typeface="Arial Bold"/>
                <a:cs typeface="Arial Bold"/>
                <a:sym typeface="Arial Bold"/>
              </a:rPr>
              <a:t>Mélytengeri áramlatok</a:t>
            </a:r>
            <a:r>
              <a:rPr lang="en-US" sz="503">
                <a:solidFill>
                  <a:srgbClr val="009ADA"/>
                </a:solidFill>
                <a:latin typeface="Arial"/>
                <a:ea typeface="Arial"/>
                <a:cs typeface="Arial"/>
                <a:sym typeface="Arial"/>
              </a:rPr>
              <a:t> </a:t>
            </a:r>
          </a:p>
        </p:txBody>
      </p:sp>
      <p:sp>
        <p:nvSpPr>
          <p:cNvPr id="33" name="TextBox 33"/>
          <p:cNvSpPr txBox="1"/>
          <p:nvPr/>
        </p:nvSpPr>
        <p:spPr>
          <a:xfrm>
            <a:off x="4506222" y="8318640"/>
            <a:ext cx="96955" cy="139910"/>
          </a:xfrm>
          <a:prstGeom prst="rect">
            <a:avLst/>
          </a:prstGeom>
        </p:spPr>
        <p:txBody>
          <a:bodyPr lIns="0" tIns="0" rIns="0" bIns="0" rtlCol="0" anchor="t">
            <a:spAutoFit/>
          </a:bodyPr>
          <a:lstStyle/>
          <a:p>
            <a:pPr>
              <a:lnSpc>
                <a:spcPts val="1175"/>
              </a:lnSpc>
            </a:pPr>
            <a:r>
              <a:rPr lang="en-US" sz="839">
                <a:solidFill>
                  <a:srgbClr val="009ADA"/>
                </a:solidFill>
                <a:latin typeface="Arimo"/>
                <a:ea typeface="Arimo"/>
                <a:cs typeface="Arimo"/>
                <a:sym typeface="Arimo"/>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3" name="TextBox 3"/>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7 </a:t>
            </a:r>
          </a:p>
        </p:txBody>
      </p:sp>
      <p:sp>
        <p:nvSpPr>
          <p:cNvPr id="4" name="TextBox 4"/>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5" name="TextBox 5"/>
          <p:cNvSpPr txBox="1"/>
          <p:nvPr/>
        </p:nvSpPr>
        <p:spPr>
          <a:xfrm>
            <a:off x="3166269" y="1146439"/>
            <a:ext cx="8730944" cy="1004249"/>
          </a:xfrm>
          <a:prstGeom prst="rect">
            <a:avLst/>
          </a:prstGeom>
        </p:spPr>
        <p:txBody>
          <a:bodyPr wrap="square" lIns="0" tIns="0" rIns="0" bIns="0" rtlCol="0" anchor="t">
            <a:spAutoFit/>
          </a:bodyPr>
          <a:lstStyle/>
          <a:p>
            <a:pPr>
              <a:lnSpc>
                <a:spcPts val="2663"/>
              </a:lnSpc>
            </a:pPr>
            <a:r>
              <a:rPr lang="hu-HU" sz="1600" spc="-9" noProof="0" dirty="0">
                <a:solidFill>
                  <a:srgbClr val="231F20"/>
                </a:solidFill>
                <a:latin typeface="IBM Plex Sans"/>
                <a:ea typeface="IBM Plex Sans"/>
                <a:cs typeface="IBM Plex Sans"/>
                <a:sym typeface="IBM Plex Sans"/>
              </a:rPr>
              <a:t>c. Mi mozgatja a felszíni áramlatokat? Az óceánok felszíni áramlatait elsősorban a szelek mozgatják. d. Keressetek egy széláramlatot, és írjátok le, melyik felszíni </a:t>
            </a:r>
            <a:r>
              <a:rPr lang="hu-HU" sz="1600" spc="-9" noProof="0" dirty="0" err="1">
                <a:solidFill>
                  <a:srgbClr val="231F20"/>
                </a:solidFill>
                <a:latin typeface="IBM Plex Sans"/>
                <a:ea typeface="IBM Plex Sans"/>
                <a:cs typeface="IBM Plex Sans"/>
                <a:sym typeface="IBM Plex Sans"/>
              </a:rPr>
              <a:t>tengeráramlato</a:t>
            </a:r>
            <a:r>
              <a:rPr lang="hu-HU" sz="1600" spc="-9" noProof="0" dirty="0">
                <a:solidFill>
                  <a:srgbClr val="231F20"/>
                </a:solidFill>
                <a:latin typeface="IBM Plex Sans"/>
                <a:ea typeface="IBM Plex Sans"/>
                <a:cs typeface="IBM Plex Sans"/>
                <a:sym typeface="IBM Plex Sans"/>
              </a:rPr>
              <a:t>(</a:t>
            </a:r>
            <a:r>
              <a:rPr lang="hu-HU" sz="1600" spc="-9" noProof="0" dirty="0" err="1">
                <a:solidFill>
                  <a:srgbClr val="231F20"/>
                </a:solidFill>
                <a:latin typeface="IBM Plex Sans"/>
                <a:ea typeface="IBM Plex Sans"/>
                <a:cs typeface="IBM Plex Sans"/>
                <a:sym typeface="IBM Plex Sans"/>
              </a:rPr>
              <a:t>ka</a:t>
            </a:r>
            <a:r>
              <a:rPr lang="hu-HU" sz="1600" spc="-9" noProof="0" dirty="0">
                <a:solidFill>
                  <a:srgbClr val="231F20"/>
                </a:solidFill>
                <a:latin typeface="IBM Plex Sans"/>
                <a:ea typeface="IBM Plex Sans"/>
                <a:cs typeface="IBM Plex Sans"/>
                <a:sym typeface="IBM Plex Sans"/>
              </a:rPr>
              <a:t>)t mozgatja. </a:t>
            </a:r>
          </a:p>
        </p:txBody>
      </p:sp>
      <p:sp>
        <p:nvSpPr>
          <p:cNvPr id="6" name="TextBox 6"/>
          <p:cNvSpPr txBox="1"/>
          <p:nvPr/>
        </p:nvSpPr>
        <p:spPr>
          <a:xfrm>
            <a:off x="3090069" y="2597393"/>
            <a:ext cx="89497" cy="444802"/>
          </a:xfrm>
          <a:prstGeom prst="rect">
            <a:avLst/>
          </a:prstGeom>
        </p:spPr>
        <p:txBody>
          <a:bodyPr lIns="0" tIns="0" rIns="0" bIns="0" rtlCol="0" anchor="t">
            <a:spAutoFit/>
          </a:bodyPr>
          <a:lstStyle/>
          <a:p>
            <a:pPr algn="just">
              <a:lnSpc>
                <a:spcPts val="2663"/>
              </a:lnSpc>
            </a:pPr>
            <a:r>
              <a:rPr lang="hu-HU" sz="1400" noProof="0" dirty="0">
                <a:solidFill>
                  <a:srgbClr val="231F20"/>
                </a:solidFill>
                <a:latin typeface="Arial"/>
                <a:ea typeface="Arial"/>
                <a:cs typeface="Arial"/>
                <a:sym typeface="Arial"/>
              </a:rPr>
              <a:t>• </a:t>
            </a:r>
          </a:p>
          <a:p>
            <a:pPr algn="just">
              <a:lnSpc>
                <a:spcPts val="551"/>
              </a:lnSpc>
            </a:pPr>
            <a:r>
              <a:rPr lang="hu-HU" sz="1400" noProof="0" dirty="0">
                <a:solidFill>
                  <a:srgbClr val="231F20"/>
                </a:solidFill>
                <a:latin typeface="Arial"/>
                <a:ea typeface="Arial"/>
                <a:cs typeface="Arial"/>
                <a:sym typeface="Arial"/>
              </a:rPr>
              <a:t>• </a:t>
            </a:r>
          </a:p>
        </p:txBody>
      </p:sp>
      <p:sp>
        <p:nvSpPr>
          <p:cNvPr id="7" name="TextBox 7"/>
          <p:cNvSpPr txBox="1"/>
          <p:nvPr/>
        </p:nvSpPr>
        <p:spPr>
          <a:xfrm>
            <a:off x="3286613" y="2502687"/>
            <a:ext cx="8193391" cy="634213"/>
          </a:xfrm>
          <a:prstGeom prst="rect">
            <a:avLst/>
          </a:prstGeom>
        </p:spPr>
        <p:txBody>
          <a:bodyPr wrap="square" lIns="0" tIns="0" rIns="0" bIns="0" rtlCol="0" anchor="t">
            <a:spAutoFit/>
          </a:bodyPr>
          <a:lstStyle/>
          <a:p>
            <a:pPr>
              <a:lnSpc>
                <a:spcPts val="2663"/>
              </a:lnSpc>
            </a:pPr>
            <a:r>
              <a:rPr lang="hu-HU" sz="1400" spc="-9" noProof="0" dirty="0">
                <a:solidFill>
                  <a:srgbClr val="231F20"/>
                </a:solidFill>
                <a:latin typeface="IBM Plex Sans"/>
                <a:ea typeface="IBM Plex Sans"/>
                <a:cs typeface="IBM Plex Sans"/>
                <a:sym typeface="IBM Plex Sans"/>
              </a:rPr>
              <a:t>Nyugati szelek öve (nyugati szelek az északi féltekén): Észak-atlanti-áramlat </a:t>
            </a:r>
          </a:p>
          <a:p>
            <a:pPr>
              <a:lnSpc>
                <a:spcPct val="150000"/>
              </a:lnSpc>
            </a:pPr>
            <a:r>
              <a:rPr lang="hu-HU" sz="1400" spc="-9" noProof="0" dirty="0">
                <a:solidFill>
                  <a:srgbClr val="231F20"/>
                </a:solidFill>
                <a:latin typeface="IBM Plex Sans"/>
                <a:ea typeface="IBM Plex Sans"/>
                <a:cs typeface="IBM Plex Sans"/>
                <a:sym typeface="IBM Plex Sans"/>
              </a:rPr>
              <a:t>Északi passzátszelek: Észak-egyenlítői-áramlat. </a:t>
            </a:r>
          </a:p>
        </p:txBody>
      </p:sp>
      <p:sp>
        <p:nvSpPr>
          <p:cNvPr id="8" name="TextBox 8"/>
          <p:cNvSpPr txBox="1"/>
          <p:nvPr/>
        </p:nvSpPr>
        <p:spPr>
          <a:xfrm>
            <a:off x="3014636" y="3481024"/>
            <a:ext cx="9034210" cy="2545056"/>
          </a:xfrm>
          <a:prstGeom prst="rect">
            <a:avLst/>
          </a:prstGeom>
        </p:spPr>
        <p:txBody>
          <a:bodyPr wrap="square" lIns="0" tIns="0" rIns="0" bIns="0" rtlCol="0" anchor="t">
            <a:spAutoFit/>
          </a:bodyPr>
          <a:lstStyle/>
          <a:p>
            <a:pPr algn="just">
              <a:lnSpc>
                <a:spcPct val="150000"/>
              </a:lnSpc>
            </a:pPr>
            <a:r>
              <a:rPr lang="hu-HU" sz="1600" spc="-9" noProof="0" dirty="0">
                <a:solidFill>
                  <a:srgbClr val="231F20"/>
                </a:solidFill>
                <a:latin typeface="IBM Plex Sans"/>
                <a:ea typeface="IBM Plex Sans"/>
                <a:cs typeface="IBM Plex Sans"/>
                <a:sym typeface="IBM Plex Sans"/>
              </a:rPr>
              <a:t>e. Próbáljátok megválaszolni a 3. dián szereplő kérdést: miért van, hogy az északi féltekén a szelek </a:t>
            </a:r>
          </a:p>
          <a:p>
            <a:pPr algn="just">
              <a:lnSpc>
                <a:spcPct val="150000"/>
              </a:lnSpc>
            </a:pPr>
            <a:r>
              <a:rPr lang="hu-HU" sz="1600" spc="-9" noProof="0" dirty="0">
                <a:solidFill>
                  <a:srgbClr val="231F20"/>
                </a:solidFill>
                <a:latin typeface="IBM Plex Sans"/>
                <a:ea typeface="IBM Plex Sans"/>
                <a:cs typeface="IBM Plex Sans"/>
                <a:sym typeface="IBM Plex Sans"/>
              </a:rPr>
              <a:t>és a tengeráramlatok is jobbra térülnek el? </a:t>
            </a:r>
          </a:p>
          <a:p>
            <a:pPr algn="just">
              <a:lnSpc>
                <a:spcPct val="150000"/>
              </a:lnSpc>
            </a:pPr>
            <a:r>
              <a:rPr lang="hu-HU" sz="1600" spc="-9" noProof="0" dirty="0">
                <a:solidFill>
                  <a:srgbClr val="231F20"/>
                </a:solidFill>
                <a:latin typeface="IBM Plex Sans"/>
                <a:ea typeface="IBM Plex Sans"/>
                <a:cs typeface="IBM Plex Sans"/>
                <a:sym typeface="IBM Plex Sans"/>
              </a:rPr>
              <a:t>A Föld forog a saját tengelye körül, ami miatt az áramló levegő eltérül. Ahelyett, hogy egyenesen </a:t>
            </a:r>
          </a:p>
          <a:p>
            <a:pPr algn="just">
              <a:lnSpc>
                <a:spcPct val="150000"/>
              </a:lnSpc>
            </a:pPr>
            <a:r>
              <a:rPr lang="hu-HU" sz="1600" spc="-9" noProof="0" dirty="0">
                <a:solidFill>
                  <a:srgbClr val="231F20"/>
                </a:solidFill>
                <a:latin typeface="IBM Plex Sans"/>
                <a:ea typeface="IBM Plex Sans"/>
                <a:cs typeface="IBM Plex Sans"/>
                <a:sym typeface="IBM Plex Sans"/>
              </a:rPr>
              <a:t>áramolna a sarkok (nagy nyomású területek) és az Egyenlítő (alacsony nyomású terület) között, a </a:t>
            </a:r>
          </a:p>
          <a:p>
            <a:pPr algn="just">
              <a:lnSpc>
                <a:spcPct val="150000"/>
              </a:lnSpc>
            </a:pPr>
            <a:r>
              <a:rPr lang="hu-HU" sz="1600" spc="-9" noProof="0" dirty="0">
                <a:solidFill>
                  <a:srgbClr val="231F20"/>
                </a:solidFill>
                <a:latin typeface="IBM Plex Sans"/>
                <a:ea typeface="IBM Plex Sans"/>
                <a:cs typeface="IBM Plex Sans"/>
                <a:sym typeface="IBM Plex Sans"/>
              </a:rPr>
              <a:t>levegő az északi féltekén jobbra, a déli féltekén balra térül el. Ezt </a:t>
            </a:r>
            <a:r>
              <a:rPr lang="hu-HU" sz="1600" spc="-9" noProof="0" dirty="0" err="1">
                <a:solidFill>
                  <a:srgbClr val="231F20"/>
                </a:solidFill>
                <a:latin typeface="IBM Plex Sans"/>
                <a:ea typeface="IBM Plex Sans"/>
                <a:cs typeface="IBM Plex Sans"/>
                <a:sym typeface="IBM Plex Sans"/>
              </a:rPr>
              <a:t>Coriolis</a:t>
            </a:r>
            <a:r>
              <a:rPr lang="hu-HU" sz="1600" spc="-9" noProof="0" dirty="0">
                <a:solidFill>
                  <a:srgbClr val="231F20"/>
                </a:solidFill>
                <a:latin typeface="IBM Plex Sans"/>
                <a:ea typeface="IBM Plex Sans"/>
                <a:cs typeface="IBM Plex Sans"/>
                <a:sym typeface="IBM Plex Sans"/>
              </a:rPr>
              <a:t>-hatásnak hívjuk. A </a:t>
            </a:r>
            <a:r>
              <a:rPr lang="hu-HU" sz="1600" spc="-9" noProof="0" dirty="0" err="1">
                <a:solidFill>
                  <a:srgbClr val="231F20"/>
                </a:solidFill>
                <a:latin typeface="IBM Plex Sans"/>
                <a:ea typeface="IBM Plex Sans"/>
                <a:cs typeface="IBM Plex Sans"/>
                <a:sym typeface="IBM Plex Sans"/>
              </a:rPr>
              <a:t>Coriolis</a:t>
            </a:r>
            <a:r>
              <a:rPr lang="hu-HU" sz="1600" spc="-9" noProof="0" dirty="0">
                <a:solidFill>
                  <a:srgbClr val="231F20"/>
                </a:solidFill>
                <a:latin typeface="IBM Plex Sans"/>
                <a:ea typeface="IBM Plex Sans"/>
                <a:cs typeface="IBM Plex Sans"/>
                <a:sym typeface="IBM Plex Sans"/>
              </a:rPr>
              <a:t>-</a:t>
            </a:r>
          </a:p>
          <a:p>
            <a:pPr algn="just">
              <a:lnSpc>
                <a:spcPct val="150000"/>
              </a:lnSpc>
            </a:pPr>
            <a:r>
              <a:rPr lang="hu-HU" sz="1600" spc="-9" noProof="0" dirty="0">
                <a:solidFill>
                  <a:srgbClr val="231F20"/>
                </a:solidFill>
                <a:latin typeface="IBM Plex Sans"/>
                <a:ea typeface="IBM Plex Sans"/>
                <a:cs typeface="IBM Plex Sans"/>
                <a:sym typeface="IBM Plex Sans"/>
              </a:rPr>
              <a:t>erő téríti el a víz felszíni mozgását okozó, a légkörzésben áramló levegőt. Így a felszíni tengeri </a:t>
            </a:r>
          </a:p>
          <a:p>
            <a:pPr algn="just">
              <a:lnSpc>
                <a:spcPct val="150000"/>
              </a:lnSpc>
            </a:pPr>
            <a:r>
              <a:rPr lang="hu-HU" sz="1600" spc="-9" noProof="0" dirty="0">
                <a:solidFill>
                  <a:srgbClr val="231F20"/>
                </a:solidFill>
                <a:latin typeface="IBM Plex Sans"/>
                <a:ea typeface="IBM Plex Sans"/>
                <a:cs typeface="IBM Plex Sans"/>
                <a:sym typeface="IBM Plex Sans"/>
              </a:rPr>
              <a:t>áramlatok is jobbra térülnek el az északi-féltekén és balra a délin.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D226A-9708-1AD3-4313-2CCE2FF1D7C1}"/>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FA25CDD8-8FA6-2F7A-17F3-A7B7A7BBD297}"/>
              </a:ext>
            </a:extLst>
          </p:cNvPr>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3" name="TextBox 3">
            <a:extLst>
              <a:ext uri="{FF2B5EF4-FFF2-40B4-BE49-F238E27FC236}">
                <a16:creationId xmlns:a16="http://schemas.microsoft.com/office/drawing/2014/main" id="{57A62508-0454-C29D-A6C5-2CACC519511C}"/>
              </a:ext>
            </a:extLst>
          </p:cNvPr>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7 </a:t>
            </a:r>
          </a:p>
        </p:txBody>
      </p:sp>
      <p:sp>
        <p:nvSpPr>
          <p:cNvPr id="4" name="TextBox 4">
            <a:extLst>
              <a:ext uri="{FF2B5EF4-FFF2-40B4-BE49-F238E27FC236}">
                <a16:creationId xmlns:a16="http://schemas.microsoft.com/office/drawing/2014/main" id="{BD6F144D-5EFE-928F-75F0-FA590B3AE0F3}"/>
              </a:ext>
            </a:extLst>
          </p:cNvPr>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9" name="TextBox 9">
            <a:extLst>
              <a:ext uri="{FF2B5EF4-FFF2-40B4-BE49-F238E27FC236}">
                <a16:creationId xmlns:a16="http://schemas.microsoft.com/office/drawing/2014/main" id="{FED2B67F-233E-CCC6-B81D-B6D8596EFB19}"/>
              </a:ext>
            </a:extLst>
          </p:cNvPr>
          <p:cNvSpPr txBox="1"/>
          <p:nvPr/>
        </p:nvSpPr>
        <p:spPr>
          <a:xfrm>
            <a:off x="956469" y="1765300"/>
            <a:ext cx="12649200" cy="2863220"/>
          </a:xfrm>
          <a:prstGeom prst="rect">
            <a:avLst/>
          </a:prstGeom>
        </p:spPr>
        <p:txBody>
          <a:bodyPr wrap="square" lIns="0" tIns="0" rIns="0" bIns="0" rtlCol="0" anchor="t">
            <a:spAutoFit/>
          </a:bodyPr>
          <a:lstStyle/>
          <a:p>
            <a:pPr>
              <a:lnSpc>
                <a:spcPct val="150000"/>
              </a:lnSpc>
            </a:pPr>
            <a:r>
              <a:rPr lang="hu-HU" spc="-9" noProof="0" dirty="0">
                <a:solidFill>
                  <a:srgbClr val="231F20"/>
                </a:solidFill>
                <a:latin typeface="IBM Plex Sans"/>
                <a:ea typeface="IBM Plex Sans"/>
                <a:cs typeface="IBM Plex Sans"/>
                <a:sym typeface="IBM Plex Sans"/>
              </a:rPr>
              <a:t>Évente több millió tonna műanyag kerül a tengerekbe, ez globális szintű kihívást jelent. A tanárok a palackba zárt üzenetről szóló feladatot párhuzamba állíthatják azzal, ahogy a tengeri áramlatok a műanyagot és a hulladékot szállítják. A tanulók kis csoportokban járjanak utána, hogy a lakóhelyükhöz legközelebbi tengerparti szakasztól hova jutna el a műanyag. Ehhez használják a tengeri áramlatokról szerzett ismereteiket, és nézzenek utána a nagy csendes-óceáni szemétszigetnek. </a:t>
            </a:r>
          </a:p>
          <a:p>
            <a:pPr>
              <a:lnSpc>
                <a:spcPct val="150000"/>
              </a:lnSpc>
            </a:pPr>
            <a:r>
              <a:rPr lang="hu-HU" spc="-9" noProof="0" dirty="0">
                <a:solidFill>
                  <a:srgbClr val="231F20"/>
                </a:solidFill>
                <a:latin typeface="IBM Plex Sans"/>
                <a:ea typeface="IBM Plex Sans"/>
                <a:cs typeface="IBM Plex Sans"/>
                <a:sym typeface="IBM Plex Sans"/>
              </a:rPr>
              <a:t>A tanulók beszéljék meg, mire számítanak, majd válaszolják meg a Megbeszélés rész a) és b) kérdését. A </a:t>
            </a:r>
          </a:p>
          <a:p>
            <a:pPr>
              <a:lnSpc>
                <a:spcPct val="150000"/>
              </a:lnSpc>
            </a:pPr>
            <a:r>
              <a:rPr lang="hu-HU" spc="-9" noProof="0" dirty="0">
                <a:solidFill>
                  <a:srgbClr val="231F20"/>
                </a:solidFill>
                <a:latin typeface="IBM Plex Sans"/>
                <a:ea typeface="IBM Plex Sans"/>
                <a:cs typeface="IBM Plex Sans"/>
                <a:sym typeface="IBM Plex Sans"/>
              </a:rPr>
              <a:t>„Tudtad?” szakaszban a tanulók néhány példát láthatnak arra, mit tesz az Európai Űrügynökség ennek a </a:t>
            </a:r>
          </a:p>
          <a:p>
            <a:pPr>
              <a:lnSpc>
                <a:spcPct val="150000"/>
              </a:lnSpc>
            </a:pPr>
            <a:r>
              <a:rPr lang="hu-HU" spc="-9" noProof="0" dirty="0">
                <a:solidFill>
                  <a:srgbClr val="231F20"/>
                </a:solidFill>
                <a:latin typeface="IBM Plex Sans"/>
                <a:ea typeface="IBM Plex Sans"/>
                <a:cs typeface="IBM Plex Sans"/>
                <a:sym typeface="IBM Plex Sans"/>
              </a:rPr>
              <a:t>globális problémának a kezelésére. </a:t>
            </a:r>
          </a:p>
        </p:txBody>
      </p:sp>
      <p:sp>
        <p:nvSpPr>
          <p:cNvPr id="10" name="TextBox 10">
            <a:extLst>
              <a:ext uri="{FF2B5EF4-FFF2-40B4-BE49-F238E27FC236}">
                <a16:creationId xmlns:a16="http://schemas.microsoft.com/office/drawing/2014/main" id="{5E8FC9E8-FBD4-2827-58FC-522CB50CB4D7}"/>
              </a:ext>
            </a:extLst>
          </p:cNvPr>
          <p:cNvSpPr txBox="1"/>
          <p:nvPr/>
        </p:nvSpPr>
        <p:spPr>
          <a:xfrm>
            <a:off x="1032669" y="1079500"/>
            <a:ext cx="2494737" cy="238207"/>
          </a:xfrm>
          <a:prstGeom prst="rect">
            <a:avLst/>
          </a:prstGeom>
        </p:spPr>
        <p:txBody>
          <a:bodyPr wrap="square" lIns="0" tIns="0" rIns="0" bIns="0" rtlCol="0" anchor="t">
            <a:spAutoFit/>
          </a:bodyPr>
          <a:lstStyle/>
          <a:p>
            <a:pPr>
              <a:lnSpc>
                <a:spcPts val="1814"/>
              </a:lnSpc>
            </a:pPr>
            <a:r>
              <a:rPr lang="hu-HU" sz="2000" b="1" spc="-9" noProof="0" dirty="0">
                <a:solidFill>
                  <a:srgbClr val="009ADA"/>
                </a:solidFill>
                <a:latin typeface="IBM Plex Sans Bold"/>
                <a:ea typeface="IBM Plex Sans Bold"/>
                <a:cs typeface="IBM Plex Sans Bold"/>
                <a:sym typeface="IBM Plex Sans Bold"/>
              </a:rPr>
              <a:t>Megbeszélés</a:t>
            </a:r>
            <a:r>
              <a:rPr lang="hu-HU" sz="2000" b="1" spc="-9" noProof="0" dirty="0">
                <a:solidFill>
                  <a:srgbClr val="9D9FA2"/>
                </a:solidFill>
                <a:latin typeface="IBM Plex Sans Bold"/>
                <a:ea typeface="IBM Plex Sans Bold"/>
                <a:cs typeface="IBM Plex Sans Bold"/>
                <a:sym typeface="IBM Plex Sans Bold"/>
              </a:rPr>
              <a:t> </a:t>
            </a:r>
          </a:p>
        </p:txBody>
      </p:sp>
    </p:spTree>
    <p:extLst>
      <p:ext uri="{BB962C8B-B14F-4D97-AF65-F5344CB8AC3E}">
        <p14:creationId xmlns:p14="http://schemas.microsoft.com/office/powerpoint/2010/main" val="3168295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65C199-F1AC-F6AC-05A8-5560CB46F7BA}"/>
              </a:ext>
            </a:extLst>
          </p:cNvPr>
          <p:cNvSpPr txBox="1"/>
          <p:nvPr/>
        </p:nvSpPr>
        <p:spPr>
          <a:xfrm>
            <a:off x="287734" y="393700"/>
            <a:ext cx="13681869" cy="9653348"/>
          </a:xfrm>
          <a:prstGeom prst="rect">
            <a:avLst/>
          </a:prstGeom>
          <a:noFill/>
        </p:spPr>
        <p:txBody>
          <a:bodyPr wrap="square">
            <a:spAutoFit/>
          </a:bodyPr>
          <a:lstStyle/>
          <a:p>
            <a:pPr>
              <a:lnSpc>
                <a:spcPct val="107000"/>
              </a:lnSpc>
              <a:spcAft>
                <a:spcPts val="800"/>
              </a:spcAf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A Csendes-óceáni és más szemétszigetek</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Bevezetés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A "szemétsziget" kifejezés olyan óceáni területekre utal, ahol a tengeri hulladék, elsősorban műanyag, az áramlatok hatására felhalmozódik. A legismertebb ezek közül a Csendes-óceáni Nagy Szemétsziget (GPGP), de hasonló képződmények találhatók az Atlanti- és az Indiai-óceánban is. Ezek a szigetek nem szilárd hulladékból álló úszó földdarabok, hanem magas koncentrációjú </a:t>
            </a:r>
            <a:r>
              <a:rPr lang="hu-HU" sz="2800" kern="0" dirty="0" err="1">
                <a:effectLst/>
                <a:latin typeface="Times New Roman" panose="02020603050405020304" pitchFamily="18" charset="0"/>
                <a:ea typeface="Times New Roman" panose="02020603050405020304" pitchFamily="18" charset="0"/>
                <a:cs typeface="Times New Roman" panose="02020603050405020304" pitchFamily="18" charset="0"/>
              </a:rPr>
              <a:t>mikroműanyagokat</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és lebegő törmeléket tartalmazó zónák.</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Kialakulásuk okai</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A szemétszigetek az óceáni örvények (</a:t>
            </a:r>
            <a:r>
              <a:rPr lang="hu-HU" sz="2800" kern="0" dirty="0" err="1">
                <a:effectLst/>
                <a:latin typeface="Times New Roman" panose="02020603050405020304" pitchFamily="18" charset="0"/>
                <a:ea typeface="Times New Roman" panose="02020603050405020304" pitchFamily="18" charset="0"/>
                <a:cs typeface="Times New Roman" panose="02020603050405020304" pitchFamily="18" charset="0"/>
              </a:rPr>
              <a:t>gyre</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-k) következtében jönnek létre – ezek a széljárás és a Föld forgása által kialakított óceáni áramlási rendszerek a törmeléket középpontjukba vonzzák. A főbb kiváltó tényezők:</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Óceáni áramlatok:</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A szélmintázatok és a </a:t>
            </a:r>
            <a:r>
              <a:rPr lang="hu-HU" sz="2800" kern="0" dirty="0" err="1">
                <a:effectLst/>
                <a:latin typeface="Times New Roman" panose="02020603050405020304" pitchFamily="18" charset="0"/>
                <a:ea typeface="Times New Roman" panose="02020603050405020304" pitchFamily="18" charset="0"/>
                <a:cs typeface="Times New Roman" panose="02020603050405020304" pitchFamily="18" charset="0"/>
              </a:rPr>
              <a:t>Coriolis</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-erő által kialakított körkörös vízmozgások hulladékcsapdákat hoznak létre.</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Műanyaghulladék rossz kezelése:</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A part menti városokból, hajózási útvonalakról és halászati tevékenységekből származó műanyag hulladék az óceánba kerül.</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Lassú lebomlás:</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A legtöbb műanyag több száz év alatt sem bomlik le teljesen, hanem </a:t>
            </a:r>
            <a:r>
              <a:rPr lang="hu-HU" sz="2800" kern="0" dirty="0" err="1">
                <a:effectLst/>
                <a:latin typeface="Times New Roman" panose="02020603050405020304" pitchFamily="18" charset="0"/>
                <a:ea typeface="Times New Roman" panose="02020603050405020304" pitchFamily="18" charset="0"/>
                <a:cs typeface="Times New Roman" panose="02020603050405020304" pitchFamily="18" charset="0"/>
              </a:rPr>
              <a:t>mikroműanyagokká</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esik szét.</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800" b="1" kern="0" dirty="0">
                <a:effectLst/>
                <a:latin typeface="Times New Roman" panose="02020603050405020304" pitchFamily="18" charset="0"/>
                <a:ea typeface="Times New Roman" panose="02020603050405020304" pitchFamily="18" charset="0"/>
                <a:cs typeface="Times New Roman" panose="02020603050405020304" pitchFamily="18" charset="0"/>
              </a:rPr>
              <a:t>Folyók által szállított hulladék:</a:t>
            </a:r>
            <a:r>
              <a:rPr lang="hu-HU" sz="2800" kern="0" dirty="0">
                <a:effectLst/>
                <a:latin typeface="Times New Roman" panose="02020603050405020304" pitchFamily="18" charset="0"/>
                <a:ea typeface="Times New Roman" panose="02020603050405020304" pitchFamily="18" charset="0"/>
                <a:cs typeface="Times New Roman" panose="02020603050405020304" pitchFamily="18" charset="0"/>
              </a:rPr>
              <a:t> A nagy folyók, például a Jangce és a Gangesz, hatalmas mennyiségű hulladékot szállítanak az óceánokba.</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48791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15B570C-53C9-FAD4-87A1-F449E80E375C}"/>
              </a:ext>
            </a:extLst>
          </p:cNvPr>
          <p:cNvGraphicFramePr>
            <a:graphicFrameLocks noGrp="1"/>
          </p:cNvGraphicFramePr>
          <p:nvPr>
            <p:extLst>
              <p:ext uri="{D42A27DB-BD31-4B8C-83A1-F6EECF244321}">
                <p14:modId xmlns:p14="http://schemas.microsoft.com/office/powerpoint/2010/main" val="1339281280"/>
              </p:ext>
            </p:extLst>
          </p:nvPr>
        </p:nvGraphicFramePr>
        <p:xfrm>
          <a:off x="270406" y="1637963"/>
          <a:ext cx="13986668" cy="3538920"/>
        </p:xfrm>
        <a:graphic>
          <a:graphicData uri="http://schemas.openxmlformats.org/drawingml/2006/table">
            <a:tbl>
              <a:tblPr firstRow="1" firstCol="1" bandRow="1"/>
              <a:tblGrid>
                <a:gridCol w="3496667">
                  <a:extLst>
                    <a:ext uri="{9D8B030D-6E8A-4147-A177-3AD203B41FA5}">
                      <a16:colId xmlns:a16="http://schemas.microsoft.com/office/drawing/2014/main" val="342752430"/>
                    </a:ext>
                  </a:extLst>
                </a:gridCol>
                <a:gridCol w="3496667">
                  <a:extLst>
                    <a:ext uri="{9D8B030D-6E8A-4147-A177-3AD203B41FA5}">
                      <a16:colId xmlns:a16="http://schemas.microsoft.com/office/drawing/2014/main" val="1557311507"/>
                    </a:ext>
                  </a:extLst>
                </a:gridCol>
                <a:gridCol w="3496667">
                  <a:extLst>
                    <a:ext uri="{9D8B030D-6E8A-4147-A177-3AD203B41FA5}">
                      <a16:colId xmlns:a16="http://schemas.microsoft.com/office/drawing/2014/main" val="2825639943"/>
                    </a:ext>
                  </a:extLst>
                </a:gridCol>
                <a:gridCol w="3496667">
                  <a:extLst>
                    <a:ext uri="{9D8B030D-6E8A-4147-A177-3AD203B41FA5}">
                      <a16:colId xmlns:a16="http://schemas.microsoft.com/office/drawing/2014/main" val="3268675000"/>
                    </a:ext>
                  </a:extLst>
                </a:gridCol>
              </a:tblGrid>
              <a:tr h="0">
                <a:tc>
                  <a:txBody>
                    <a:bodyPr/>
                    <a:lstStyle/>
                    <a:p>
                      <a:pPr algn="ctr">
                        <a:lnSpc>
                          <a:spcPct val="107000"/>
                        </a:lnSpc>
                        <a:spcAft>
                          <a:spcPts val="800"/>
                        </a:spcAft>
                      </a:pPr>
                      <a:r>
                        <a:rPr lang="hu-HU" sz="2400" b="1" kern="0">
                          <a:effectLst/>
                          <a:latin typeface="Times New Roman" panose="02020603050405020304" pitchFamily="18" charset="0"/>
                          <a:ea typeface="Times New Roman" panose="02020603050405020304" pitchFamily="18" charset="0"/>
                          <a:cs typeface="Times New Roman" panose="02020603050405020304" pitchFamily="18" charset="0"/>
                        </a:rPr>
                        <a:t>Szemétsziget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Elhelyezkedés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Becsült terület (km²)</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Első</a:t>
                      </a:r>
                      <a:b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 azonosítás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626634222"/>
                  </a:ext>
                </a:extLst>
              </a:tr>
              <a:tr h="0">
                <a:tc>
                  <a:txBody>
                    <a:bodyPr/>
                    <a:lstStyle/>
                    <a:p>
                      <a:pPr>
                        <a:lnSpc>
                          <a:spcPct val="107000"/>
                        </a:lnSpc>
                        <a:spcAft>
                          <a:spcPts val="800"/>
                        </a:spcAft>
                      </a:pP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Csendes-óceáni Nagy Szemétsziget (GPGP)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Észak-Csendes-óceáni örvény</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1,6 millió</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1980-as évek</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698841906"/>
                  </a:ext>
                </a:extLst>
              </a:tr>
              <a:tr h="0">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Észak-atlanti szemétsziget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Észak-atlanti örvény</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~200 000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1970-es évek</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618337843"/>
                  </a:ext>
                </a:extLst>
              </a:tr>
              <a:tr h="0">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Dél-atlanti szemétsziget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Dél-atlanti örvény</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~200 000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1990-es évek</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4207022330"/>
                  </a:ext>
                </a:extLst>
              </a:tr>
              <a:tr h="0">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Indiai-óceáni szemétsziget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Indiai-óceáni örvény</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~1,0 millió</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2010-es évek</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42485881"/>
                  </a:ext>
                </a:extLst>
              </a:tr>
              <a:tr h="0">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Dél-csendes-óceáni szemétsziget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Dél-csendes-óceáni örvény</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a:effectLst/>
                          <a:latin typeface="Times New Roman" panose="02020603050405020304" pitchFamily="18" charset="0"/>
                          <a:ea typeface="Times New Roman" panose="02020603050405020304" pitchFamily="18" charset="0"/>
                          <a:cs typeface="Times New Roman" panose="02020603050405020304" pitchFamily="18" charset="0"/>
                        </a:rPr>
                        <a:t>~700 000</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pP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2010-es évek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73285982"/>
                  </a:ext>
                </a:extLst>
              </a:tr>
            </a:tbl>
          </a:graphicData>
        </a:graphic>
      </p:graphicFrame>
      <p:sp>
        <p:nvSpPr>
          <p:cNvPr id="3" name="Rectangle 1">
            <a:extLst>
              <a:ext uri="{FF2B5EF4-FFF2-40B4-BE49-F238E27FC236}">
                <a16:creationId xmlns:a16="http://schemas.microsoft.com/office/drawing/2014/main" id="{3E75965A-7B8D-3A9E-0B4C-BCA0B36B6204}"/>
              </a:ext>
            </a:extLst>
          </p:cNvPr>
          <p:cNvSpPr>
            <a:spLocks noChangeArrowheads="1"/>
          </p:cNvSpPr>
          <p:nvPr/>
        </p:nvSpPr>
        <p:spPr bwMode="auto">
          <a:xfrm>
            <a:off x="575469" y="437634"/>
            <a:ext cx="1348119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hu-HU" altLang="en-US" sz="2400" b="1"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Főbb szemétszigetek</a:t>
            </a:r>
            <a:endParaRPr kumimoji="0" lang="en-US" altLang="en-US"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u-HU" altLang="en-US" sz="2400" b="0"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Az óceáni örvényekben kialakult öt fő szemétsziget a Csendes-, Atlanti- és Indiai-óceánban található.</a:t>
            </a:r>
          </a:p>
          <a:p>
            <a:pPr marL="0" marR="0" lvl="0" indent="0" algn="l" defTabSz="914400" rtl="0" eaLnBrk="0" fontAlgn="base" latinLnBrk="0" hangingPunct="0">
              <a:lnSpc>
                <a:spcPct val="100000"/>
              </a:lnSpc>
              <a:spcBef>
                <a:spcPct val="0"/>
              </a:spcBef>
              <a:spcAft>
                <a:spcPct val="0"/>
              </a:spcAft>
              <a:buClrTx/>
              <a:buSzTx/>
              <a:buFontTx/>
              <a:buNone/>
              <a:tabLst/>
            </a:pPr>
            <a:r>
              <a:rPr kumimoji="0" lang="hu-HU" altLang="en-US" sz="2400" b="0"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 Kiterjedésük az évszakok és a mérési módszerek függvényében változhat.</a:t>
            </a:r>
            <a:endParaRPr kumimoji="0" lang="hu-HU" altLang="en-US" sz="2400" b="0" i="0" u="none" strike="noStrike" cap="none" normalizeH="0" baseline="0" dirty="0">
              <a:ln>
                <a:noFill/>
              </a:ln>
              <a:solidFill>
                <a:schemeClr val="tx1"/>
              </a:solidFill>
              <a:effectLst/>
              <a:latin typeface="Arial" panose="020B0604020202020204" pitchFamily="34" charset="0"/>
            </a:endParaRPr>
          </a:p>
        </p:txBody>
      </p:sp>
      <p:pic>
        <p:nvPicPr>
          <p:cNvPr id="5" name="Picture 4" descr="A map of the world with arrows&#10;&#10;AI-generated content may be incorrect.">
            <a:extLst>
              <a:ext uri="{FF2B5EF4-FFF2-40B4-BE49-F238E27FC236}">
                <a16:creationId xmlns:a16="http://schemas.microsoft.com/office/drawing/2014/main" id="{7881ABD1-CD7E-A173-E203-C5B511C05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406" y="5651500"/>
            <a:ext cx="7182219" cy="4248368"/>
          </a:xfrm>
          <a:prstGeom prst="rect">
            <a:avLst/>
          </a:prstGeom>
        </p:spPr>
      </p:pic>
      <p:pic>
        <p:nvPicPr>
          <p:cNvPr id="7" name="Picture 6" descr="A map of the world&#10;&#10;AI-generated content may be incorrect.">
            <a:extLst>
              <a:ext uri="{FF2B5EF4-FFF2-40B4-BE49-F238E27FC236}">
                <a16:creationId xmlns:a16="http://schemas.microsoft.com/office/drawing/2014/main" id="{FA66D81D-4E6B-0D13-893D-61C7FC2E3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3384" y="6180246"/>
            <a:ext cx="6381750" cy="3190875"/>
          </a:xfrm>
          <a:prstGeom prst="rect">
            <a:avLst/>
          </a:prstGeom>
        </p:spPr>
      </p:pic>
    </p:spTree>
    <p:extLst>
      <p:ext uri="{BB962C8B-B14F-4D97-AF65-F5344CB8AC3E}">
        <p14:creationId xmlns:p14="http://schemas.microsoft.com/office/powerpoint/2010/main" val="2685364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eather&#10;&#10;AI-generated content may be incorrect.">
            <a:extLst>
              <a:ext uri="{FF2B5EF4-FFF2-40B4-BE49-F238E27FC236}">
                <a16:creationId xmlns:a16="http://schemas.microsoft.com/office/drawing/2014/main" id="{EC400103-7A82-A838-3D58-A7DA55E53E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8269" y="3168199"/>
            <a:ext cx="6286500" cy="6896100"/>
          </a:xfrm>
          <a:prstGeom prst="rect">
            <a:avLst/>
          </a:prstGeom>
        </p:spPr>
      </p:pic>
      <p:pic>
        <p:nvPicPr>
          <p:cNvPr id="5" name="Picture 4" descr="A map of pacific garbage patch&#10;&#10;AI-generated content may be incorrect.">
            <a:extLst>
              <a:ext uri="{FF2B5EF4-FFF2-40B4-BE49-F238E27FC236}">
                <a16:creationId xmlns:a16="http://schemas.microsoft.com/office/drawing/2014/main" id="{7C1A1346-0FBC-3D24-DC98-C84566EA9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269" y="629101"/>
            <a:ext cx="7505700" cy="4717599"/>
          </a:xfrm>
          <a:prstGeom prst="rect">
            <a:avLst/>
          </a:prstGeom>
        </p:spPr>
      </p:pic>
    </p:spTree>
    <p:extLst>
      <p:ext uri="{BB962C8B-B14F-4D97-AF65-F5344CB8AC3E}">
        <p14:creationId xmlns:p14="http://schemas.microsoft.com/office/powerpoint/2010/main" val="22303757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C8B130-6654-2E26-D09B-DFB5268F30B1}"/>
              </a:ext>
            </a:extLst>
          </p:cNvPr>
          <p:cNvSpPr txBox="1"/>
          <p:nvPr/>
        </p:nvSpPr>
        <p:spPr>
          <a:xfrm>
            <a:off x="194469" y="67083"/>
            <a:ext cx="14249400" cy="11189217"/>
          </a:xfrm>
          <a:prstGeom prst="rect">
            <a:avLst/>
          </a:prstGeom>
          <a:noFill/>
        </p:spPr>
        <p:txBody>
          <a:bodyPr wrap="square">
            <a:spAutoFit/>
          </a:bodyPr>
          <a:lstStyle/>
          <a:p>
            <a:pP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Szemétszigetek (folyt.)</a:t>
            </a:r>
            <a:b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b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Környezeti és ökológiai hatások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Tengeri élőlények veszélyeztetése:</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Teknősök, tengeri madarak és halak gyakran lenyelik a műanyagdarabokat, ami </a:t>
            </a:r>
            <a:r>
              <a:rPr lang="hu-HU"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alultápláltságot</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vagy elhullást okoz.</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Vegyi szennyezés:</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A műanyagok olyan méreganyagokat szívnak magukba, mint a PCB-k és nehézfémek, amelyek a táplálékláncba kerülnek.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Gazdasági hatások:</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A műanyag szennyezés káros hatással van a halászatra, turizmusra és a part menti közösségekre.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hu-HU" sz="2400" b="1" kern="0" dirty="0" err="1">
                <a:effectLst/>
                <a:latin typeface="Times New Roman" panose="02020603050405020304" pitchFamily="18" charset="0"/>
                <a:ea typeface="Times New Roman" panose="02020603050405020304" pitchFamily="18" charset="0"/>
                <a:cs typeface="Times New Roman" panose="02020603050405020304" pitchFamily="18" charset="0"/>
              </a:rPr>
              <a:t>Mikroműanyag</a:t>
            </a: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-szennyezés:</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A műanyag törmelék </a:t>
            </a:r>
            <a:r>
              <a:rPr lang="hu-HU"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mikroműanyagokra</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bomlik, amelyek elterjednek az óceáni ökoszisztémában, sőt, az emberi táplálkozásba is bekerülhetnek.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Megoldási kísérletek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Takarítási kezdeményezések:</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Olyan szervezetek, mint a The </a:t>
            </a:r>
            <a:r>
              <a:rPr lang="hu-HU"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Ocean</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hu-HU" sz="2400" kern="0" dirty="0" err="1">
                <a:effectLst/>
                <a:latin typeface="Times New Roman" panose="02020603050405020304" pitchFamily="18" charset="0"/>
                <a:ea typeface="Times New Roman" panose="02020603050405020304" pitchFamily="18" charset="0"/>
                <a:cs typeface="Times New Roman" panose="02020603050405020304" pitchFamily="18" charset="0"/>
              </a:rPr>
              <a:t>Cleanup</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úszó rendszerekkel próbálják eltávolítani a hulladékot az óceánból.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Jogszabályok és tilalmak:</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Számos ország betiltotta az egyszer használatos műanyagokat és fejlesztette hulladékgazdálkodási rendszerét.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Lakossági tudatosság növelése:</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Kampányok a műanyaghasználat csökkentésére és az újrahasznosítás ösztönzésére.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Fejlettebb hulladékkezelési rendszerek:</a:t>
            </a: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 A műanyagtermelés csökkentése, körforgásos gazdasági modellek bevezetése és a folyók hulladékszűrése kulcsfontosságú lépések.</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400" b="1" kern="0" dirty="0">
                <a:effectLst/>
                <a:latin typeface="Times New Roman" panose="02020603050405020304" pitchFamily="18" charset="0"/>
                <a:ea typeface="Times New Roman" panose="02020603050405020304" pitchFamily="18" charset="0"/>
                <a:cs typeface="Times New Roman" panose="02020603050405020304" pitchFamily="18" charset="0"/>
              </a:rPr>
              <a:t>Következtetés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400" kern="0" dirty="0">
                <a:effectLst/>
                <a:latin typeface="Times New Roman" panose="02020603050405020304" pitchFamily="18" charset="0"/>
                <a:ea typeface="Times New Roman" panose="02020603050405020304" pitchFamily="18" charset="0"/>
                <a:cs typeface="Times New Roman" panose="02020603050405020304" pitchFamily="18" charset="0"/>
              </a:rPr>
              <a:t>A szemétszigetek súlyos környezeti problémát jelentenek, amely globális együttműködést, fejlettebb hulladékgazdálkodást és innovatív tisztítási stratégiákat igényel. Bár a hatások csökkentésére irányuló kezdeményezések folyamatban vannak, a hosszú távú megoldás a műanyaghasználat mérséklése és a megelőzés lehet.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69368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72469" y="4645510"/>
            <a:ext cx="8287386" cy="899160"/>
          </a:xfrm>
          <a:custGeom>
            <a:avLst/>
            <a:gdLst/>
            <a:ahLst/>
            <a:cxnLst/>
            <a:rect l="l" t="t" r="r" b="b"/>
            <a:pathLst>
              <a:path w="6531340" h="899160">
                <a:moveTo>
                  <a:pt x="0" y="0"/>
                </a:moveTo>
                <a:lnTo>
                  <a:pt x="6531340" y="0"/>
                </a:lnTo>
                <a:lnTo>
                  <a:pt x="6531340" y="899160"/>
                </a:lnTo>
                <a:lnTo>
                  <a:pt x="0" y="899160"/>
                </a:lnTo>
                <a:lnTo>
                  <a:pt x="0" y="0"/>
                </a:lnTo>
                <a:close/>
              </a:path>
            </a:pathLst>
          </a:custGeom>
          <a:blipFill>
            <a:blip r:embed="rId2"/>
            <a:stretch>
              <a:fillRect r="-4"/>
            </a:stretch>
          </a:blipFill>
        </p:spPr>
        <p:txBody>
          <a:bodyPr/>
          <a:lstStyle/>
          <a:p>
            <a:endParaRPr lang="en-US"/>
          </a:p>
        </p:txBody>
      </p:sp>
      <p:sp>
        <p:nvSpPr>
          <p:cNvPr id="3" name="Freeform 3"/>
          <p:cNvSpPr/>
          <p:nvPr/>
        </p:nvSpPr>
        <p:spPr>
          <a:xfrm>
            <a:off x="1920143" y="4666798"/>
            <a:ext cx="3057020" cy="380286"/>
          </a:xfrm>
          <a:custGeom>
            <a:avLst/>
            <a:gdLst/>
            <a:ahLst/>
            <a:cxnLst/>
            <a:rect l="l" t="t" r="r" b="b"/>
            <a:pathLst>
              <a:path w="3057020" h="380286">
                <a:moveTo>
                  <a:pt x="0" y="0"/>
                </a:moveTo>
                <a:lnTo>
                  <a:pt x="3057020" y="0"/>
                </a:lnTo>
                <a:lnTo>
                  <a:pt x="3057020" y="380286"/>
                </a:lnTo>
                <a:lnTo>
                  <a:pt x="0" y="3802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890882" y="1592431"/>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5"/>
            <a:stretch>
              <a:fillRect/>
            </a:stretch>
          </a:blipFill>
        </p:spPr>
        <p:txBody>
          <a:bodyPr/>
          <a:lstStyle/>
          <a:p>
            <a:endParaRPr lang="en-US"/>
          </a:p>
        </p:txBody>
      </p:sp>
      <p:sp>
        <p:nvSpPr>
          <p:cNvPr id="5" name="TextBox 5"/>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6" name="TextBox 6"/>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8 </a:t>
            </a:r>
          </a:p>
        </p:txBody>
      </p:sp>
      <p:sp>
        <p:nvSpPr>
          <p:cNvPr id="7" name="TextBox 7"/>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8" name="TextBox 8"/>
          <p:cNvSpPr txBox="1"/>
          <p:nvPr/>
        </p:nvSpPr>
        <p:spPr>
          <a:xfrm>
            <a:off x="2142142" y="1536700"/>
            <a:ext cx="3693224"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2. tevékenység: Hogyan süllyed le a víz? </a:t>
            </a:r>
          </a:p>
        </p:txBody>
      </p:sp>
      <p:sp>
        <p:nvSpPr>
          <p:cNvPr id="9" name="TextBox 9"/>
          <p:cNvSpPr txBox="1"/>
          <p:nvPr/>
        </p:nvSpPr>
        <p:spPr>
          <a:xfrm>
            <a:off x="2064517" y="3848126"/>
            <a:ext cx="2650655" cy="760401"/>
          </a:xfrm>
          <a:prstGeom prst="rect">
            <a:avLst/>
          </a:prstGeom>
        </p:spPr>
        <p:txBody>
          <a:bodyPr wrap="square" lIns="0" tIns="0" rIns="0" bIns="0" rtlCol="0" anchor="t">
            <a:spAutoFit/>
          </a:bodyPr>
          <a:lstStyle/>
          <a:p>
            <a:pPr>
              <a:lnSpc>
                <a:spcPts val="1455"/>
              </a:lnSpc>
            </a:pPr>
            <a:r>
              <a:rPr lang="hu-HU" sz="1200" spc="-9" noProof="0" dirty="0">
                <a:solidFill>
                  <a:srgbClr val="231F20"/>
                </a:solidFill>
                <a:latin typeface="IBM Plex Sans"/>
                <a:ea typeface="IBM Plex Sans"/>
                <a:cs typeface="IBM Plex Sans"/>
                <a:sym typeface="IBM Plex Sans"/>
              </a:rPr>
              <a:t>2 db 250 ml-es főzőpohár</a:t>
            </a:r>
            <a:br>
              <a:rPr lang="hu-HU" sz="1200" spc="-9" noProof="0" dirty="0">
                <a:solidFill>
                  <a:srgbClr val="231F20"/>
                </a:solidFill>
                <a:latin typeface="IBM Plex Sans"/>
                <a:ea typeface="IBM Plex Sans"/>
                <a:cs typeface="IBM Plex Sans"/>
                <a:sym typeface="IBM Plex Sans"/>
              </a:rPr>
            </a:br>
            <a:r>
              <a:rPr lang="hu-HU" sz="1200" spc="-9" noProof="0" dirty="0">
                <a:solidFill>
                  <a:srgbClr val="231F20"/>
                </a:solidFill>
                <a:latin typeface="IBM Plex Sans"/>
                <a:ea typeface="IBM Plex Sans"/>
                <a:cs typeface="IBM Plex Sans"/>
                <a:sym typeface="IBM Plex Sans"/>
              </a:rPr>
              <a:t>színezett jégkockák</a:t>
            </a:r>
            <a:br>
              <a:rPr lang="hu-HU" sz="1200" spc="-9" noProof="0" dirty="0">
                <a:solidFill>
                  <a:srgbClr val="231F20"/>
                </a:solidFill>
                <a:latin typeface="IBM Plex Sans"/>
                <a:ea typeface="IBM Plex Sans"/>
                <a:cs typeface="IBM Plex Sans"/>
                <a:sym typeface="IBM Plex Sans"/>
              </a:rPr>
            </a:br>
            <a:r>
              <a:rPr lang="hu-HU" sz="1200" spc="-9" noProof="0" dirty="0">
                <a:solidFill>
                  <a:srgbClr val="231F20"/>
                </a:solidFill>
                <a:latin typeface="IBM Plex Sans"/>
                <a:ea typeface="IBM Plex Sans"/>
                <a:cs typeface="IBM Plex Sans"/>
                <a:sym typeface="IBM Plex Sans"/>
              </a:rPr>
              <a:t>1 teáskanál só</a:t>
            </a:r>
          </a:p>
          <a:p>
            <a:pPr>
              <a:lnSpc>
                <a:spcPts val="1455"/>
              </a:lnSpc>
            </a:pPr>
            <a:r>
              <a:rPr lang="hu-HU" sz="1200" spc="-9" dirty="0">
                <a:solidFill>
                  <a:srgbClr val="231F20"/>
                </a:solidFill>
                <a:latin typeface="IBM Plex Sans"/>
                <a:ea typeface="IBM Plex Sans"/>
                <a:cs typeface="IBM Plex Sans"/>
                <a:sym typeface="IBM Plex Sans"/>
              </a:rPr>
              <a:t>v</a:t>
            </a:r>
            <a:r>
              <a:rPr lang="hu-HU" sz="1200" spc="-9" noProof="0" dirty="0">
                <a:solidFill>
                  <a:srgbClr val="231F20"/>
                </a:solidFill>
                <a:latin typeface="IBM Plex Sans"/>
                <a:ea typeface="IBM Plex Sans"/>
                <a:cs typeface="IBM Plex Sans"/>
                <a:sym typeface="IBM Plex Sans"/>
              </a:rPr>
              <a:t>íz </a:t>
            </a:r>
          </a:p>
        </p:txBody>
      </p:sp>
      <p:sp>
        <p:nvSpPr>
          <p:cNvPr id="10" name="TextBox 10"/>
          <p:cNvSpPr txBox="1"/>
          <p:nvPr/>
        </p:nvSpPr>
        <p:spPr>
          <a:xfrm>
            <a:off x="2166526" y="5033787"/>
            <a:ext cx="4523470" cy="393030"/>
          </a:xfrm>
          <a:prstGeom prst="rect">
            <a:avLst/>
          </a:prstGeom>
        </p:spPr>
        <p:txBody>
          <a:bodyPr lIns="0" tIns="0" rIns="0" bIns="0" rtlCol="0" anchor="t">
            <a:spAutoFit/>
          </a:bodyPr>
          <a:lstStyle/>
          <a:p>
            <a:pPr>
              <a:lnSpc>
                <a:spcPts val="1584"/>
              </a:lnSpc>
            </a:pPr>
            <a:r>
              <a:rPr lang="hu-HU" sz="1103" spc="-9" noProof="0" dirty="0">
                <a:solidFill>
                  <a:srgbClr val="231F20"/>
                </a:solidFill>
                <a:latin typeface="IBM Plex Sans"/>
                <a:ea typeface="IBM Plex Sans"/>
                <a:cs typeface="IBM Plex Sans"/>
                <a:sym typeface="IBM Plex Sans"/>
              </a:rPr>
              <a:t>A tanulók nedvesítsék meg az ujjukat, mielőtt megfogják a jégkockákat.</a:t>
            </a:r>
            <a:br>
              <a:rPr lang="hu-HU" sz="1103" spc="-9" noProof="0" dirty="0">
                <a:solidFill>
                  <a:srgbClr val="231F20"/>
                </a:solidFill>
                <a:latin typeface="IBM Plex Sans"/>
                <a:ea typeface="IBM Plex Sans"/>
                <a:cs typeface="IBM Plex Sans"/>
                <a:sym typeface="IBM Plex Sans"/>
              </a:rPr>
            </a:br>
            <a:r>
              <a:rPr lang="hu-HU" sz="1103" spc="-9" noProof="0" dirty="0">
                <a:solidFill>
                  <a:srgbClr val="231F20"/>
                </a:solidFill>
                <a:latin typeface="IBM Plex Sans"/>
                <a:ea typeface="IBM Plex Sans"/>
                <a:cs typeface="IBM Plex Sans"/>
                <a:sym typeface="IBM Plex Sans"/>
              </a:rPr>
              <a:t>A színezett víz/jég foltot hagyhat az ujjakon/ruházaton/asztalon. </a:t>
            </a:r>
          </a:p>
        </p:txBody>
      </p:sp>
      <p:sp>
        <p:nvSpPr>
          <p:cNvPr id="11" name="TextBox 11"/>
          <p:cNvSpPr txBox="1"/>
          <p:nvPr/>
        </p:nvSpPr>
        <p:spPr>
          <a:xfrm>
            <a:off x="1870869" y="1922157"/>
            <a:ext cx="9430450" cy="1738938"/>
          </a:xfrm>
          <a:prstGeom prst="rect">
            <a:avLst/>
          </a:prstGeom>
        </p:spPr>
        <p:txBody>
          <a:bodyPr wrap="square" lIns="0" tIns="0" rIns="0" bIns="0" rtlCol="0" anchor="t">
            <a:spAutoFit/>
          </a:bodyPr>
          <a:lstStyle/>
          <a:p>
            <a:pPr algn="just"/>
            <a:r>
              <a:rPr lang="hu-HU" sz="1400" spc="-9" noProof="0" dirty="0">
                <a:solidFill>
                  <a:srgbClr val="9D9FA2"/>
                </a:solidFill>
                <a:latin typeface="IBM Plex Sans"/>
                <a:ea typeface="IBM Plex Sans"/>
                <a:cs typeface="IBM Plex Sans"/>
                <a:sym typeface="IBM Plex Sans"/>
              </a:rPr>
              <a:t>A felszíni tengeráramlatokat a szelek mozgatják. Ugyanakkor több ezer méterrel a felszín alatt is vannak tengeri áramlatok. Ebben a tevékenységben a tanulók azt vizsgálják meg, hogy ezek a víztömegek mitől süllyednek le, és mitől alakulnak ki a mélytengeri áramlatok. </a:t>
            </a:r>
          </a:p>
          <a:p>
            <a:pPr algn="just"/>
            <a:endParaRPr lang="hu-HU" sz="1400" spc="-9" dirty="0">
              <a:solidFill>
                <a:srgbClr val="9D9FA2"/>
              </a:solidFill>
              <a:latin typeface="IBM Plex Sans"/>
              <a:ea typeface="IBM Plex Sans"/>
              <a:cs typeface="IBM Plex Sans"/>
              <a:sym typeface="IBM Plex Sans"/>
            </a:endParaRPr>
          </a:p>
          <a:p>
            <a:pPr algn="just"/>
            <a:endParaRPr lang="hu-HU" sz="1400" spc="-9" noProof="0" dirty="0">
              <a:solidFill>
                <a:srgbClr val="9D9FA2"/>
              </a:solidFill>
              <a:latin typeface="IBM Plex Sans"/>
              <a:ea typeface="IBM Plex Sans"/>
              <a:cs typeface="IBM Plex Sans"/>
              <a:sym typeface="IBM Plex Sans"/>
            </a:endParaRPr>
          </a:p>
          <a:p>
            <a:pPr algn="just"/>
            <a:endParaRPr lang="hu-HU" sz="1400" spc="-9" noProof="0" dirty="0">
              <a:solidFill>
                <a:srgbClr val="9D9FA2"/>
              </a:solidFill>
              <a:latin typeface="IBM Plex Sans"/>
              <a:ea typeface="IBM Plex Sans"/>
              <a:cs typeface="IBM Plex Sans"/>
              <a:sym typeface="IBM Plex Sans"/>
            </a:endParaRPr>
          </a:p>
          <a:p>
            <a:pPr algn="just"/>
            <a:endParaRPr lang="hu-HU" sz="1400" spc="-9" noProof="0" dirty="0">
              <a:solidFill>
                <a:srgbClr val="9D9FA2"/>
              </a:solidFill>
              <a:latin typeface="IBM Plex Sans"/>
              <a:ea typeface="IBM Plex Sans"/>
              <a:cs typeface="IBM Plex Sans"/>
              <a:sym typeface="IBM Plex Sans"/>
            </a:endParaRPr>
          </a:p>
          <a:p>
            <a:pPr algn="just">
              <a:lnSpc>
                <a:spcPts val="1814"/>
              </a:lnSpc>
            </a:pPr>
            <a:r>
              <a:rPr lang="hu-HU" sz="1600" b="1" spc="-10" noProof="0" dirty="0">
                <a:solidFill>
                  <a:srgbClr val="009ADA"/>
                </a:solidFill>
                <a:latin typeface="IBM Plex Sans Bold"/>
                <a:ea typeface="IBM Plex Sans Bold"/>
                <a:cs typeface="IBM Plex Sans Bold"/>
                <a:sym typeface="IBM Plex Sans Bold"/>
              </a:rPr>
              <a:t>Eszközök</a:t>
            </a:r>
            <a:r>
              <a:rPr lang="hu-HU" sz="1296" b="1" spc="-10" noProof="0" dirty="0">
                <a:solidFill>
                  <a:srgbClr val="9D9FA2"/>
                </a:solidFill>
                <a:latin typeface="IBM Plex Sans Bold"/>
                <a:ea typeface="IBM Plex Sans Bold"/>
                <a:cs typeface="IBM Plex Sans Bold"/>
                <a:sym typeface="IBM Plex Sans Bold"/>
              </a:rPr>
              <a:t> </a:t>
            </a:r>
          </a:p>
        </p:txBody>
      </p:sp>
      <p:sp>
        <p:nvSpPr>
          <p:cNvPr id="12" name="TextBox 12"/>
          <p:cNvSpPr txBox="1"/>
          <p:nvPr/>
        </p:nvSpPr>
        <p:spPr>
          <a:xfrm>
            <a:off x="1870871" y="6222642"/>
            <a:ext cx="9430450" cy="2385268"/>
          </a:xfrm>
          <a:prstGeom prst="rect">
            <a:avLst/>
          </a:prstGeom>
        </p:spPr>
        <p:txBody>
          <a:bodyPr wrap="square" lIns="0" tIns="0" rIns="0" bIns="0" rtlCol="0" anchor="t">
            <a:spAutoFit/>
          </a:bodyPr>
          <a:lstStyle/>
          <a:p>
            <a:pPr algn="just"/>
            <a:r>
              <a:rPr lang="hu-HU" sz="1400" spc="7" noProof="0" dirty="0">
                <a:solidFill>
                  <a:srgbClr val="231F20"/>
                </a:solidFill>
                <a:latin typeface="IBM Plex Sans"/>
                <a:ea typeface="IBM Plex Sans"/>
                <a:cs typeface="IBM Plex Sans"/>
                <a:sym typeface="IBM Plex Sans"/>
              </a:rPr>
              <a:t>Kezdésnek a tanulók kis csoportokban beszéljék meg, szerintük vajon miért süllyed le a tenger vize, és ezáltal miért alakulnak ki mélytengeri áramlatok. Az 1. kérdés megválaszolása után a tanulók készítsék elő a kísérletet. A kísérlet lépései szerepelnek a tanulói munkalapon. </a:t>
            </a:r>
          </a:p>
          <a:p>
            <a:pPr algn="just"/>
            <a:endParaRPr lang="hu-HU" sz="1400" spc="7" noProof="0" dirty="0">
              <a:solidFill>
                <a:srgbClr val="231F20"/>
              </a:solidFill>
              <a:latin typeface="IBM Plex Sans"/>
              <a:ea typeface="IBM Plex Sans"/>
              <a:cs typeface="IBM Plex Sans"/>
              <a:sym typeface="IBM Plex Sans"/>
            </a:endParaRPr>
          </a:p>
          <a:p>
            <a:pPr algn="just">
              <a:lnSpc>
                <a:spcPts val="1814"/>
              </a:lnSpc>
            </a:pPr>
            <a:r>
              <a:rPr lang="hu-HU" sz="1600" b="1" spc="-9" noProof="0" dirty="0">
                <a:solidFill>
                  <a:srgbClr val="009ADA"/>
                </a:solidFill>
                <a:latin typeface="IBM Plex Sans Bold"/>
                <a:ea typeface="IBM Plex Sans Bold"/>
                <a:cs typeface="IBM Plex Sans Bold"/>
                <a:sym typeface="IBM Plex Sans Bold"/>
              </a:rPr>
              <a:t>Megbeszélés</a:t>
            </a:r>
            <a:r>
              <a:rPr lang="hu-HU" sz="1600" b="1" spc="-9" noProof="0" dirty="0">
                <a:solidFill>
                  <a:srgbClr val="9D9FA2"/>
                </a:solidFill>
                <a:latin typeface="IBM Plex Sans Bold"/>
                <a:ea typeface="IBM Plex Sans Bold"/>
                <a:cs typeface="IBM Plex Sans Bold"/>
                <a:sym typeface="IBM Plex Sans Bold"/>
              </a:rPr>
              <a:t> </a:t>
            </a:r>
          </a:p>
          <a:p>
            <a:pPr algn="just"/>
            <a:r>
              <a:rPr lang="hu-HU" sz="1400" spc="-1" noProof="0" dirty="0">
                <a:solidFill>
                  <a:srgbClr val="231F20"/>
                </a:solidFill>
                <a:latin typeface="IBM Plex Sans"/>
                <a:ea typeface="IBM Plex Sans"/>
                <a:cs typeface="IBM Plex Sans"/>
                <a:sym typeface="IBM Plex Sans"/>
              </a:rPr>
              <a:t>Az 1. főzőpohárban sós víz van, amelynek nagyobb a sűrűsége, mint a 2. főzőpohárban lévő édesvíznek. Így a jégkockákból kiolvadó színezett víz az 1. főzőpohárban a víz tetején réteget képez (ld. a 3. ábrát). A 2. főzőpohárban az olvadó víz hidegebb, mint a főzőpohárban lévő víz, így a tanulók azt látják, hogy a színezett víz lesüllyed. Ez némi örvénylést és a folyadékok keveredését okozza, így végül a főzőpohárban az egész víz színes lesz. A tanulók vessék össze a „Hogyan süllyed le a tengervíz, és hogyan alakulnak így ki a mélytengeri áramlatok?” kérdésnél bemutatott elképzeléseiket a Megbeszélés szakasz 4. kérdésére adott válaszukkal. </a:t>
            </a:r>
          </a:p>
        </p:txBody>
      </p:sp>
      <p:sp>
        <p:nvSpPr>
          <p:cNvPr id="13" name="TextBox 13"/>
          <p:cNvSpPr txBox="1"/>
          <p:nvPr/>
        </p:nvSpPr>
        <p:spPr>
          <a:xfrm>
            <a:off x="1872469" y="5862478"/>
            <a:ext cx="1202384" cy="230832"/>
          </a:xfrm>
          <a:prstGeom prst="rect">
            <a:avLst/>
          </a:prstGeom>
        </p:spPr>
        <p:txBody>
          <a:bodyPr wrap="square" lIns="0" tIns="0" rIns="0" bIns="0" rtlCol="0" anchor="t">
            <a:spAutoFit/>
          </a:bodyPr>
          <a:lstStyle/>
          <a:p>
            <a:pPr>
              <a:lnSpc>
                <a:spcPts val="1814"/>
              </a:lnSpc>
            </a:pPr>
            <a:r>
              <a:rPr lang="en-US" sz="1600" b="1" spc="-10" dirty="0" err="1">
                <a:solidFill>
                  <a:srgbClr val="009ADA"/>
                </a:solidFill>
                <a:latin typeface="IBM Plex Sans Bold"/>
                <a:ea typeface="IBM Plex Sans Bold"/>
                <a:cs typeface="IBM Plex Sans Bold"/>
                <a:sym typeface="IBM Plex Sans Bold"/>
              </a:rPr>
              <a:t>Gyakorlat</a:t>
            </a:r>
            <a:r>
              <a:rPr lang="en-US" sz="1600" b="1" spc="-10" dirty="0">
                <a:solidFill>
                  <a:srgbClr val="9D9FA2"/>
                </a:solidFill>
                <a:latin typeface="IBM Plex Sans Bold"/>
                <a:ea typeface="IBM Plex Sans Bold"/>
                <a:cs typeface="IBM Plex Sans Bold"/>
                <a:sym typeface="IBM Plex Sans Bold"/>
              </a:rPr>
              <a:t> </a:t>
            </a:r>
          </a:p>
        </p:txBody>
      </p:sp>
      <p:sp>
        <p:nvSpPr>
          <p:cNvPr id="14" name="TextBox 14"/>
          <p:cNvSpPr txBox="1"/>
          <p:nvPr/>
        </p:nvSpPr>
        <p:spPr>
          <a:xfrm>
            <a:off x="1955862" y="3846546"/>
            <a:ext cx="46939" cy="753540"/>
          </a:xfrm>
          <a:prstGeom prst="rect">
            <a:avLst/>
          </a:prstGeom>
        </p:spPr>
        <p:txBody>
          <a:bodyPr wrap="square" lIns="0" tIns="0" rIns="0" bIns="0" rtlCol="0" anchor="t">
            <a:spAutoFit/>
          </a:bodyPr>
          <a:lstStyle/>
          <a:p>
            <a:pPr algn="just">
              <a:lnSpc>
                <a:spcPts val="1455"/>
              </a:lnSpc>
            </a:pPr>
            <a:r>
              <a:rPr lang="en-US" sz="1103" dirty="0">
                <a:solidFill>
                  <a:srgbClr val="231F20"/>
                </a:solidFill>
                <a:latin typeface="Arial"/>
                <a:ea typeface="Arial"/>
                <a:cs typeface="Arial"/>
                <a:sym typeface="Arial"/>
              </a:rPr>
              <a:t>• • • •</a:t>
            </a:r>
          </a:p>
        </p:txBody>
      </p:sp>
      <p:sp>
        <p:nvSpPr>
          <p:cNvPr id="15" name="TextBox 15"/>
          <p:cNvSpPr txBox="1"/>
          <p:nvPr/>
        </p:nvSpPr>
        <p:spPr>
          <a:xfrm>
            <a:off x="1986695" y="5033387"/>
            <a:ext cx="89497" cy="404612"/>
          </a:xfrm>
          <a:prstGeom prst="rect">
            <a:avLst/>
          </a:prstGeom>
        </p:spPr>
        <p:txBody>
          <a:bodyPr lIns="0" tIns="0" rIns="0" bIns="0" rtlCol="0" anchor="t">
            <a:spAutoFit/>
          </a:bodyPr>
          <a:lstStyle/>
          <a:p>
            <a:pPr algn="just">
              <a:lnSpc>
                <a:spcPts val="1584"/>
              </a:lnSpc>
            </a:pPr>
            <a:r>
              <a:rPr lang="en-US" sz="1103" dirty="0">
                <a:solidFill>
                  <a:srgbClr val="231F20"/>
                </a:solidFill>
                <a:latin typeface="Arial"/>
                <a:ea typeface="Arial"/>
                <a:cs typeface="Arial"/>
                <a:sym typeface="Arial"/>
              </a:rPr>
              <a:t>• • </a:t>
            </a:r>
          </a:p>
        </p:txBody>
      </p:sp>
      <p:sp>
        <p:nvSpPr>
          <p:cNvPr id="16" name="TextBox 16"/>
          <p:cNvSpPr txBox="1"/>
          <p:nvPr/>
        </p:nvSpPr>
        <p:spPr>
          <a:xfrm>
            <a:off x="2004982" y="4704660"/>
            <a:ext cx="1921602" cy="228076"/>
          </a:xfrm>
          <a:prstGeom prst="rect">
            <a:avLst/>
          </a:prstGeom>
        </p:spPr>
        <p:txBody>
          <a:bodyPr lIns="0" tIns="0" rIns="0" bIns="0" rtlCol="0" anchor="t">
            <a:spAutoFit/>
          </a:bodyPr>
          <a:lstStyle/>
          <a:p>
            <a:pPr>
              <a:lnSpc>
                <a:spcPts val="1948"/>
              </a:lnSpc>
            </a:pPr>
            <a:r>
              <a:rPr lang="en-US" sz="1392" b="1" spc="-8" dirty="0" err="1">
                <a:solidFill>
                  <a:srgbClr val="FFFFFF"/>
                </a:solidFill>
                <a:latin typeface="IBM Plex Sans Bold"/>
                <a:ea typeface="IBM Plex Sans Bold"/>
                <a:cs typeface="IBM Plex Sans Bold"/>
                <a:sym typeface="IBM Plex Sans Bold"/>
              </a:rPr>
              <a:t>Egészség</a:t>
            </a:r>
            <a:r>
              <a:rPr lang="en-US" sz="1392" b="1" spc="-8" dirty="0">
                <a:solidFill>
                  <a:srgbClr val="FFFFFF"/>
                </a:solidFill>
                <a:latin typeface="IBM Plex Sans Bold"/>
                <a:ea typeface="IBM Plex Sans Bold"/>
                <a:cs typeface="IBM Plex Sans Bold"/>
                <a:sym typeface="IBM Plex Sans Bold"/>
              </a:rPr>
              <a:t> </a:t>
            </a:r>
            <a:r>
              <a:rPr lang="en-US" sz="1392" b="1" spc="-8" dirty="0" err="1">
                <a:solidFill>
                  <a:srgbClr val="FFFFFF"/>
                </a:solidFill>
                <a:latin typeface="IBM Plex Sans Bold"/>
                <a:ea typeface="IBM Plex Sans Bold"/>
                <a:cs typeface="IBM Plex Sans Bold"/>
                <a:sym typeface="IBM Plex Sans Bold"/>
              </a:rPr>
              <a:t>és</a:t>
            </a:r>
            <a:r>
              <a:rPr lang="en-US" sz="1392" b="1" spc="-8" dirty="0">
                <a:solidFill>
                  <a:srgbClr val="FFFFFF"/>
                </a:solidFill>
                <a:latin typeface="IBM Plex Sans Bold"/>
                <a:ea typeface="IBM Plex Sans Bold"/>
                <a:cs typeface="IBM Plex Sans Bold"/>
                <a:sym typeface="IBM Plex Sans Bold"/>
              </a:rPr>
              <a:t> </a:t>
            </a:r>
            <a:r>
              <a:rPr lang="en-US" sz="1392" b="1" spc="-8" dirty="0" err="1">
                <a:solidFill>
                  <a:srgbClr val="FFFFFF"/>
                </a:solidFill>
                <a:latin typeface="IBM Plex Sans Bold"/>
                <a:ea typeface="IBM Plex Sans Bold"/>
                <a:cs typeface="IBM Plex Sans Bold"/>
                <a:sym typeface="IBM Plex Sans Bold"/>
              </a:rPr>
              <a:t>biztonság</a:t>
            </a:r>
            <a:r>
              <a:rPr lang="en-US" sz="1392" spc="-8" dirty="0">
                <a:solidFill>
                  <a:srgbClr val="009ADA"/>
                </a:solidFill>
                <a:latin typeface="IBM Plex Sans"/>
                <a:ea typeface="IBM Plex Sans"/>
                <a:cs typeface="IBM Plex Sans"/>
                <a:sym typeface="IBM Plex Sans"/>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10871" y="1112711"/>
            <a:ext cx="3791584" cy="2595936"/>
          </a:xfrm>
          <a:custGeom>
            <a:avLst/>
            <a:gdLst/>
            <a:ahLst/>
            <a:cxnLst/>
            <a:rect l="l" t="t" r="r" b="b"/>
            <a:pathLst>
              <a:path w="3014091" h="2063620">
                <a:moveTo>
                  <a:pt x="0" y="0"/>
                </a:moveTo>
                <a:lnTo>
                  <a:pt x="3014091" y="0"/>
                </a:lnTo>
                <a:lnTo>
                  <a:pt x="3014091" y="2063620"/>
                </a:lnTo>
                <a:lnTo>
                  <a:pt x="0" y="2063620"/>
                </a:lnTo>
                <a:lnTo>
                  <a:pt x="0" y="0"/>
                </a:lnTo>
                <a:close/>
              </a:path>
            </a:pathLst>
          </a:custGeom>
          <a:blipFill>
            <a:blip r:embed="rId2"/>
            <a:stretch>
              <a:fillRect t="-6" r="-8"/>
            </a:stretch>
          </a:blipFill>
        </p:spPr>
        <p:txBody>
          <a:bodyPr/>
          <a:lstStyle/>
          <a:p>
            <a:endParaRPr lang="en-US"/>
          </a:p>
        </p:txBody>
      </p:sp>
      <p:sp>
        <p:nvSpPr>
          <p:cNvPr id="3" name="Freeform 3"/>
          <p:cNvSpPr/>
          <p:nvPr/>
        </p:nvSpPr>
        <p:spPr>
          <a:xfrm>
            <a:off x="7326128" y="1270888"/>
            <a:ext cx="639366" cy="285493"/>
          </a:xfrm>
          <a:custGeom>
            <a:avLst/>
            <a:gdLst/>
            <a:ahLst/>
            <a:cxnLst/>
            <a:rect l="l" t="t" r="r" b="b"/>
            <a:pathLst>
              <a:path w="639366" h="285493">
                <a:moveTo>
                  <a:pt x="0" y="0"/>
                </a:moveTo>
                <a:lnTo>
                  <a:pt x="639366" y="0"/>
                </a:lnTo>
                <a:lnTo>
                  <a:pt x="639366" y="285493"/>
                </a:lnTo>
                <a:lnTo>
                  <a:pt x="0" y="28549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5" name="TextBox 5"/>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9 </a:t>
            </a:r>
          </a:p>
        </p:txBody>
      </p:sp>
      <p:sp>
        <p:nvSpPr>
          <p:cNvPr id="6" name="TextBox 6"/>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7" name="TextBox 7"/>
          <p:cNvSpPr txBox="1"/>
          <p:nvPr/>
        </p:nvSpPr>
        <p:spPr>
          <a:xfrm>
            <a:off x="7471928" y="1326400"/>
            <a:ext cx="384629" cy="142731"/>
          </a:xfrm>
          <a:prstGeom prst="rect">
            <a:avLst/>
          </a:prstGeom>
        </p:spPr>
        <p:txBody>
          <a:bodyPr lIns="0" tIns="0" rIns="0" bIns="0" rtlCol="0" anchor="t">
            <a:spAutoFit/>
          </a:bodyPr>
          <a:lstStyle/>
          <a:p>
            <a:pPr>
              <a:lnSpc>
                <a:spcPts val="1175"/>
              </a:lnSpc>
            </a:pPr>
            <a:r>
              <a:rPr lang="en-US" sz="839" b="1" spc="-2" dirty="0">
                <a:solidFill>
                  <a:srgbClr val="FFFFFF"/>
                </a:solidFill>
                <a:latin typeface="IBM Plex Sans Bold"/>
                <a:ea typeface="IBM Plex Sans Bold"/>
                <a:cs typeface="IBM Plex Sans Bold"/>
                <a:sym typeface="IBM Plex Sans Bold"/>
              </a:rPr>
              <a:t>3. </a:t>
            </a:r>
            <a:r>
              <a:rPr lang="en-US" sz="839" b="1" spc="-2" dirty="0" err="1">
                <a:solidFill>
                  <a:srgbClr val="FFFFFF"/>
                </a:solidFill>
                <a:latin typeface="IBM Plex Sans Bold"/>
                <a:ea typeface="IBM Plex Sans Bold"/>
                <a:cs typeface="IBM Plex Sans Bold"/>
                <a:sym typeface="IBM Plex Sans Bold"/>
              </a:rPr>
              <a:t>ábra</a:t>
            </a:r>
            <a:r>
              <a:rPr lang="en-US" sz="839" spc="-2" dirty="0">
                <a:solidFill>
                  <a:srgbClr val="009ADA"/>
                </a:solidFill>
                <a:latin typeface="IBM Plex Sans"/>
                <a:ea typeface="IBM Plex Sans"/>
                <a:cs typeface="IBM Plex Sans"/>
                <a:sym typeface="IBM Plex Sans"/>
              </a:rPr>
              <a:t> </a:t>
            </a:r>
          </a:p>
        </p:txBody>
      </p:sp>
      <p:sp>
        <p:nvSpPr>
          <p:cNvPr id="8" name="TextBox 8"/>
          <p:cNvSpPr txBox="1"/>
          <p:nvPr/>
        </p:nvSpPr>
        <p:spPr>
          <a:xfrm>
            <a:off x="4349476" y="3808107"/>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9" name="TextBox 9"/>
          <p:cNvSpPr txBox="1"/>
          <p:nvPr/>
        </p:nvSpPr>
        <p:spPr>
          <a:xfrm>
            <a:off x="3779811" y="3856752"/>
            <a:ext cx="5999043" cy="338554"/>
          </a:xfrm>
          <a:prstGeom prst="rect">
            <a:avLst/>
          </a:prstGeom>
        </p:spPr>
        <p:txBody>
          <a:bodyPr wrap="square" lIns="0" tIns="0" rIns="0" bIns="0" rtlCol="0" anchor="t">
            <a:spAutoFit/>
          </a:bodyPr>
          <a:lstStyle/>
          <a:p>
            <a:pPr algn="ctr"/>
            <a:r>
              <a:rPr lang="hu-HU" sz="1100" spc="-7" noProof="0" dirty="0">
                <a:solidFill>
                  <a:srgbClr val="009ADA"/>
                </a:solidFill>
                <a:latin typeface="IBM Plex Sans"/>
                <a:ea typeface="IBM Plex Sans"/>
                <a:cs typeface="IBM Plex Sans"/>
                <a:sym typeface="IBM Plex Sans"/>
              </a:rPr>
              <a:t>A kísérlet eredménye: a jégkockákból kiolvadó színezett édesvíz az 1. főzőpohárban a sűrűbb sós víz tetején gyűlik </a:t>
            </a:r>
            <a:r>
              <a:rPr lang="hu-HU" sz="1100" spc="-2" noProof="0" dirty="0">
                <a:solidFill>
                  <a:srgbClr val="009ADA"/>
                </a:solidFill>
                <a:latin typeface="IBM Plex Sans"/>
                <a:ea typeface="IBM Plex Sans"/>
                <a:cs typeface="IBM Plex Sans"/>
                <a:sym typeface="IBM Plex Sans"/>
              </a:rPr>
              <a:t>össze (balra). </a:t>
            </a:r>
          </a:p>
        </p:txBody>
      </p:sp>
      <p:sp>
        <p:nvSpPr>
          <p:cNvPr id="10" name="TextBox 10"/>
          <p:cNvSpPr txBox="1"/>
          <p:nvPr/>
        </p:nvSpPr>
        <p:spPr>
          <a:xfrm>
            <a:off x="2480470" y="4507394"/>
            <a:ext cx="6686312" cy="372538"/>
          </a:xfrm>
          <a:prstGeom prst="rect">
            <a:avLst/>
          </a:prstGeom>
        </p:spPr>
        <p:txBody>
          <a:bodyPr lIns="0" tIns="0" rIns="0" bIns="0" rtlCol="0" anchor="t">
            <a:spAutoFit/>
          </a:bodyPr>
          <a:lstStyle/>
          <a:p>
            <a:pPr>
              <a:lnSpc>
                <a:spcPts val="1463"/>
              </a:lnSpc>
            </a:pPr>
            <a:r>
              <a:rPr lang="en-US" sz="1103" spc="6">
                <a:solidFill>
                  <a:srgbClr val="231F20"/>
                </a:solidFill>
                <a:latin typeface="IBM Plex Sans"/>
                <a:ea typeface="IBM Plex Sans"/>
                <a:cs typeface="IBM Plex Sans"/>
                <a:sym typeface="IBM Plex Sans"/>
              </a:rPr>
              <a:t>A lezáráshoz és az 1. tevékenységgel való összekapcsoláshoz a tanárok megmutathatják a diákoknak a multimédiás modul 5–8. diáit. </a:t>
            </a:r>
          </a:p>
        </p:txBody>
      </p:sp>
      <p:sp>
        <p:nvSpPr>
          <p:cNvPr id="11" name="TextBox 11"/>
          <p:cNvSpPr txBox="1"/>
          <p:nvPr/>
        </p:nvSpPr>
        <p:spPr>
          <a:xfrm>
            <a:off x="2480471" y="5504339"/>
            <a:ext cx="9584384" cy="4185761"/>
          </a:xfrm>
          <a:prstGeom prst="rect">
            <a:avLst/>
          </a:prstGeom>
        </p:spPr>
        <p:txBody>
          <a:bodyPr wrap="square" lIns="0" tIns="0" rIns="0" bIns="0" rtlCol="0" anchor="t">
            <a:spAutoFit/>
          </a:bodyPr>
          <a:lstStyle/>
          <a:p>
            <a:pPr algn="just"/>
            <a:r>
              <a:rPr lang="hu-HU" sz="1600" spc="-9" noProof="0" dirty="0">
                <a:solidFill>
                  <a:srgbClr val="231F20"/>
                </a:solidFill>
                <a:latin typeface="IBM Plex Sans"/>
                <a:ea typeface="IBM Plex Sans"/>
                <a:cs typeface="IBM Plex Sans"/>
                <a:sym typeface="IBM Plex Sans"/>
              </a:rPr>
              <a:t>A tanárok használhatják a Golf-áramlat példáját, és megkérhetik a tanulókat, hogy válaszolják meg a multimédiás modul 9. diáján szereplő kérdést: „Hogyan hathat a jég olvadása a tengeráramlatokra?”, és járjanak utána az éghajlatra gyakorolt esetleges hatásoknak. </a:t>
            </a:r>
          </a:p>
          <a:p>
            <a:pPr algn="just"/>
            <a:r>
              <a:rPr lang="hu-HU" sz="1600" spc="6" noProof="0" dirty="0">
                <a:solidFill>
                  <a:srgbClr val="231F20"/>
                </a:solidFill>
                <a:latin typeface="IBM Plex Sans"/>
                <a:ea typeface="IBM Plex Sans"/>
                <a:cs typeface="IBM Plex Sans"/>
                <a:sym typeface="IBM Plex Sans"/>
              </a:rPr>
              <a:t>A Golf-áramlat, amely északi irányba, a Mexikói-öböltől a Grönlandtól keletre lévő </a:t>
            </a:r>
            <a:r>
              <a:rPr lang="hu-HU" sz="1600" spc="6" noProof="0" dirty="0" err="1">
                <a:solidFill>
                  <a:srgbClr val="231F20"/>
                </a:solidFill>
                <a:latin typeface="IBM Plex Sans"/>
                <a:ea typeface="IBM Plex Sans"/>
                <a:cs typeface="IBM Plex Sans"/>
                <a:sym typeface="IBM Plex Sans"/>
              </a:rPr>
              <a:t>szubpoláris</a:t>
            </a:r>
            <a:r>
              <a:rPr lang="hu-HU" sz="1600" spc="6" noProof="0" dirty="0">
                <a:solidFill>
                  <a:srgbClr val="231F20"/>
                </a:solidFill>
                <a:latin typeface="IBM Plex Sans"/>
                <a:ea typeface="IBM Plex Sans"/>
                <a:cs typeface="IBM Plex Sans"/>
                <a:sym typeface="IBM Plex Sans"/>
              </a:rPr>
              <a:t> óceánig </a:t>
            </a:r>
          </a:p>
          <a:p>
            <a:pPr algn="just"/>
            <a:r>
              <a:rPr lang="hu-HU" sz="1600" spc="-9" noProof="0" dirty="0">
                <a:solidFill>
                  <a:srgbClr val="231F20"/>
                </a:solidFill>
                <a:latin typeface="IBM Plex Sans"/>
                <a:ea typeface="IBM Plex Sans"/>
                <a:cs typeface="IBM Plex Sans"/>
                <a:sym typeface="IBM Plex Sans"/>
              </a:rPr>
              <a:t>szállítja a meleg felszíni víztömegeket, nagyon fontos Európa éghajlata szempontjából. A parti vizek Európa </a:t>
            </a:r>
          </a:p>
          <a:p>
            <a:pPr algn="just"/>
            <a:r>
              <a:rPr lang="hu-HU" sz="1600" spc="-9" noProof="0" dirty="0">
                <a:solidFill>
                  <a:srgbClr val="231F20"/>
                </a:solidFill>
                <a:latin typeface="IBM Plex Sans"/>
                <a:ea typeface="IBM Plex Sans"/>
                <a:cs typeface="IBM Plex Sans"/>
                <a:sym typeface="IBM Plex Sans"/>
              </a:rPr>
              <a:t>mellett néhány fokkal melegebbek, mint az észak-csendes-óceáni térségben ugyanazon a földrajzi </a:t>
            </a:r>
          </a:p>
          <a:p>
            <a:pPr algn="just"/>
            <a:r>
              <a:rPr lang="hu-HU" sz="1600" spc="-9" noProof="0" dirty="0">
                <a:solidFill>
                  <a:srgbClr val="231F20"/>
                </a:solidFill>
                <a:latin typeface="IBM Plex Sans"/>
                <a:ea typeface="IBM Plex Sans"/>
                <a:cs typeface="IBM Plex Sans"/>
                <a:sym typeface="IBM Plex Sans"/>
              </a:rPr>
              <a:t>szélességen lévő vizek. Ezek a meleg víztömegek a sarkkört elérve összekeverednek az őket körülvevő vízzel, </a:t>
            </a:r>
          </a:p>
          <a:p>
            <a:pPr algn="just"/>
            <a:r>
              <a:rPr lang="hu-HU" sz="1600" spc="7" noProof="0" dirty="0">
                <a:solidFill>
                  <a:srgbClr val="231F20"/>
                </a:solidFill>
                <a:latin typeface="IBM Plex Sans"/>
                <a:ea typeface="IBM Plex Sans"/>
                <a:cs typeface="IBM Plex Sans"/>
                <a:sym typeface="IBM Plex Sans"/>
              </a:rPr>
              <a:t>lehűlnek, és lesüllyednek. Ha ezt az körforgásos rendszert megzavarja a sarkvidéki jég olvadása, annak </a:t>
            </a:r>
          </a:p>
          <a:p>
            <a:pPr algn="just"/>
            <a:r>
              <a:rPr lang="hu-HU" sz="1600" spc="-9" noProof="0" dirty="0">
                <a:solidFill>
                  <a:srgbClr val="231F20"/>
                </a:solidFill>
                <a:latin typeface="IBM Plex Sans"/>
                <a:ea typeface="IBM Plex Sans"/>
                <a:cs typeface="IBM Plex Sans"/>
                <a:sym typeface="IBM Plex Sans"/>
              </a:rPr>
              <a:t>komoly hatása lehet ennek az áramlatnak az erejére és irányára is. Az áramlat gyengébbé válhat, vagy akár </a:t>
            </a:r>
          </a:p>
          <a:p>
            <a:pPr algn="just"/>
            <a:r>
              <a:rPr lang="hu-HU" sz="1600" spc="-9" noProof="0" dirty="0">
                <a:solidFill>
                  <a:srgbClr val="231F20"/>
                </a:solidFill>
                <a:latin typeface="IBM Plex Sans"/>
                <a:ea typeface="IBM Plex Sans"/>
                <a:cs typeface="IBM Plex Sans"/>
                <a:sym typeface="IBM Plex Sans"/>
              </a:rPr>
              <a:t>le is állhat. </a:t>
            </a:r>
          </a:p>
          <a:p>
            <a:pPr algn="just"/>
            <a:r>
              <a:rPr lang="hu-HU" sz="1600" spc="-9" noProof="0" dirty="0">
                <a:solidFill>
                  <a:srgbClr val="231F20"/>
                </a:solidFill>
                <a:latin typeface="IBM Plex Sans"/>
                <a:ea typeface="IBM Plex Sans"/>
                <a:cs typeface="IBM Plex Sans"/>
                <a:sym typeface="IBM Plex Sans"/>
              </a:rPr>
              <a:t>A tanulóknak el kell tudniuk magyarázni, hogy a jég édesvízből van, így a jég olvasásakor édesvíz áramlik a </a:t>
            </a:r>
          </a:p>
          <a:p>
            <a:pPr algn="just"/>
            <a:r>
              <a:rPr lang="hu-HU" sz="1600" spc="-9" noProof="0" dirty="0">
                <a:solidFill>
                  <a:srgbClr val="231F20"/>
                </a:solidFill>
                <a:latin typeface="IBM Plex Sans"/>
                <a:ea typeface="IBM Plex Sans"/>
                <a:cs typeface="IBM Plex Sans"/>
                <a:sym typeface="IBM Plex Sans"/>
              </a:rPr>
              <a:t>körülötte lévő tengervízbe. Ezáltal csökken a sótartalom és így a víz sűrűsége. A tanulóknak el kell tudniuk </a:t>
            </a:r>
          </a:p>
          <a:p>
            <a:pPr algn="just"/>
            <a:r>
              <a:rPr lang="hu-HU" sz="1600" noProof="0" dirty="0">
                <a:solidFill>
                  <a:srgbClr val="231F20"/>
                </a:solidFill>
                <a:latin typeface="IBM Plex Sans"/>
                <a:ea typeface="IBM Plex Sans"/>
                <a:cs typeface="IBM Plex Sans"/>
                <a:sym typeface="IBM Plex Sans"/>
              </a:rPr>
              <a:t>magyarázni, hogy ez alapján a globális felmelegedés miként hathat a tengeráramlatokra, és hogy ennek </a:t>
            </a:r>
          </a:p>
          <a:p>
            <a:pPr algn="just"/>
            <a:r>
              <a:rPr lang="hu-HU" sz="1600" spc="-9" noProof="0" dirty="0">
                <a:solidFill>
                  <a:srgbClr val="231F20"/>
                </a:solidFill>
                <a:latin typeface="IBM Plex Sans"/>
                <a:ea typeface="IBM Plex Sans"/>
                <a:cs typeface="IBM Plex Sans"/>
                <a:sym typeface="IBM Plex Sans"/>
              </a:rPr>
              <a:t>milyen következményei lehetnek. Fontos, hogy a tanulók megértsék, hogy a műholdas mérések és a </a:t>
            </a:r>
          </a:p>
          <a:p>
            <a:pPr algn="just"/>
            <a:r>
              <a:rPr lang="hu-HU" sz="1600" spc="-9" noProof="0" dirty="0">
                <a:solidFill>
                  <a:srgbClr val="231F20"/>
                </a:solidFill>
                <a:latin typeface="IBM Plex Sans"/>
                <a:ea typeface="IBM Plex Sans"/>
                <a:cs typeface="IBM Plex Sans"/>
                <a:sym typeface="IBM Plex Sans"/>
              </a:rPr>
              <a:t>földfelszíni mérések együttes használatával hogyan kaphatunk egyedi képet az óceánok felszíni </a:t>
            </a:r>
          </a:p>
          <a:p>
            <a:pPr algn="just"/>
            <a:r>
              <a:rPr lang="hu-HU" sz="1600" spc="-9" noProof="0" dirty="0">
                <a:solidFill>
                  <a:srgbClr val="231F20"/>
                </a:solidFill>
                <a:latin typeface="IBM Plex Sans"/>
                <a:ea typeface="IBM Plex Sans"/>
                <a:cs typeface="IBM Plex Sans"/>
                <a:sym typeface="IBM Plex Sans"/>
              </a:rPr>
              <a:t>áramlásairól, és ezzel hogyan tudjuk megjósolni, hogyan reagál a bolygónk az éghajlat változásaira. </a:t>
            </a:r>
          </a:p>
        </p:txBody>
      </p:sp>
      <p:sp>
        <p:nvSpPr>
          <p:cNvPr id="12" name="TextBox 12"/>
          <p:cNvSpPr txBox="1"/>
          <p:nvPr/>
        </p:nvSpPr>
        <p:spPr>
          <a:xfrm>
            <a:off x="2480469" y="5166306"/>
            <a:ext cx="3259785" cy="230832"/>
          </a:xfrm>
          <a:prstGeom prst="rect">
            <a:avLst/>
          </a:prstGeom>
        </p:spPr>
        <p:txBody>
          <a:bodyPr wrap="square" lIns="0" tIns="0" rIns="0" bIns="0" rtlCol="0" anchor="t">
            <a:spAutoFit/>
          </a:bodyPr>
          <a:lstStyle/>
          <a:p>
            <a:pPr>
              <a:lnSpc>
                <a:spcPts val="1814"/>
              </a:lnSpc>
            </a:pPr>
            <a:r>
              <a:rPr lang="hu-HU" sz="1600" b="1" spc="-9" noProof="0" dirty="0">
                <a:solidFill>
                  <a:srgbClr val="009ADA"/>
                </a:solidFill>
                <a:latin typeface="IBM Plex Sans Bold"/>
                <a:ea typeface="IBM Plex Sans Bold"/>
                <a:cs typeface="IBM Plex Sans Bold"/>
                <a:sym typeface="IBM Plex Sans Bold"/>
              </a:rPr>
              <a:t>Kiegészítés – A Golf-áramlat</a:t>
            </a:r>
            <a:r>
              <a:rPr lang="hu-HU" sz="1600" b="1" spc="-9" noProof="0" dirty="0">
                <a:solidFill>
                  <a:srgbClr val="9D9FA2"/>
                </a:solidFill>
                <a:latin typeface="IBM Plex Sans Bold"/>
                <a:ea typeface="IBM Plex Sans Bold"/>
                <a:cs typeface="IBM Plex Sans Bold"/>
                <a:sym typeface="IBM Plex Sans Bold"/>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481858" y="7378323"/>
            <a:ext cx="631241" cy="9525"/>
          </a:xfrm>
          <a:custGeom>
            <a:avLst/>
            <a:gdLst/>
            <a:ahLst/>
            <a:cxnLst/>
            <a:rect l="l" t="t" r="r" b="b"/>
            <a:pathLst>
              <a:path w="631241" h="9525">
                <a:moveTo>
                  <a:pt x="0" y="0"/>
                </a:moveTo>
                <a:lnTo>
                  <a:pt x="631241" y="0"/>
                </a:lnTo>
                <a:lnTo>
                  <a:pt x="631241" y="9525"/>
                </a:lnTo>
                <a:lnTo>
                  <a:pt x="0" y="952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8152801" y="3237863"/>
            <a:ext cx="551993" cy="9525"/>
          </a:xfrm>
          <a:custGeom>
            <a:avLst/>
            <a:gdLst/>
            <a:ahLst/>
            <a:cxnLst/>
            <a:rect l="l" t="t" r="r" b="b"/>
            <a:pathLst>
              <a:path w="551993" h="9525">
                <a:moveTo>
                  <a:pt x="0" y="0"/>
                </a:moveTo>
                <a:lnTo>
                  <a:pt x="551993" y="0"/>
                </a:lnTo>
                <a:lnTo>
                  <a:pt x="551993" y="9525"/>
                </a:lnTo>
                <a:lnTo>
                  <a:pt x="0" y="95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537923" y="342756"/>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6"/>
            <a:stretch>
              <a:fillRect/>
            </a:stretch>
          </a:blipFill>
        </p:spPr>
        <p:txBody>
          <a:bodyPr/>
          <a:lstStyle/>
          <a:p>
            <a:endParaRPr lang="en-US"/>
          </a:p>
        </p:txBody>
      </p:sp>
      <p:sp>
        <p:nvSpPr>
          <p:cNvPr id="5" name="TextBox 5"/>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6" name="TextBox 6"/>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10 </a:t>
            </a:r>
          </a:p>
        </p:txBody>
      </p:sp>
      <p:sp>
        <p:nvSpPr>
          <p:cNvPr id="7" name="TextBox 7"/>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8" name="TextBox 8"/>
          <p:cNvSpPr txBox="1"/>
          <p:nvPr/>
        </p:nvSpPr>
        <p:spPr>
          <a:xfrm>
            <a:off x="1780353" y="317500"/>
            <a:ext cx="3290916" cy="254044"/>
          </a:xfrm>
          <a:prstGeom prst="rect">
            <a:avLst/>
          </a:prstGeom>
        </p:spPr>
        <p:txBody>
          <a:bodyPr wrap="square" lIns="0" tIns="0" rIns="0" bIns="0" rtlCol="0" anchor="t">
            <a:spAutoFit/>
          </a:bodyPr>
          <a:lstStyle/>
          <a:p>
            <a:pPr>
              <a:lnSpc>
                <a:spcPts val="2116"/>
              </a:lnSpc>
            </a:pPr>
            <a:r>
              <a:rPr lang="en-US" sz="1511" b="1" spc="-13" dirty="0">
                <a:solidFill>
                  <a:srgbClr val="009ADA"/>
                </a:solidFill>
                <a:latin typeface="IBM Plex Sans Bold"/>
                <a:ea typeface="IBM Plex Sans Bold"/>
                <a:cs typeface="IBM Plex Sans Bold"/>
                <a:sym typeface="IBM Plex Sans Bold"/>
              </a:rPr>
              <a:t>3. </a:t>
            </a:r>
            <a:r>
              <a:rPr lang="en-US" sz="1600" b="1" spc="-13" dirty="0" err="1">
                <a:solidFill>
                  <a:srgbClr val="009ADA"/>
                </a:solidFill>
                <a:latin typeface="IBM Plex Sans Bold"/>
                <a:ea typeface="IBM Plex Sans Bold"/>
                <a:cs typeface="IBM Plex Sans Bold"/>
                <a:sym typeface="IBM Plex Sans Bold"/>
              </a:rPr>
              <a:t>tevékenység</a:t>
            </a:r>
            <a:r>
              <a:rPr lang="en-US" sz="1600" b="1" spc="-13" dirty="0">
                <a:solidFill>
                  <a:srgbClr val="009ADA"/>
                </a:solidFill>
                <a:latin typeface="IBM Plex Sans Bold"/>
                <a:ea typeface="IBM Plex Sans Bold"/>
                <a:cs typeface="IBM Plex Sans Bold"/>
                <a:sym typeface="IBM Plex Sans Bold"/>
              </a:rPr>
              <a:t>: Meleg </a:t>
            </a:r>
            <a:r>
              <a:rPr lang="en-US" sz="1600" b="1" spc="-13" dirty="0" err="1">
                <a:solidFill>
                  <a:srgbClr val="009ADA"/>
                </a:solidFill>
                <a:latin typeface="IBM Plex Sans Bold"/>
                <a:ea typeface="IBM Plex Sans Bold"/>
                <a:cs typeface="IBM Plex Sans Bold"/>
                <a:sym typeface="IBM Plex Sans Bold"/>
              </a:rPr>
              <a:t>helyzet</a:t>
            </a:r>
            <a:r>
              <a:rPr lang="en-US" sz="1600" b="1" spc="-13" dirty="0">
                <a:solidFill>
                  <a:srgbClr val="EBEBEB"/>
                </a:solidFill>
                <a:latin typeface="IBM Plex Sans Bold"/>
                <a:ea typeface="IBM Plex Sans Bold"/>
                <a:cs typeface="IBM Plex Sans Bold"/>
                <a:sym typeface="IBM Plex Sans Bold"/>
              </a:rPr>
              <a:t> </a:t>
            </a:r>
          </a:p>
        </p:txBody>
      </p:sp>
      <p:sp>
        <p:nvSpPr>
          <p:cNvPr id="9" name="TextBox 9"/>
          <p:cNvSpPr txBox="1"/>
          <p:nvPr/>
        </p:nvSpPr>
        <p:spPr>
          <a:xfrm>
            <a:off x="1715069" y="1734380"/>
            <a:ext cx="2975199" cy="183320"/>
          </a:xfrm>
          <a:prstGeom prst="rect">
            <a:avLst/>
          </a:prstGeom>
        </p:spPr>
        <p:txBody>
          <a:bodyPr wrap="square" lIns="0" tIns="0" rIns="0" bIns="0" rtlCol="0" anchor="t">
            <a:spAutoFit/>
          </a:bodyPr>
          <a:lstStyle/>
          <a:p>
            <a:pPr>
              <a:lnSpc>
                <a:spcPts val="1545"/>
              </a:lnSpc>
            </a:pPr>
            <a:r>
              <a:rPr lang="en-US" sz="1200" spc="-9" dirty="0" err="1">
                <a:solidFill>
                  <a:srgbClr val="231F20"/>
                </a:solidFill>
                <a:latin typeface="IBM Plex Sans"/>
                <a:ea typeface="IBM Plex Sans"/>
                <a:cs typeface="IBM Plex Sans"/>
                <a:sym typeface="IBM Plex Sans"/>
              </a:rPr>
              <a:t>számítógép</a:t>
            </a:r>
            <a:r>
              <a:rPr lang="en-US" sz="1200" spc="-9" dirty="0">
                <a:solidFill>
                  <a:srgbClr val="231F20"/>
                </a:solidFill>
                <a:latin typeface="IBM Plex Sans"/>
                <a:ea typeface="IBM Plex Sans"/>
                <a:cs typeface="IBM Plex Sans"/>
                <a:sym typeface="IBM Plex Sans"/>
              </a:rPr>
              <a:t> </a:t>
            </a:r>
            <a:r>
              <a:rPr lang="en-US" sz="1200" spc="-9" dirty="0" err="1">
                <a:solidFill>
                  <a:srgbClr val="231F20"/>
                </a:solidFill>
                <a:latin typeface="IBM Plex Sans"/>
                <a:ea typeface="IBM Plex Sans"/>
                <a:cs typeface="IBM Plex Sans"/>
                <a:sym typeface="IBM Plex Sans"/>
              </a:rPr>
              <a:t>és</a:t>
            </a:r>
            <a:r>
              <a:rPr lang="en-US" sz="1200" spc="-9" dirty="0">
                <a:solidFill>
                  <a:srgbClr val="231F20"/>
                </a:solidFill>
                <a:latin typeface="IBM Plex Sans"/>
                <a:ea typeface="IBM Plex Sans"/>
                <a:cs typeface="IBM Plex Sans"/>
                <a:sym typeface="IBM Plex Sans"/>
              </a:rPr>
              <a:t> </a:t>
            </a:r>
            <a:r>
              <a:rPr lang="en-US" sz="1200" spc="-9" dirty="0" err="1">
                <a:solidFill>
                  <a:srgbClr val="231F20"/>
                </a:solidFill>
                <a:latin typeface="IBM Plex Sans"/>
                <a:ea typeface="IBM Plex Sans"/>
                <a:cs typeface="IBM Plex Sans"/>
                <a:sym typeface="IBM Plex Sans"/>
              </a:rPr>
              <a:t>internethozzáférés</a:t>
            </a:r>
            <a:r>
              <a:rPr lang="en-US" sz="1200" spc="-9" dirty="0">
                <a:solidFill>
                  <a:srgbClr val="231F20"/>
                </a:solidFill>
                <a:latin typeface="IBM Plex Sans"/>
                <a:ea typeface="IBM Plex Sans"/>
                <a:cs typeface="IBM Plex Sans"/>
                <a:sym typeface="IBM Plex Sans"/>
              </a:rPr>
              <a:t> </a:t>
            </a:r>
          </a:p>
        </p:txBody>
      </p:sp>
      <p:sp>
        <p:nvSpPr>
          <p:cNvPr id="10" name="TextBox 10"/>
          <p:cNvSpPr txBox="1"/>
          <p:nvPr/>
        </p:nvSpPr>
        <p:spPr>
          <a:xfrm>
            <a:off x="1509081" y="614565"/>
            <a:ext cx="9810588" cy="984885"/>
          </a:xfrm>
          <a:prstGeom prst="rect">
            <a:avLst/>
          </a:prstGeom>
        </p:spPr>
        <p:txBody>
          <a:bodyPr wrap="square" lIns="0" tIns="0" rIns="0" bIns="0" rtlCol="0" anchor="t">
            <a:spAutoFit/>
          </a:bodyPr>
          <a:lstStyle/>
          <a:p>
            <a:pPr algn="just"/>
            <a:r>
              <a:rPr lang="hu-HU" sz="1600" spc="-9" noProof="0" dirty="0">
                <a:solidFill>
                  <a:srgbClr val="9D9FA2"/>
                </a:solidFill>
                <a:latin typeface="IBM Plex Sans"/>
                <a:ea typeface="IBM Plex Sans"/>
                <a:cs typeface="IBM Plex Sans"/>
                <a:sym typeface="IBM Plex Sans"/>
              </a:rPr>
              <a:t>Ebben a tevékenységben a tanulók műholdfelvételek segítségével elemezhetik a tengerfelszín hőmérsékletét. A tanulók megvizsgálják a tengeri áramlatok és a tengerfelszín hőmérséklete közötti összefüggéseket, és megértik, miért fontos figyelni az óceánok hőmérsékletét. </a:t>
            </a:r>
            <a:endParaRPr lang="hu-HU" sz="1400" spc="-9" noProof="0" dirty="0">
              <a:solidFill>
                <a:srgbClr val="9D9FA2"/>
              </a:solidFill>
              <a:latin typeface="IBM Plex Sans"/>
              <a:ea typeface="IBM Plex Sans"/>
              <a:cs typeface="IBM Plex Sans"/>
              <a:sym typeface="IBM Plex Sans"/>
            </a:endParaRPr>
          </a:p>
          <a:p>
            <a:pPr algn="just"/>
            <a:r>
              <a:rPr lang="hu-HU" sz="1600" b="1" spc="-10" noProof="0" dirty="0">
                <a:solidFill>
                  <a:srgbClr val="009ADA"/>
                </a:solidFill>
                <a:latin typeface="IBM Plex Sans Bold"/>
                <a:ea typeface="IBM Plex Sans Bold"/>
                <a:cs typeface="IBM Plex Sans Bold"/>
                <a:sym typeface="IBM Plex Sans Bold"/>
              </a:rPr>
              <a:t>Eszközök</a:t>
            </a:r>
            <a:r>
              <a:rPr lang="hu-HU" sz="1600" b="1" spc="-10" noProof="0" dirty="0">
                <a:solidFill>
                  <a:srgbClr val="9D9FA2"/>
                </a:solidFill>
                <a:latin typeface="IBM Plex Sans Bold"/>
                <a:ea typeface="IBM Plex Sans Bold"/>
                <a:cs typeface="IBM Plex Sans Bold"/>
                <a:sym typeface="IBM Plex Sans Bold"/>
              </a:rPr>
              <a:t> </a:t>
            </a:r>
          </a:p>
        </p:txBody>
      </p:sp>
      <p:sp>
        <p:nvSpPr>
          <p:cNvPr id="11" name="TextBox 11"/>
          <p:cNvSpPr txBox="1"/>
          <p:nvPr/>
        </p:nvSpPr>
        <p:spPr>
          <a:xfrm>
            <a:off x="1489869" y="2355505"/>
            <a:ext cx="9810588" cy="7879080"/>
          </a:xfrm>
          <a:prstGeom prst="rect">
            <a:avLst/>
          </a:prstGeom>
        </p:spPr>
        <p:txBody>
          <a:bodyPr wrap="square" lIns="0" tIns="0" rIns="0" bIns="0" rtlCol="0" anchor="t">
            <a:spAutoFit/>
          </a:bodyPr>
          <a:lstStyle/>
          <a:p>
            <a:pPr algn="just"/>
            <a:r>
              <a:rPr lang="hu-HU" sz="1600" spc="-9" noProof="0" dirty="0">
                <a:solidFill>
                  <a:srgbClr val="231F20"/>
                </a:solidFill>
                <a:latin typeface="IBM Plex Sans"/>
                <a:ea typeface="IBM Plex Sans"/>
                <a:cs typeface="IBM Plex Sans"/>
                <a:sym typeface="IBM Plex Sans"/>
              </a:rPr>
              <a:t>A téma bevezetéséhez kérjük meg a tanulókat, hogy válaszolják meg a munkalapjukon szereplő 1. kérdést. A tanulóknak meg kell tudniuk állapítani, hogy elsősorban a Napból érkező hő felelős a tenger hőmérsékleteloszlásáért. </a:t>
            </a:r>
          </a:p>
          <a:p>
            <a:pPr algn="just"/>
            <a:r>
              <a:rPr lang="hu-HU" sz="1600" spc="-9" noProof="0" dirty="0">
                <a:solidFill>
                  <a:srgbClr val="231F20"/>
                </a:solidFill>
                <a:latin typeface="IBM Plex Sans"/>
                <a:ea typeface="IBM Plex Sans"/>
                <a:cs typeface="IBM Plex Sans"/>
                <a:sym typeface="IBM Plex Sans"/>
              </a:rPr>
              <a:t>Ezt követően elemezzék a tengerfelszín mérésének eredményeit. Ehhez</a:t>
            </a:r>
            <a:r>
              <a:rPr lang="hu-HU" sz="1600" spc="-9" noProof="0" dirty="0">
                <a:solidFill>
                  <a:srgbClr val="231F20"/>
                </a:solidFill>
                <a:latin typeface="IBM Plex Sans"/>
                <a:ea typeface="IBM Plex Sans"/>
                <a:cs typeface="IBM Plex Sans"/>
                <a:sym typeface="IBM Plex Sans"/>
                <a:hlinkClick r:id="rId7" tooltip="https://www.ssec.wisc.edu/data/sst/"/>
              </a:rPr>
              <a:t> </a:t>
            </a:r>
            <a:r>
              <a:rPr lang="hu-HU" sz="1600" spc="-9" noProof="0" dirty="0">
                <a:solidFill>
                  <a:srgbClr val="205E9E"/>
                </a:solidFill>
                <a:latin typeface="IBM Plex Sans"/>
                <a:ea typeface="IBM Plex Sans"/>
                <a:cs typeface="IBM Plex Sans"/>
                <a:sym typeface="IBM Plex Sans"/>
                <a:hlinkClick r:id="rId7" tooltip="https://www.ssec.wisc.edu/data/sst/"/>
              </a:rPr>
              <a:t>töltsék le </a:t>
            </a:r>
            <a:r>
              <a:rPr lang="hu-HU" sz="1600" spc="-9" noProof="0" dirty="0">
                <a:solidFill>
                  <a:srgbClr val="231F20"/>
                </a:solidFill>
                <a:latin typeface="IBM Plex Sans"/>
                <a:ea typeface="IBM Plex Sans"/>
                <a:cs typeface="IBM Plex Sans"/>
                <a:sym typeface="IBM Plex Sans"/>
                <a:hlinkClick r:id="rId7" tooltip="https://www.ssec.wisc.edu/data/sst/"/>
              </a:rPr>
              <a:t>a</a:t>
            </a:r>
            <a:r>
              <a:rPr lang="hu-HU" sz="1600" spc="-9" noProof="0" dirty="0">
                <a:solidFill>
                  <a:srgbClr val="231F20"/>
                </a:solidFill>
                <a:latin typeface="IBM Plex Sans"/>
                <a:ea typeface="IBM Plex Sans"/>
                <a:cs typeface="IBM Plex Sans"/>
                <a:sym typeface="IBM Plex Sans"/>
              </a:rPr>
              <a:t> University of Wisconsin-</a:t>
            </a:r>
          </a:p>
          <a:p>
            <a:pPr algn="just"/>
            <a:r>
              <a:rPr lang="hu-HU" sz="1600" spc="-9" noProof="0" dirty="0">
                <a:solidFill>
                  <a:srgbClr val="231F20"/>
                </a:solidFill>
                <a:latin typeface="IBM Plex Sans"/>
                <a:ea typeface="IBM Plex Sans"/>
                <a:cs typeface="IBM Plex Sans"/>
                <a:sym typeface="IBM Plex Sans"/>
              </a:rPr>
              <a:t>Madison </a:t>
            </a:r>
            <a:r>
              <a:rPr lang="hu-HU" sz="1600" spc="-9" noProof="0" dirty="0" err="1">
                <a:solidFill>
                  <a:srgbClr val="231F20"/>
                </a:solidFill>
                <a:latin typeface="IBM Plex Sans"/>
                <a:ea typeface="IBM Plex Sans"/>
                <a:cs typeface="IBM Plex Sans"/>
                <a:sym typeface="IBM Plex Sans"/>
              </a:rPr>
              <a:t>Space</a:t>
            </a:r>
            <a:r>
              <a:rPr lang="hu-HU" sz="1600" spc="-9" noProof="0" dirty="0">
                <a:solidFill>
                  <a:srgbClr val="231F20"/>
                </a:solidFill>
                <a:latin typeface="IBM Plex Sans"/>
                <a:ea typeface="IBM Plex Sans"/>
                <a:cs typeface="IBM Plex Sans"/>
                <a:sym typeface="IBM Plex Sans"/>
              </a:rPr>
              <a:t> Science and </a:t>
            </a:r>
            <a:r>
              <a:rPr lang="hu-HU" sz="1600" spc="-9" noProof="0" dirty="0" err="1">
                <a:solidFill>
                  <a:srgbClr val="231F20"/>
                </a:solidFill>
                <a:latin typeface="IBM Plex Sans"/>
                <a:ea typeface="IBM Plex Sans"/>
                <a:cs typeface="IBM Plex Sans"/>
                <a:sym typeface="IBM Plex Sans"/>
              </a:rPr>
              <a:t>Engineering</a:t>
            </a:r>
            <a:r>
              <a:rPr lang="hu-HU" sz="1600" spc="-9" noProof="0" dirty="0">
                <a:solidFill>
                  <a:srgbClr val="231F20"/>
                </a:solidFill>
                <a:latin typeface="IBM Plex Sans"/>
                <a:ea typeface="IBM Plex Sans"/>
                <a:cs typeface="IBM Plex Sans"/>
                <a:sym typeface="IBM Plex Sans"/>
              </a:rPr>
              <a:t> Center honlapjáról (ld. </a:t>
            </a:r>
            <a:r>
              <a:rPr lang="hu-HU" sz="1600" spc="-9" noProof="0" dirty="0">
                <a:solidFill>
                  <a:srgbClr val="231F20"/>
                </a:solidFill>
                <a:latin typeface="IBM Plex Sans"/>
                <a:ea typeface="IBM Plex Sans"/>
                <a:cs typeface="IBM Plex Sans"/>
                <a:sym typeface="IBM Plex Sans"/>
                <a:hlinkClick r:id="rId7" tooltip="https://www.ssec.wisc.edu/data/sst/"/>
              </a:rPr>
              <a:t>a „Linkek” </a:t>
            </a:r>
            <a:r>
              <a:rPr lang="hu-HU" sz="1600" spc="-9" noProof="0" dirty="0">
                <a:solidFill>
                  <a:srgbClr val="231F20"/>
                </a:solidFill>
                <a:latin typeface="IBM Plex Sans"/>
                <a:ea typeface="IBM Plex Sans"/>
                <a:cs typeface="IBM Plex Sans"/>
                <a:sym typeface="IBM Plex Sans"/>
              </a:rPr>
              <a:t>részt) a tenger felszíni </a:t>
            </a:r>
          </a:p>
          <a:p>
            <a:pPr algn="just"/>
            <a:r>
              <a:rPr lang="hu-HU" sz="1600" spc="-9" noProof="0" dirty="0">
                <a:solidFill>
                  <a:srgbClr val="231F20"/>
                </a:solidFill>
                <a:latin typeface="IBM Plex Sans"/>
                <a:ea typeface="IBM Plex Sans"/>
                <a:cs typeface="IBM Plex Sans"/>
                <a:sym typeface="IBM Plex Sans"/>
              </a:rPr>
              <a:t>hőmérsékletét mutató legújabb képeket. Segítsük a tanulókat, hogy eljussanak arra a megállapításra, hogy </a:t>
            </a:r>
          </a:p>
          <a:p>
            <a:pPr algn="just"/>
            <a:r>
              <a:rPr lang="hu-HU" sz="1600" spc="-8" noProof="0" dirty="0">
                <a:solidFill>
                  <a:srgbClr val="231F20"/>
                </a:solidFill>
                <a:latin typeface="IBM Plex Sans"/>
                <a:ea typeface="IBM Plex Sans"/>
                <a:cs typeface="IBM Plex Sans"/>
                <a:sym typeface="IBM Plex Sans"/>
              </a:rPr>
              <a:t>a hőmérséklet a földrajzi szélességtől függően változik, az egyenlítői meleg területektől a sarkok környéki </a:t>
            </a:r>
          </a:p>
          <a:p>
            <a:pPr algn="just"/>
            <a:r>
              <a:rPr lang="hu-HU" sz="1600" spc="-2" noProof="0" dirty="0">
                <a:solidFill>
                  <a:srgbClr val="231F20"/>
                </a:solidFill>
                <a:latin typeface="IBM Plex Sans"/>
                <a:ea typeface="IBM Plex Sans"/>
                <a:cs typeface="IBM Plex Sans"/>
                <a:sym typeface="IBM Plex Sans"/>
              </a:rPr>
              <a:t>hideg területekig. Az Antarktisz körül található nagy kiterjedésű tengeri jégtakaró a szürke árnyalataiban </a:t>
            </a:r>
          </a:p>
          <a:p>
            <a:pPr algn="just"/>
            <a:r>
              <a:rPr lang="hu-HU" sz="1600" spc="-9" noProof="0" dirty="0">
                <a:solidFill>
                  <a:srgbClr val="231F20"/>
                </a:solidFill>
                <a:latin typeface="IBM Plex Sans"/>
                <a:ea typeface="IBM Plex Sans"/>
                <a:cs typeface="IBM Plex Sans"/>
                <a:sym typeface="IBM Plex Sans"/>
              </a:rPr>
              <a:t>jelenik meg, ez azt jelzi, hogy ott nem történt adatgyűjtés. </a:t>
            </a:r>
          </a:p>
          <a:p>
            <a:pPr algn="just"/>
            <a:r>
              <a:rPr lang="hu-HU" sz="1600" noProof="0" dirty="0">
                <a:solidFill>
                  <a:srgbClr val="231F20"/>
                </a:solidFill>
                <a:latin typeface="IBM Plex Sans"/>
                <a:ea typeface="IBM Plex Sans"/>
                <a:cs typeface="IBM Plex Sans"/>
                <a:sym typeface="IBM Plex Sans"/>
              </a:rPr>
              <a:t>A tanulók megállapíthatják, hogy Dél-Amerika nyugati partjai, Afrika és a norvég partok olyan területek, </a:t>
            </a:r>
          </a:p>
          <a:p>
            <a:pPr algn="just"/>
            <a:r>
              <a:rPr lang="hu-HU" sz="1600" spc="-9" noProof="0" dirty="0">
                <a:solidFill>
                  <a:srgbClr val="231F20"/>
                </a:solidFill>
                <a:latin typeface="IBM Plex Sans"/>
                <a:ea typeface="IBM Plex Sans"/>
                <a:cs typeface="IBM Plex Sans"/>
                <a:sym typeface="IBM Plex Sans"/>
              </a:rPr>
              <a:t>amelyeknél a tengervíz általános hőmérsékleteloszlásától eltérő értékeket tapasztalunk. Dél-Amerika </a:t>
            </a:r>
          </a:p>
          <a:p>
            <a:pPr algn="just"/>
            <a:r>
              <a:rPr lang="hu-HU" sz="1600" spc="-8" noProof="0" dirty="0">
                <a:solidFill>
                  <a:srgbClr val="231F20"/>
                </a:solidFill>
                <a:latin typeface="IBM Plex Sans"/>
                <a:ea typeface="IBM Plex Sans"/>
                <a:cs typeface="IBM Plex Sans"/>
                <a:sym typeface="IBM Plex Sans"/>
              </a:rPr>
              <a:t>nyugati partjánál és Dél-Afrikánál a Humboldt-áramlás, illetve a </a:t>
            </a:r>
            <a:r>
              <a:rPr lang="hu-HU" sz="1600" spc="-8" noProof="0" dirty="0" err="1">
                <a:solidFill>
                  <a:srgbClr val="231F20"/>
                </a:solidFill>
                <a:latin typeface="IBM Plex Sans"/>
                <a:ea typeface="IBM Plex Sans"/>
                <a:cs typeface="IBM Plex Sans"/>
                <a:sym typeface="IBM Plex Sans"/>
              </a:rPr>
              <a:t>Benguela</a:t>
            </a:r>
            <a:r>
              <a:rPr lang="hu-HU" sz="1600" spc="-8" noProof="0" dirty="0">
                <a:solidFill>
                  <a:srgbClr val="231F20"/>
                </a:solidFill>
                <a:latin typeface="IBM Plex Sans"/>
                <a:ea typeface="IBM Plex Sans"/>
                <a:cs typeface="IBM Plex Sans"/>
                <a:sym typeface="IBM Plex Sans"/>
              </a:rPr>
              <a:t>-áramlás miatt hidegebb a víz. A </a:t>
            </a:r>
          </a:p>
          <a:p>
            <a:pPr algn="just"/>
            <a:r>
              <a:rPr lang="hu-HU" sz="1600" spc="-9" noProof="0" dirty="0">
                <a:solidFill>
                  <a:srgbClr val="231F20"/>
                </a:solidFill>
                <a:latin typeface="IBM Plex Sans"/>
                <a:ea typeface="IBM Plex Sans"/>
                <a:cs typeface="IBM Plex Sans"/>
                <a:sym typeface="IBM Plex Sans"/>
              </a:rPr>
              <a:t>norvég partoknál az azonos földrajzi szélességen található más helyekhez képest melegebb a víz, ez a Golf-</a:t>
            </a:r>
          </a:p>
          <a:p>
            <a:pPr algn="just"/>
            <a:r>
              <a:rPr lang="hu-HU" sz="1600" spc="-9" noProof="0" dirty="0">
                <a:solidFill>
                  <a:srgbClr val="231F20"/>
                </a:solidFill>
                <a:latin typeface="IBM Plex Sans"/>
                <a:ea typeface="IBM Plex Sans"/>
                <a:cs typeface="IBM Plex Sans"/>
                <a:sym typeface="IBM Plex Sans"/>
              </a:rPr>
              <a:t>áramlat miatt van így. </a:t>
            </a:r>
          </a:p>
          <a:p>
            <a:pPr algn="just"/>
            <a:r>
              <a:rPr lang="hu-HU" sz="1600" spc="-9" noProof="0" dirty="0">
                <a:solidFill>
                  <a:srgbClr val="231F20"/>
                </a:solidFill>
                <a:latin typeface="IBM Plex Sans"/>
                <a:ea typeface="IBM Plex Sans"/>
                <a:cs typeface="IBM Plex Sans"/>
                <a:sym typeface="IBM Plex Sans"/>
              </a:rPr>
              <a:t>A tanárok ismét megmutathatják az 1. tevékenységből a multimédiás modult (1. dia), hogy a tanulók lássák </a:t>
            </a:r>
          </a:p>
          <a:p>
            <a:pPr algn="just"/>
            <a:r>
              <a:rPr lang="hu-HU" sz="1600" spc="-9" noProof="0" dirty="0">
                <a:solidFill>
                  <a:srgbClr val="231F20"/>
                </a:solidFill>
                <a:latin typeface="IBM Plex Sans"/>
                <a:ea typeface="IBM Plex Sans"/>
                <a:cs typeface="IBM Plex Sans"/>
                <a:sym typeface="IBM Plex Sans"/>
              </a:rPr>
              <a:t>a tengerfelszín hőmérsékletét mutató letöltött képen a tengeráramlatok hatásait. </a:t>
            </a:r>
          </a:p>
          <a:p>
            <a:pPr algn="just"/>
            <a:r>
              <a:rPr lang="hu-HU" sz="1600" noProof="0" dirty="0">
                <a:solidFill>
                  <a:srgbClr val="231F20"/>
                </a:solidFill>
                <a:latin typeface="IBM Plex Sans"/>
                <a:ea typeface="IBM Plex Sans"/>
                <a:cs typeface="IBM Plex Sans"/>
                <a:sym typeface="IBM Plex Sans"/>
              </a:rPr>
              <a:t>Utolsó feladatként a tanulók elemezzék a tengerfelszín hőmérsékletének szezonális alakulását. A feladat </a:t>
            </a:r>
          </a:p>
          <a:p>
            <a:pPr algn="just"/>
            <a:r>
              <a:rPr lang="hu-HU" sz="1600" spc="-9" noProof="0" dirty="0">
                <a:solidFill>
                  <a:srgbClr val="231F20"/>
                </a:solidFill>
                <a:latin typeface="IBM Plex Sans"/>
                <a:ea typeface="IBM Plex Sans"/>
                <a:cs typeface="IBM Plex Sans"/>
                <a:sym typeface="IBM Plex Sans"/>
              </a:rPr>
              <a:t>megkezdése előtt a tanulók beszéljék meg, mire számítanak, hogyan változik a tenger felszínének </a:t>
            </a:r>
          </a:p>
          <a:p>
            <a:pPr algn="just"/>
            <a:r>
              <a:rPr lang="hu-HU" sz="1600" spc="-4" noProof="0" dirty="0">
                <a:solidFill>
                  <a:srgbClr val="231F20"/>
                </a:solidFill>
                <a:latin typeface="IBM Plex Sans"/>
                <a:ea typeface="IBM Plex Sans"/>
                <a:cs typeface="IBM Plex Sans"/>
                <a:sym typeface="IBM Plex Sans"/>
              </a:rPr>
              <a:t>hőmérséklete a különböző évszakokban. A feladat elvégzéséhez a tanulók minden évszakbó</a:t>
            </a:r>
            <a:r>
              <a:rPr lang="hu-HU" sz="1600" spc="-4" noProof="0" dirty="0">
                <a:solidFill>
                  <a:srgbClr val="231F20"/>
                </a:solidFill>
                <a:latin typeface="IBM Plex Sans"/>
                <a:ea typeface="IBM Plex Sans"/>
                <a:cs typeface="IBM Plex Sans"/>
                <a:sym typeface="IBM Plex Sans"/>
                <a:hlinkClick r:id="rId8" tooltip="https://www.ssec.wisc.edu/data/sst/archive/"/>
              </a:rPr>
              <a:t>l töltsenek le </a:t>
            </a:r>
          </a:p>
          <a:p>
            <a:pPr algn="just"/>
            <a:r>
              <a:rPr lang="hu-HU" sz="1600" spc="-9" noProof="0" dirty="0">
                <a:solidFill>
                  <a:srgbClr val="231F20"/>
                </a:solidFill>
                <a:latin typeface="IBM Plex Sans"/>
                <a:ea typeface="IBM Plex Sans"/>
                <a:cs typeface="IBM Plex Sans"/>
                <a:sym typeface="IBM Plex Sans"/>
              </a:rPr>
              <a:t>egy-egy képet a tenger felszínének hőmérsékletéről. A tanárok akár előre is letölthetik </a:t>
            </a:r>
            <a:r>
              <a:rPr lang="hu-HU" sz="1600" spc="-9" noProof="0" dirty="0">
                <a:solidFill>
                  <a:srgbClr val="231F20"/>
                </a:solidFill>
                <a:latin typeface="IBM Plex Sans"/>
                <a:ea typeface="IBM Plex Sans"/>
                <a:cs typeface="IBM Plex Sans"/>
                <a:sym typeface="IBM Plex Sans"/>
                <a:hlinkClick r:id="rId8" tooltip="https://www.ssec.wisc.edu/data/sst/archive/"/>
              </a:rPr>
              <a:t>a képeket, és </a:t>
            </a:r>
          </a:p>
          <a:p>
            <a:pPr algn="just"/>
            <a:r>
              <a:rPr lang="hu-HU" sz="1600" spc="-9" noProof="0" dirty="0">
                <a:solidFill>
                  <a:srgbClr val="231F20"/>
                </a:solidFill>
                <a:latin typeface="IBM Plex Sans"/>
                <a:ea typeface="IBM Plex Sans"/>
                <a:cs typeface="IBM Plex Sans"/>
                <a:sym typeface="IBM Plex Sans"/>
              </a:rPr>
              <a:t>megoldhatják a feladatot az egész osztállyal vagy kis csoportokban, a kinyomtatott képeket használva. </a:t>
            </a:r>
          </a:p>
          <a:p>
            <a:pPr algn="just"/>
            <a:r>
              <a:rPr lang="hu-HU" sz="1600" spc="-9" noProof="0" dirty="0">
                <a:solidFill>
                  <a:srgbClr val="231F20"/>
                </a:solidFill>
                <a:latin typeface="IBM Plex Sans"/>
                <a:ea typeface="IBM Plex Sans"/>
                <a:cs typeface="IBM Plex Sans"/>
                <a:sym typeface="IBM Plex Sans"/>
              </a:rPr>
              <a:t>A tanulók elemezhetik az Európai Űrügynökség éghajlatváltozási kezdeményezéséből (ESA CCI, ld. a </a:t>
            </a:r>
          </a:p>
          <a:p>
            <a:pPr algn="just"/>
            <a:r>
              <a:rPr lang="hu-HU" sz="1600" spc="-9" noProof="0" dirty="0">
                <a:solidFill>
                  <a:srgbClr val="231F20"/>
                </a:solidFill>
                <a:latin typeface="IBM Plex Sans"/>
                <a:ea typeface="IBM Plex Sans"/>
                <a:cs typeface="IBM Plex Sans"/>
                <a:sym typeface="IBM Plex Sans"/>
              </a:rPr>
              <a:t>„Linkek” részt) származ</a:t>
            </a:r>
            <a:r>
              <a:rPr lang="hu-HU" sz="1600" spc="-9" noProof="0" dirty="0">
                <a:solidFill>
                  <a:srgbClr val="231F20"/>
                </a:solidFill>
                <a:latin typeface="IBM Plex Sans"/>
                <a:ea typeface="IBM Plex Sans"/>
                <a:cs typeface="IBM Plex Sans"/>
                <a:sym typeface="IBM Plex Sans"/>
                <a:hlinkClick r:id="rId9" tooltip="https://www.esa.int/spaceinvideos/Videos/2018/05/Global_sea-surface_temperature_1991_2010"/>
              </a:rPr>
              <a:t>ó </a:t>
            </a:r>
            <a:r>
              <a:rPr lang="hu-HU" sz="1600" spc="-9" noProof="0" dirty="0">
                <a:solidFill>
                  <a:srgbClr val="205E9E"/>
                </a:solidFill>
                <a:latin typeface="IBM Plex Sans"/>
                <a:ea typeface="IBM Plex Sans"/>
                <a:cs typeface="IBM Plex Sans"/>
                <a:sym typeface="IBM Plex Sans"/>
                <a:hlinkClick r:id="rId9" tooltip="https://www.esa.int/spaceinvideos/Videos/2018/05/Global_sea-surface_temperature_1991_2010"/>
              </a:rPr>
              <a:t>animációt, </a:t>
            </a:r>
            <a:r>
              <a:rPr lang="hu-HU" sz="1600" spc="-9" noProof="0" dirty="0">
                <a:solidFill>
                  <a:srgbClr val="231F20"/>
                </a:solidFill>
                <a:latin typeface="IBM Plex Sans"/>
                <a:ea typeface="IBM Plex Sans"/>
                <a:cs typeface="IBM Plex Sans"/>
                <a:sym typeface="IBM Plex Sans"/>
                <a:hlinkClick r:id="rId9" tooltip="https://www.esa.int/spaceinvideos/Videos/2018/05/Global_sea-surface_temperature_1991_2010"/>
              </a:rPr>
              <a:t>a</a:t>
            </a:r>
            <a:r>
              <a:rPr lang="hu-HU" sz="1600" spc="-9" noProof="0" dirty="0">
                <a:solidFill>
                  <a:srgbClr val="231F20"/>
                </a:solidFill>
                <a:latin typeface="IBM Plex Sans"/>
                <a:ea typeface="IBM Plex Sans"/>
                <a:cs typeface="IBM Plex Sans"/>
                <a:sym typeface="IBM Plex Sans"/>
              </a:rPr>
              <a:t>mely a tengerfelszín hőmérsékletének változásait mutatja be </a:t>
            </a:r>
          </a:p>
          <a:p>
            <a:pPr algn="just"/>
            <a:r>
              <a:rPr lang="hu-HU" sz="1600" spc="-9" noProof="0" dirty="0">
                <a:solidFill>
                  <a:srgbClr val="231F20"/>
                </a:solidFill>
                <a:latin typeface="IBM Plex Sans"/>
                <a:ea typeface="IBM Plex Sans"/>
                <a:cs typeface="IBM Plex Sans"/>
                <a:sym typeface="IBM Plex Sans"/>
              </a:rPr>
              <a:t>globálisan 1991-től 20</a:t>
            </a:r>
            <a:r>
              <a:rPr lang="hu-HU" sz="1600" spc="-9" noProof="0" dirty="0">
                <a:solidFill>
                  <a:srgbClr val="231F20"/>
                </a:solidFill>
                <a:latin typeface="IBM Plex Sans"/>
                <a:ea typeface="IBM Plex Sans"/>
                <a:cs typeface="IBM Plex Sans"/>
                <a:sym typeface="IBM Plex Sans"/>
                <a:hlinkClick r:id="rId9" tooltip="https://www.esa.int/spaceinvideos/Videos/2018/05/Global_sea-surface_temperature_1991_2010"/>
              </a:rPr>
              <a:t>10-ig. </a:t>
            </a:r>
          </a:p>
          <a:p>
            <a:pPr algn="just"/>
            <a:r>
              <a:rPr lang="hu-HU" sz="1600" spc="-9" noProof="0" dirty="0">
                <a:solidFill>
                  <a:srgbClr val="231F20"/>
                </a:solidFill>
                <a:latin typeface="IBM Plex Sans"/>
                <a:ea typeface="IBM Plex Sans"/>
                <a:cs typeface="IBM Plex Sans"/>
                <a:sym typeface="IBM Plex Sans"/>
                <a:hlinkClick r:id="rId9" tooltip="https://www.esa.int/spaceinvideos/Videos/2018/05/Global_sea-surface_temperature_1991_2010"/>
              </a:rPr>
              <a:t>A tanul</a:t>
            </a:r>
            <a:r>
              <a:rPr lang="hu-HU" sz="1600" spc="-9" noProof="0" dirty="0">
                <a:solidFill>
                  <a:srgbClr val="231F20"/>
                </a:solidFill>
                <a:latin typeface="IBM Plex Sans"/>
                <a:ea typeface="IBM Plex Sans"/>
                <a:cs typeface="IBM Plex Sans"/>
                <a:sym typeface="IBM Plex Sans"/>
              </a:rPr>
              <a:t>ók megvizsgálhatják, hogyan alakulnak az értékek az egyes </a:t>
            </a:r>
          </a:p>
          <a:p>
            <a:pPr algn="just"/>
            <a:r>
              <a:rPr lang="hu-HU" sz="1600" spc="-9" noProof="0" dirty="0">
                <a:solidFill>
                  <a:srgbClr val="231F20"/>
                </a:solidFill>
                <a:latin typeface="IBM Plex Sans"/>
                <a:ea typeface="IBM Plex Sans"/>
                <a:cs typeface="IBM Plex Sans"/>
                <a:sym typeface="IBM Plex Sans"/>
              </a:rPr>
              <a:t>évszakokban, illetve a tenger felszíni hőmérsékletének esetleges változásait. </a:t>
            </a:r>
          </a:p>
          <a:p>
            <a:pPr algn="just"/>
            <a:r>
              <a:rPr lang="hu-HU" sz="1600" spc="-4" noProof="0" dirty="0">
                <a:solidFill>
                  <a:srgbClr val="231F20"/>
                </a:solidFill>
                <a:latin typeface="IBM Plex Sans"/>
                <a:ea typeface="IBM Plex Sans"/>
                <a:cs typeface="IBM Plex Sans"/>
                <a:sym typeface="IBM Plex Sans"/>
              </a:rPr>
              <a:t>A tanulók megállapítják, hogy a tenger felszíni hőmérséklete a közepes földrajzi szélességeken változik a </a:t>
            </a:r>
          </a:p>
          <a:p>
            <a:pPr algn="just"/>
            <a:r>
              <a:rPr lang="hu-HU" sz="1600" spc="-9" noProof="0" dirty="0">
                <a:solidFill>
                  <a:srgbClr val="231F20"/>
                </a:solidFill>
                <a:latin typeface="IBM Plex Sans"/>
                <a:ea typeface="IBM Plex Sans"/>
                <a:cs typeface="IBM Plex Sans"/>
                <a:sym typeface="IBM Plex Sans"/>
              </a:rPr>
              <a:t>legtöbbet az évszakokkal, a szezonális különbségek a trópusi óceánban, az Egyenlítő közelében a </a:t>
            </a:r>
          </a:p>
          <a:p>
            <a:pPr algn="just"/>
            <a:r>
              <a:rPr lang="hu-HU" sz="1600" spc="-9" noProof="0" dirty="0">
                <a:solidFill>
                  <a:srgbClr val="231F20"/>
                </a:solidFill>
                <a:latin typeface="IBM Plex Sans"/>
                <a:ea typeface="IBM Plex Sans"/>
                <a:cs typeface="IBM Plex Sans"/>
                <a:sym typeface="IBM Plex Sans"/>
              </a:rPr>
              <a:t>legkisebbek. A szezonalitás olyan légköri viszonyokból ered, mint a szelek és a hőmérséklet. Mivel a tenger </a:t>
            </a:r>
          </a:p>
          <a:p>
            <a:pPr algn="just"/>
            <a:r>
              <a:rPr lang="hu-HU" sz="1600" spc="-2" noProof="0" dirty="0">
                <a:solidFill>
                  <a:srgbClr val="231F20"/>
                </a:solidFill>
                <a:latin typeface="IBM Plex Sans"/>
                <a:ea typeface="IBM Plex Sans"/>
                <a:cs typeface="IBM Plex Sans"/>
                <a:sym typeface="IBM Plex Sans"/>
              </a:rPr>
              <a:t>felszíne közvetlenül érintkezik a légkörrel, a hőmérséklete követi a légkör évszakok szerinti változásait. A </a:t>
            </a:r>
          </a:p>
          <a:p>
            <a:pPr algn="just"/>
            <a:r>
              <a:rPr lang="hu-HU" sz="1600" spc="-9" noProof="0" dirty="0">
                <a:solidFill>
                  <a:srgbClr val="231F20"/>
                </a:solidFill>
                <a:latin typeface="IBM Plex Sans"/>
                <a:ea typeface="IBM Plex Sans"/>
                <a:cs typeface="IBM Plex Sans"/>
                <a:sym typeface="IBM Plex Sans"/>
              </a:rPr>
              <a:t>tanárok arra is megkérhetik a tanulókat, hogy az óceáni évszakokat hasonlítsák össze a légköri </a:t>
            </a:r>
          </a:p>
          <a:p>
            <a:pPr algn="just"/>
            <a:r>
              <a:rPr lang="hu-HU" sz="1600" spc="-9" noProof="0" dirty="0">
                <a:solidFill>
                  <a:srgbClr val="231F20"/>
                </a:solidFill>
                <a:latin typeface="IBM Plex Sans"/>
                <a:ea typeface="IBM Plex Sans"/>
                <a:cs typeface="IBM Plex Sans"/>
                <a:sym typeface="IBM Plex Sans"/>
              </a:rPr>
              <a:t>megfelelőjükkel, és beszélgessenek a víz nagy hőkapacitásáról. </a:t>
            </a:r>
          </a:p>
        </p:txBody>
      </p:sp>
      <p:sp>
        <p:nvSpPr>
          <p:cNvPr id="12" name="TextBox 12"/>
          <p:cNvSpPr txBox="1"/>
          <p:nvPr/>
        </p:nvSpPr>
        <p:spPr>
          <a:xfrm>
            <a:off x="1509081" y="1658180"/>
            <a:ext cx="105042" cy="224549"/>
          </a:xfrm>
          <a:prstGeom prst="rect">
            <a:avLst/>
          </a:prstGeom>
        </p:spPr>
        <p:txBody>
          <a:bodyPr lIns="0" tIns="0" rIns="0" bIns="0" rtlCol="0" anchor="t">
            <a:spAutoFit/>
          </a:bodyPr>
          <a:lstStyle/>
          <a:p>
            <a:pPr>
              <a:lnSpc>
                <a:spcPts val="1950"/>
              </a:lnSpc>
            </a:pPr>
            <a:r>
              <a:rPr lang="en-US" sz="1103" spc="70" dirty="0">
                <a:solidFill>
                  <a:srgbClr val="231F20"/>
                </a:solidFill>
                <a:latin typeface="Arial"/>
                <a:ea typeface="Arial"/>
                <a:cs typeface="Arial"/>
                <a:sym typeface="Arial"/>
              </a:rPr>
              <a:t>• </a:t>
            </a:r>
          </a:p>
        </p:txBody>
      </p:sp>
      <p:sp>
        <p:nvSpPr>
          <p:cNvPr id="13" name="TextBox 13"/>
          <p:cNvSpPr txBox="1"/>
          <p:nvPr/>
        </p:nvSpPr>
        <p:spPr>
          <a:xfrm>
            <a:off x="1509082" y="2054305"/>
            <a:ext cx="1123787" cy="230832"/>
          </a:xfrm>
          <a:prstGeom prst="rect">
            <a:avLst/>
          </a:prstGeom>
        </p:spPr>
        <p:txBody>
          <a:bodyPr wrap="square" lIns="0" tIns="0" rIns="0" bIns="0" rtlCol="0" anchor="t">
            <a:spAutoFit/>
          </a:bodyPr>
          <a:lstStyle/>
          <a:p>
            <a:pPr>
              <a:lnSpc>
                <a:spcPts val="1814"/>
              </a:lnSpc>
            </a:pPr>
            <a:r>
              <a:rPr lang="en-US" sz="1600" b="1" spc="-10" dirty="0" err="1">
                <a:solidFill>
                  <a:srgbClr val="009ADA"/>
                </a:solidFill>
                <a:latin typeface="IBM Plex Sans Bold"/>
                <a:ea typeface="IBM Plex Sans Bold"/>
                <a:cs typeface="IBM Plex Sans Bold"/>
                <a:sym typeface="IBM Plex Sans Bold"/>
              </a:rPr>
              <a:t>Gyakorlat</a:t>
            </a:r>
            <a:r>
              <a:rPr lang="en-US" sz="1600" b="1" spc="-10" dirty="0">
                <a:solidFill>
                  <a:srgbClr val="9D9FA2"/>
                </a:solidFill>
                <a:latin typeface="IBM Plex Sans Bold"/>
                <a:ea typeface="IBM Plex Sans Bold"/>
                <a:cs typeface="IBM Plex Sans Bold"/>
                <a:sym typeface="IBM Plex Sans Bold"/>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77433" y="286669"/>
            <a:ext cx="6515986" cy="368808"/>
          </a:xfrm>
          <a:custGeom>
            <a:avLst/>
            <a:gdLst/>
            <a:ahLst/>
            <a:cxnLst/>
            <a:rect l="l" t="t" r="r" b="b"/>
            <a:pathLst>
              <a:path w="6515986" h="368808">
                <a:moveTo>
                  <a:pt x="0" y="0"/>
                </a:moveTo>
                <a:lnTo>
                  <a:pt x="6515986" y="0"/>
                </a:lnTo>
                <a:lnTo>
                  <a:pt x="6515986" y="368808"/>
                </a:lnTo>
                <a:lnTo>
                  <a:pt x="0" y="36880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221473" y="358047"/>
            <a:ext cx="180975" cy="228600"/>
          </a:xfrm>
          <a:custGeom>
            <a:avLst/>
            <a:gdLst/>
            <a:ahLst/>
            <a:cxnLst/>
            <a:rect l="l" t="t" r="r" b="b"/>
            <a:pathLst>
              <a:path w="180975" h="228600">
                <a:moveTo>
                  <a:pt x="0" y="0"/>
                </a:moveTo>
                <a:lnTo>
                  <a:pt x="180975" y="0"/>
                </a:lnTo>
                <a:lnTo>
                  <a:pt x="180975" y="228600"/>
                </a:lnTo>
                <a:lnTo>
                  <a:pt x="0" y="228600"/>
                </a:lnTo>
                <a:lnTo>
                  <a:pt x="0" y="0"/>
                </a:lnTo>
                <a:close/>
              </a:path>
            </a:pathLst>
          </a:custGeom>
          <a:blipFill>
            <a:blip r:embed="rId5"/>
            <a:stretch>
              <a:fillRect/>
            </a:stretch>
          </a:blipFill>
        </p:spPr>
        <p:txBody>
          <a:bodyPr/>
          <a:lstStyle/>
          <a:p>
            <a:endParaRPr lang="en-US"/>
          </a:p>
        </p:txBody>
      </p:sp>
      <p:sp>
        <p:nvSpPr>
          <p:cNvPr id="6" name="Freeform 6"/>
          <p:cNvSpPr/>
          <p:nvPr/>
        </p:nvSpPr>
        <p:spPr>
          <a:xfrm>
            <a:off x="191101" y="1250950"/>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6"/>
            <a:stretch>
              <a:fillRect/>
            </a:stretch>
          </a:blipFill>
        </p:spPr>
        <p:txBody>
          <a:bodyPr/>
          <a:lstStyle/>
          <a:p>
            <a:endParaRPr lang="en-US"/>
          </a:p>
        </p:txBody>
      </p:sp>
      <p:sp>
        <p:nvSpPr>
          <p:cNvPr id="7" name="TextBox 7"/>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dirty="0" err="1">
                <a:solidFill>
                  <a:srgbClr val="9D9FA2"/>
                </a:solidFill>
                <a:latin typeface="IBM Plex Sans"/>
                <a:ea typeface="IBM Plex Sans"/>
                <a:cs typeface="IBM Plex Sans"/>
                <a:sym typeface="IBM Plex Sans"/>
              </a:rPr>
              <a:t>Tanítsunk</a:t>
            </a:r>
            <a:r>
              <a:rPr lang="en-US" sz="696" spc="-3" dirty="0">
                <a:solidFill>
                  <a:srgbClr val="9D9FA2"/>
                </a:solidFill>
                <a:latin typeface="IBM Plex Sans"/>
                <a:ea typeface="IBM Plex Sans"/>
                <a:cs typeface="IBM Plex Sans"/>
                <a:sym typeface="IBM Plex Sans"/>
              </a:rPr>
              <a:t> a </a:t>
            </a:r>
            <a:r>
              <a:rPr lang="en-US" sz="696" spc="-3" dirty="0" err="1">
                <a:solidFill>
                  <a:srgbClr val="9D9FA2"/>
                </a:solidFill>
                <a:latin typeface="IBM Plex Sans"/>
                <a:ea typeface="IBM Plex Sans"/>
                <a:cs typeface="IBM Plex Sans"/>
                <a:sym typeface="IBM Plex Sans"/>
              </a:rPr>
              <a:t>világűrrel</a:t>
            </a:r>
            <a:r>
              <a:rPr lang="en-US" sz="696" spc="-3" dirty="0">
                <a:solidFill>
                  <a:srgbClr val="9D9FA2"/>
                </a:solidFill>
                <a:latin typeface="IBM Plex Sans"/>
                <a:ea typeface="IBM Plex Sans"/>
                <a:cs typeface="IBM Plex Sans"/>
                <a:sym typeface="IBM Plex Sans"/>
              </a:rPr>
              <a:t>! – Az </a:t>
            </a:r>
            <a:r>
              <a:rPr lang="en-US" sz="696" spc="-3" dirty="0" err="1">
                <a:solidFill>
                  <a:srgbClr val="9D9FA2"/>
                </a:solidFill>
                <a:latin typeface="IBM Plex Sans"/>
                <a:ea typeface="IBM Plex Sans"/>
                <a:cs typeface="IBM Plex Sans"/>
                <a:sym typeface="IBM Plex Sans"/>
              </a:rPr>
              <a:t>óceánok</a:t>
            </a:r>
            <a:r>
              <a:rPr lang="en-US" sz="696" spc="-3" dirty="0">
                <a:solidFill>
                  <a:srgbClr val="9D9FA2"/>
                </a:solidFill>
                <a:latin typeface="IBM Plex Sans"/>
                <a:ea typeface="IBM Plex Sans"/>
                <a:cs typeface="IBM Plex Sans"/>
                <a:sym typeface="IBM Plex Sans"/>
              </a:rPr>
              <a:t> </a:t>
            </a:r>
            <a:r>
              <a:rPr lang="en-US" sz="696" spc="-3" dirty="0" err="1">
                <a:solidFill>
                  <a:srgbClr val="9D9FA2"/>
                </a:solidFill>
                <a:latin typeface="IBM Plex Sans"/>
                <a:ea typeface="IBM Plex Sans"/>
                <a:cs typeface="IBM Plex Sans"/>
                <a:sym typeface="IBM Plex Sans"/>
              </a:rPr>
              <a:t>autópályái</a:t>
            </a:r>
            <a:r>
              <a:rPr lang="en-US" sz="696" spc="-3" dirty="0">
                <a:solidFill>
                  <a:srgbClr val="9D9FA2"/>
                </a:solidFill>
                <a:latin typeface="IBM Plex Sans"/>
                <a:ea typeface="IBM Plex Sans"/>
                <a:cs typeface="IBM Plex Sans"/>
                <a:sym typeface="IBM Plex Sans"/>
              </a:rPr>
              <a:t> | G02</a:t>
            </a:r>
            <a:r>
              <a:rPr lang="en-US" sz="696" spc="-3" dirty="0">
                <a:solidFill>
                  <a:srgbClr val="231F20"/>
                </a:solidFill>
                <a:latin typeface="IBM Plex Sans"/>
                <a:ea typeface="IBM Plex Sans"/>
                <a:cs typeface="IBM Plex Sans"/>
                <a:sym typeface="IBM Plex Sans"/>
              </a:rPr>
              <a:t> </a:t>
            </a:r>
          </a:p>
        </p:txBody>
      </p:sp>
      <p:sp>
        <p:nvSpPr>
          <p:cNvPr id="8" name="TextBox 8"/>
          <p:cNvSpPr txBox="1"/>
          <p:nvPr/>
        </p:nvSpPr>
        <p:spPr>
          <a:xfrm>
            <a:off x="7094887" y="10292505"/>
            <a:ext cx="77734"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5 </a:t>
            </a:r>
          </a:p>
        </p:txBody>
      </p:sp>
      <p:sp>
        <p:nvSpPr>
          <p:cNvPr id="9" name="TextBox 9"/>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0" name="TextBox 10"/>
          <p:cNvSpPr txBox="1"/>
          <p:nvPr/>
        </p:nvSpPr>
        <p:spPr>
          <a:xfrm>
            <a:off x="465741" y="293526"/>
            <a:ext cx="3414598" cy="340385"/>
          </a:xfrm>
          <a:prstGeom prst="rect">
            <a:avLst/>
          </a:prstGeom>
        </p:spPr>
        <p:txBody>
          <a:bodyPr lIns="0" tIns="0" rIns="0" bIns="0" rtlCol="0" anchor="t">
            <a:spAutoFit/>
          </a:bodyPr>
          <a:lstStyle/>
          <a:p>
            <a:pPr>
              <a:lnSpc>
                <a:spcPts val="2788"/>
              </a:lnSpc>
            </a:pPr>
            <a:r>
              <a:rPr lang="en-US" sz="1992" b="1" spc="-11">
                <a:solidFill>
                  <a:srgbClr val="EBEBEB"/>
                </a:solidFill>
                <a:latin typeface="IBM Plex Sans Bold"/>
                <a:ea typeface="IBM Plex Sans Bold"/>
                <a:cs typeface="IBM Plex Sans Bold"/>
                <a:sym typeface="IBM Plex Sans Bold"/>
              </a:rPr>
              <a:t>AZ ÓCEÁNOK AUTÓPÁLYÁI </a:t>
            </a:r>
          </a:p>
        </p:txBody>
      </p:sp>
      <p:sp>
        <p:nvSpPr>
          <p:cNvPr id="11" name="TextBox 11"/>
          <p:cNvSpPr txBox="1"/>
          <p:nvPr/>
        </p:nvSpPr>
        <p:spPr>
          <a:xfrm>
            <a:off x="194470" y="784196"/>
            <a:ext cx="5267211" cy="295304"/>
          </a:xfrm>
          <a:prstGeom prst="rect">
            <a:avLst/>
          </a:prstGeom>
        </p:spPr>
        <p:txBody>
          <a:bodyPr lIns="0" tIns="0" rIns="0" bIns="0" rtlCol="0" anchor="t">
            <a:spAutoFit/>
          </a:bodyPr>
          <a:lstStyle/>
          <a:p>
            <a:pPr>
              <a:lnSpc>
                <a:spcPts val="2385"/>
              </a:lnSpc>
            </a:pPr>
            <a:r>
              <a:rPr lang="en-US" sz="1704" b="1" spc="-15">
                <a:solidFill>
                  <a:srgbClr val="9D9FA2"/>
                </a:solidFill>
                <a:latin typeface="IBM Plex Sans Bold"/>
                <a:ea typeface="IBM Plex Sans Bold"/>
                <a:cs typeface="IBM Plex Sans Bold"/>
                <a:sym typeface="IBM Plex Sans Bold"/>
              </a:rPr>
              <a:t>Tengeráramlatok és azok kapcsolata az éghajlattal</a:t>
            </a:r>
            <a:r>
              <a:rPr lang="en-US" sz="1704" b="1" spc="-15">
                <a:solidFill>
                  <a:srgbClr val="009ADA"/>
                </a:solidFill>
                <a:latin typeface="IBM Plex Sans Bold"/>
                <a:ea typeface="IBM Plex Sans Bold"/>
                <a:cs typeface="IBM Plex Sans Bold"/>
                <a:sym typeface="IBM Plex Sans Bold"/>
              </a:rPr>
              <a:t> </a:t>
            </a:r>
          </a:p>
        </p:txBody>
      </p:sp>
      <p:sp>
        <p:nvSpPr>
          <p:cNvPr id="12" name="TextBox 12"/>
          <p:cNvSpPr txBox="1"/>
          <p:nvPr/>
        </p:nvSpPr>
        <p:spPr>
          <a:xfrm>
            <a:off x="448706" y="1199029"/>
            <a:ext cx="959101" cy="251159"/>
          </a:xfrm>
          <a:prstGeom prst="rect">
            <a:avLst/>
          </a:prstGeom>
        </p:spPr>
        <p:txBody>
          <a:bodyPr wrap="square"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Bevezetés</a:t>
            </a:r>
            <a:r>
              <a:rPr lang="en-US" sz="1511" b="1" spc="-13">
                <a:solidFill>
                  <a:srgbClr val="EBEBEB"/>
                </a:solidFill>
                <a:latin typeface="IBM Plex Sans Bold"/>
                <a:ea typeface="IBM Plex Sans Bold"/>
                <a:cs typeface="IBM Plex Sans Bold"/>
                <a:sym typeface="IBM Plex Sans Bold"/>
              </a:rPr>
              <a:t> </a:t>
            </a:r>
          </a:p>
        </p:txBody>
      </p:sp>
      <p:sp>
        <p:nvSpPr>
          <p:cNvPr id="13" name="TextBox 13"/>
          <p:cNvSpPr txBox="1"/>
          <p:nvPr/>
        </p:nvSpPr>
        <p:spPr>
          <a:xfrm>
            <a:off x="177433" y="1618015"/>
            <a:ext cx="7179835" cy="6977038"/>
          </a:xfrm>
          <a:prstGeom prst="rect">
            <a:avLst/>
          </a:prstGeom>
        </p:spPr>
        <p:txBody>
          <a:bodyPr wrap="square" lIns="0" tIns="0" rIns="0" bIns="0" rtlCol="0" anchor="t">
            <a:spAutoFit/>
          </a:bodyPr>
          <a:lstStyle/>
          <a:p>
            <a:pPr algn="just">
              <a:lnSpc>
                <a:spcPct val="150000"/>
              </a:lnSpc>
            </a:pPr>
            <a:r>
              <a:rPr lang="hu-HU" sz="1600" spc="-9" noProof="0" dirty="0">
                <a:solidFill>
                  <a:srgbClr val="231F20"/>
                </a:solidFill>
                <a:latin typeface="IBM Plex Sans"/>
                <a:ea typeface="IBM Plex Sans"/>
                <a:cs typeface="IBM Plex Sans"/>
                <a:sym typeface="IBM Plex Sans"/>
              </a:rPr>
              <a:t>A Föld felszínének 71%-át borítják óceánok, és ezek szorosan összefüggenek az időjárással és az éghajlattal. Alapvető szerepük van a globális szállítási folyamatokban, számos értékes anyagot biztosítanak. Ami a messzi tengereken történik, közvetlen hatással van a társadalmakra a világ minden pontján. </a:t>
            </a:r>
          </a:p>
          <a:p>
            <a:pPr algn="just">
              <a:lnSpc>
                <a:spcPct val="150000"/>
              </a:lnSpc>
            </a:pPr>
            <a:r>
              <a:rPr lang="hu-HU" sz="1600" spc="7" noProof="0" dirty="0">
                <a:solidFill>
                  <a:srgbClr val="231F20"/>
                </a:solidFill>
                <a:latin typeface="IBM Plex Sans"/>
                <a:ea typeface="IBM Plex Sans"/>
                <a:cs typeface="IBM Plex Sans"/>
                <a:sym typeface="IBM Plex Sans"/>
              </a:rPr>
              <a:t>A tengeri áramlatokat a felszíni szelek, a víz sűrűségében a sótartalom és hőmérséklet változásai miatt </a:t>
            </a:r>
            <a:r>
              <a:rPr lang="hu-HU" sz="1600" spc="4" noProof="0" dirty="0">
                <a:solidFill>
                  <a:srgbClr val="231F20"/>
                </a:solidFill>
                <a:latin typeface="IBM Plex Sans"/>
                <a:ea typeface="IBM Plex Sans"/>
                <a:cs typeface="IBM Plex Sans"/>
                <a:sym typeface="IBM Plex Sans"/>
              </a:rPr>
              <a:t>mutatkozó különbségek, valamint a Föld forgása okozza. Az éghajlat mérséklésében nagy szerep jut az </a:t>
            </a:r>
            <a:r>
              <a:rPr lang="hu-HU" sz="1600" spc="-5" noProof="0" dirty="0">
                <a:solidFill>
                  <a:srgbClr val="231F20"/>
                </a:solidFill>
                <a:latin typeface="IBM Plex Sans"/>
                <a:ea typeface="IBM Plex Sans"/>
                <a:cs typeface="IBM Plex Sans"/>
                <a:sym typeface="IBM Plex Sans"/>
              </a:rPr>
              <a:t>óceán körforgásának és az óceán azon képességének, hogy a Napból érkező energiát tárolja majd lassan </a:t>
            </a:r>
            <a:r>
              <a:rPr lang="hu-HU" sz="1600" spc="-9" noProof="0" dirty="0">
                <a:solidFill>
                  <a:srgbClr val="231F20"/>
                </a:solidFill>
                <a:latin typeface="IBM Plex Sans"/>
                <a:ea typeface="IBM Plex Sans"/>
                <a:cs typeface="IBM Plex Sans"/>
                <a:sym typeface="IBM Plex Sans"/>
              </a:rPr>
              <a:t>leadja. </a:t>
            </a:r>
          </a:p>
          <a:p>
            <a:pPr algn="just">
              <a:lnSpc>
                <a:spcPct val="150000"/>
              </a:lnSpc>
            </a:pPr>
            <a:r>
              <a:rPr lang="hu-HU" sz="1600" spc="-9" noProof="0" dirty="0">
                <a:solidFill>
                  <a:srgbClr val="231F20"/>
                </a:solidFill>
                <a:latin typeface="IBM Plex Sans"/>
                <a:ea typeface="IBM Plex Sans"/>
                <a:cs typeface="IBM Plex Sans"/>
                <a:sym typeface="IBM Plex Sans"/>
              </a:rPr>
              <a:t>Az óceánok a Napból érkező hő nagy részét közvetlenül elnyelik és sokkal hosszabb ideig </a:t>
            </a:r>
            <a:r>
              <a:rPr lang="hu-HU" sz="1600" spc="-9" noProof="0" dirty="0" err="1">
                <a:solidFill>
                  <a:srgbClr val="231F20"/>
                </a:solidFill>
                <a:latin typeface="IBM Plex Sans"/>
                <a:ea typeface="IBM Plex Sans"/>
                <a:cs typeface="IBM Plex Sans"/>
                <a:sym typeface="IBM Plex Sans"/>
              </a:rPr>
              <a:t>megőrzik</a:t>
            </a:r>
            <a:r>
              <a:rPr lang="hu-HU" sz="1600" spc="-9" noProof="0" dirty="0">
                <a:solidFill>
                  <a:srgbClr val="231F20"/>
                </a:solidFill>
                <a:latin typeface="IBM Plex Sans"/>
                <a:ea typeface="IBM Plex Sans"/>
                <a:cs typeface="IBM Plex Sans"/>
                <a:sym typeface="IBM Plex Sans"/>
              </a:rPr>
              <a:t>, mint a </a:t>
            </a:r>
            <a:r>
              <a:rPr lang="hu-HU" sz="1600" spc="-4" noProof="0" dirty="0">
                <a:solidFill>
                  <a:srgbClr val="231F20"/>
                </a:solidFill>
                <a:latin typeface="IBM Plex Sans"/>
                <a:ea typeface="IBM Plex Sans"/>
                <a:cs typeface="IBM Plex Sans"/>
                <a:sym typeface="IBM Plex Sans"/>
              </a:rPr>
              <a:t>földfelszín vagy a légkör. Az Egyenlítőre sokkal több energia érkezik a Napból, mint a sarki területekre. A </a:t>
            </a:r>
            <a:r>
              <a:rPr lang="hu-HU" sz="1600" spc="-9" noProof="0" dirty="0">
                <a:solidFill>
                  <a:srgbClr val="231F20"/>
                </a:solidFill>
                <a:latin typeface="IBM Plex Sans"/>
                <a:ea typeface="IBM Plex Sans"/>
                <a:cs typeface="IBM Plex Sans"/>
                <a:sym typeface="IBM Plex Sans"/>
              </a:rPr>
              <a:t>legfontosabb tengeri áramlatok és a szél segítenek ezt az energiát elosztani az egész világon. </a:t>
            </a:r>
          </a:p>
          <a:p>
            <a:pPr algn="just">
              <a:lnSpc>
                <a:spcPct val="150000"/>
              </a:lnSpc>
            </a:pPr>
            <a:r>
              <a:rPr lang="hu-HU" sz="1600" spc="4" noProof="0" dirty="0">
                <a:solidFill>
                  <a:srgbClr val="231F20"/>
                </a:solidFill>
                <a:latin typeface="IBM Plex Sans"/>
                <a:ea typeface="IBM Plex Sans"/>
                <a:cs typeface="IBM Plex Sans"/>
                <a:sym typeface="IBM Plex Sans"/>
              </a:rPr>
              <a:t>A műholdakkal és helyszíni műszerekkel fontos információkhoz juthatunk az óceánok megértéséhez és </a:t>
            </a:r>
            <a:r>
              <a:rPr lang="hu-HU" sz="1600" spc="-9" noProof="0" dirty="0">
                <a:solidFill>
                  <a:srgbClr val="231F20"/>
                </a:solidFill>
                <a:latin typeface="IBM Plex Sans"/>
                <a:ea typeface="IBM Plex Sans"/>
                <a:cs typeface="IBM Plex Sans"/>
                <a:sym typeface="IBM Plex Sans"/>
              </a:rPr>
              <a:t>nyomon követéséhez. A Föld megfigyelésével a tudósok az elmúlt évtizedekben korábban nem látott </a:t>
            </a:r>
            <a:r>
              <a:rPr lang="hu-HU" sz="1600" spc="3" noProof="0" dirty="0">
                <a:solidFill>
                  <a:srgbClr val="231F20"/>
                </a:solidFill>
                <a:latin typeface="IBM Plex Sans"/>
                <a:ea typeface="IBM Plex Sans"/>
                <a:cs typeface="IBM Plex Sans"/>
                <a:sym typeface="IBM Plex Sans"/>
              </a:rPr>
              <a:t>részletességgel tudták modellezni és követni a világóceán felszínének hőmérsékletét. Tekintve, hogy az </a:t>
            </a:r>
            <a:r>
              <a:rPr lang="hu-HU" sz="1600" spc="-9" noProof="0" dirty="0">
                <a:solidFill>
                  <a:srgbClr val="231F20"/>
                </a:solidFill>
                <a:latin typeface="IBM Plex Sans"/>
                <a:ea typeface="IBM Plex Sans"/>
                <a:cs typeface="IBM Plex Sans"/>
                <a:sym typeface="IBM Plex Sans"/>
              </a:rPr>
              <a:t>óceánok hatalmas hőtárolók, a felszíni hőmérséklet mérésével jobban megérthetjük a globális felmelegedést és a klímaváltozást. </a:t>
            </a:r>
          </a:p>
        </p:txBody>
      </p:sp>
      <p:grpSp>
        <p:nvGrpSpPr>
          <p:cNvPr id="18" name="Group 17">
            <a:extLst>
              <a:ext uri="{FF2B5EF4-FFF2-40B4-BE49-F238E27FC236}">
                <a16:creationId xmlns:a16="http://schemas.microsoft.com/office/drawing/2014/main" id="{A936699A-808D-14D2-0A56-8F289F824975}"/>
              </a:ext>
            </a:extLst>
          </p:cNvPr>
          <p:cNvGrpSpPr/>
          <p:nvPr/>
        </p:nvGrpSpPr>
        <p:grpSpPr>
          <a:xfrm>
            <a:off x="8642549" y="6065276"/>
            <a:ext cx="5437356" cy="4168552"/>
            <a:chOff x="8576469" y="3289300"/>
            <a:chExt cx="5437356" cy="4168552"/>
          </a:xfrm>
        </p:grpSpPr>
        <p:sp>
          <p:nvSpPr>
            <p:cNvPr id="2" name="Freeform 2"/>
            <p:cNvSpPr/>
            <p:nvPr/>
          </p:nvSpPr>
          <p:spPr>
            <a:xfrm>
              <a:off x="8576469" y="3289300"/>
              <a:ext cx="5437356" cy="3048000"/>
            </a:xfrm>
            <a:custGeom>
              <a:avLst/>
              <a:gdLst/>
              <a:ahLst/>
              <a:cxnLst/>
              <a:rect l="l" t="t" r="r" b="b"/>
              <a:pathLst>
                <a:path w="5437356" h="3048000">
                  <a:moveTo>
                    <a:pt x="0" y="0"/>
                  </a:moveTo>
                  <a:lnTo>
                    <a:pt x="5437356" y="0"/>
                  </a:lnTo>
                  <a:lnTo>
                    <a:pt x="5437356" y="3048000"/>
                  </a:lnTo>
                  <a:lnTo>
                    <a:pt x="0" y="3048000"/>
                  </a:lnTo>
                  <a:lnTo>
                    <a:pt x="0" y="0"/>
                  </a:lnTo>
                  <a:close/>
                </a:path>
              </a:pathLst>
            </a:custGeom>
            <a:blipFill>
              <a:blip r:embed="rId7"/>
              <a:stretch>
                <a:fillRect r="-2"/>
              </a:stretch>
            </a:blipFill>
          </p:spPr>
          <p:txBody>
            <a:bodyPr/>
            <a:lstStyle/>
            <a:p>
              <a:endParaRPr lang="en-US"/>
            </a:p>
          </p:txBody>
        </p:sp>
        <p:sp>
          <p:nvSpPr>
            <p:cNvPr id="4" name="Freeform 4"/>
            <p:cNvSpPr/>
            <p:nvPr/>
          </p:nvSpPr>
          <p:spPr>
            <a:xfrm>
              <a:off x="13213363" y="3432938"/>
              <a:ext cx="645414" cy="383029"/>
            </a:xfrm>
            <a:custGeom>
              <a:avLst/>
              <a:gdLst/>
              <a:ahLst/>
              <a:cxnLst/>
              <a:rect l="l" t="t" r="r" b="b"/>
              <a:pathLst>
                <a:path w="645414" h="383029">
                  <a:moveTo>
                    <a:pt x="0" y="0"/>
                  </a:moveTo>
                  <a:lnTo>
                    <a:pt x="645414" y="0"/>
                  </a:lnTo>
                  <a:lnTo>
                    <a:pt x="645414" y="383029"/>
                  </a:lnTo>
                  <a:lnTo>
                    <a:pt x="0" y="38302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4" name="TextBox 14"/>
            <p:cNvSpPr txBox="1"/>
            <p:nvPr/>
          </p:nvSpPr>
          <p:spPr>
            <a:xfrm>
              <a:off x="8623762" y="6366523"/>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15" name="TextBox 15"/>
            <p:cNvSpPr txBox="1"/>
            <p:nvPr/>
          </p:nvSpPr>
          <p:spPr>
            <a:xfrm>
              <a:off x="8749071" y="6442189"/>
              <a:ext cx="5092152" cy="1015663"/>
            </a:xfrm>
            <a:prstGeom prst="rect">
              <a:avLst/>
            </a:prstGeom>
          </p:spPr>
          <p:txBody>
            <a:bodyPr wrap="square" lIns="0" tIns="0" rIns="0" bIns="0" rtlCol="0" anchor="t">
              <a:spAutoFit/>
            </a:bodyPr>
            <a:lstStyle/>
            <a:p>
              <a:pPr algn="just"/>
              <a:r>
                <a:rPr lang="hu-HU" sz="1100" spc="-3" noProof="0" dirty="0">
                  <a:solidFill>
                    <a:srgbClr val="009ADA"/>
                  </a:solidFill>
                  <a:latin typeface="IBM Plex Sans"/>
                  <a:ea typeface="IBM Plex Sans"/>
                  <a:cs typeface="IBM Plex Sans"/>
                  <a:sym typeface="IBM Plex Sans"/>
                </a:rPr>
                <a:t>A Sentinel-3 európai műhold csúcstechnológiás műszerekkel van felszerelve, többek között egy olyan infravörös </a:t>
              </a:r>
              <a:r>
                <a:rPr lang="hu-HU" sz="1100" spc="-3" noProof="0" dirty="0" err="1">
                  <a:solidFill>
                    <a:srgbClr val="009ADA"/>
                  </a:solidFill>
                  <a:latin typeface="IBM Plex Sans"/>
                  <a:ea typeface="IBM Plex Sans"/>
                  <a:cs typeface="IBM Plex Sans"/>
                  <a:sym typeface="IBM Plex Sans"/>
                </a:rPr>
                <a:t>radiométerrel</a:t>
              </a:r>
              <a:r>
                <a:rPr lang="hu-HU" sz="1100" spc="-3" noProof="0" dirty="0">
                  <a:solidFill>
                    <a:srgbClr val="009ADA"/>
                  </a:solidFill>
                  <a:latin typeface="IBM Plex Sans"/>
                  <a:ea typeface="IBM Plex Sans"/>
                  <a:cs typeface="IBM Plex Sans"/>
                  <a:sym typeface="IBM Plex Sans"/>
                </a:rPr>
                <a:t>, amellyel globális térképeket lehet készíteni a tengerek felszíni hőmérsékletéről, így meg lehet figyelni a klímaváltozást, és előrejelzéseket lehet készíteni az óceánokkal és az időjárással  kapcsolatban. </a:t>
              </a:r>
            </a:p>
            <a:p>
              <a:pPr algn="just"/>
              <a:endParaRPr lang="hu-HU" sz="1100" spc="-3" noProof="0" dirty="0">
                <a:solidFill>
                  <a:srgbClr val="009ADA"/>
                </a:solidFill>
                <a:latin typeface="IBM Plex Sans"/>
                <a:ea typeface="IBM Plex Sans"/>
                <a:cs typeface="IBM Plex Sans"/>
                <a:sym typeface="IBM Plex Sans"/>
              </a:endParaRPr>
            </a:p>
          </p:txBody>
        </p:sp>
        <p:sp>
          <p:nvSpPr>
            <p:cNvPr id="17" name="TextBox 17"/>
            <p:cNvSpPr txBox="1"/>
            <p:nvPr/>
          </p:nvSpPr>
          <p:spPr>
            <a:xfrm>
              <a:off x="13426467" y="3488450"/>
              <a:ext cx="384239"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1. ábra</a:t>
              </a:r>
              <a:r>
                <a:rPr lang="en-US" sz="839" spc="-2">
                  <a:solidFill>
                    <a:srgbClr val="009ADA"/>
                  </a:solidFill>
                  <a:latin typeface="IBM Plex Sans"/>
                  <a:ea typeface="IBM Plex Sans"/>
                  <a:cs typeface="IBM Plex Sans"/>
                  <a:sym typeface="IBM Plex Sans"/>
                </a:rPr>
                <a:t> </a:t>
              </a:r>
            </a:p>
          </p:txBody>
        </p:sp>
      </p:grpSp>
      <p:pic>
        <p:nvPicPr>
          <p:cNvPr id="20" name="Picture 19" descr="Diagram of a diagram of the atmosphere&#10;&#10;AI-generated content may be incorrect.">
            <a:extLst>
              <a:ext uri="{FF2B5EF4-FFF2-40B4-BE49-F238E27FC236}">
                <a16:creationId xmlns:a16="http://schemas.microsoft.com/office/drawing/2014/main" id="{BE6E337B-9BB3-8854-6C83-C515B20BEAB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98267" y="550041"/>
            <a:ext cx="5267210" cy="463901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F6800A-A091-97FF-B057-51253C5D4D44}"/>
              </a:ext>
            </a:extLst>
          </p:cNvPr>
          <p:cNvSpPr txBox="1"/>
          <p:nvPr/>
        </p:nvSpPr>
        <p:spPr>
          <a:xfrm>
            <a:off x="0" y="317500"/>
            <a:ext cx="13834269" cy="646331"/>
          </a:xfrm>
          <a:prstGeom prst="rect">
            <a:avLst/>
          </a:prstGeom>
          <a:noFill/>
        </p:spPr>
        <p:txBody>
          <a:bodyPr wrap="square" rtlCol="0">
            <a:spAutoFit/>
          </a:bodyPr>
          <a:lstStyle/>
          <a:p>
            <a:r>
              <a:rPr lang="hu-HU" sz="3600" b="1" dirty="0">
                <a:latin typeface="Tahoma" panose="020B0604030504040204" pitchFamily="34" charset="0"/>
                <a:ea typeface="Tahoma" panose="020B0604030504040204" pitchFamily="34" charset="0"/>
                <a:cs typeface="Tahoma" panose="020B0604030504040204" pitchFamily="34" charset="0"/>
              </a:rPr>
              <a:t>Tengerfelszín-hőmérséklet (</a:t>
            </a:r>
            <a:r>
              <a:rPr lang="hu-HU" sz="3600" b="1" dirty="0" err="1">
                <a:latin typeface="Tahoma" panose="020B0604030504040204" pitchFamily="34" charset="0"/>
                <a:ea typeface="Tahoma" panose="020B0604030504040204" pitchFamily="34" charset="0"/>
                <a:cs typeface="Tahoma" panose="020B0604030504040204" pitchFamily="34" charset="0"/>
              </a:rPr>
              <a:t>Sea</a:t>
            </a:r>
            <a:r>
              <a:rPr lang="hu-HU" sz="3600" b="1" dirty="0">
                <a:latin typeface="Tahoma" panose="020B0604030504040204" pitchFamily="34" charset="0"/>
                <a:ea typeface="Tahoma" panose="020B0604030504040204" pitchFamily="34" charset="0"/>
                <a:cs typeface="Tahoma" panose="020B0604030504040204" pitchFamily="34" charset="0"/>
              </a:rPr>
              <a:t> Surface </a:t>
            </a:r>
            <a:r>
              <a:rPr lang="hu-HU" sz="3600" b="1" dirty="0" err="1">
                <a:latin typeface="Tahoma" panose="020B0604030504040204" pitchFamily="34" charset="0"/>
                <a:ea typeface="Tahoma" panose="020B0604030504040204" pitchFamily="34" charset="0"/>
                <a:cs typeface="Tahoma" panose="020B0604030504040204" pitchFamily="34" charset="0"/>
              </a:rPr>
              <a:t>Temperature</a:t>
            </a:r>
            <a:r>
              <a:rPr lang="hu-HU" sz="3600" b="1" dirty="0">
                <a:latin typeface="Tahoma" panose="020B0604030504040204" pitchFamily="34" charset="0"/>
                <a:ea typeface="Tahoma" panose="020B0604030504040204" pitchFamily="34" charset="0"/>
                <a:cs typeface="Tahoma" panose="020B0604030504040204" pitchFamily="34" charset="0"/>
              </a:rPr>
              <a:t>, SST)</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grpSp>
        <p:nvGrpSpPr>
          <p:cNvPr id="3" name="Group 2">
            <a:extLst>
              <a:ext uri="{FF2B5EF4-FFF2-40B4-BE49-F238E27FC236}">
                <a16:creationId xmlns:a16="http://schemas.microsoft.com/office/drawing/2014/main" id="{C5BF6284-A55E-E863-664E-C2D8B4678A72}"/>
              </a:ext>
            </a:extLst>
          </p:cNvPr>
          <p:cNvGrpSpPr/>
          <p:nvPr/>
        </p:nvGrpSpPr>
        <p:grpSpPr>
          <a:xfrm>
            <a:off x="8576469" y="6524848"/>
            <a:ext cx="5437356" cy="4168552"/>
            <a:chOff x="8576469" y="3289300"/>
            <a:chExt cx="5437356" cy="4168552"/>
          </a:xfrm>
        </p:grpSpPr>
        <p:sp>
          <p:nvSpPr>
            <p:cNvPr id="4" name="Freeform 2">
              <a:extLst>
                <a:ext uri="{FF2B5EF4-FFF2-40B4-BE49-F238E27FC236}">
                  <a16:creationId xmlns:a16="http://schemas.microsoft.com/office/drawing/2014/main" id="{CD696B20-EB80-7A62-4B26-F589814AB97B}"/>
                </a:ext>
              </a:extLst>
            </p:cNvPr>
            <p:cNvSpPr/>
            <p:nvPr/>
          </p:nvSpPr>
          <p:spPr>
            <a:xfrm>
              <a:off x="8576469" y="3289300"/>
              <a:ext cx="5437356" cy="3048000"/>
            </a:xfrm>
            <a:custGeom>
              <a:avLst/>
              <a:gdLst/>
              <a:ahLst/>
              <a:cxnLst/>
              <a:rect l="l" t="t" r="r" b="b"/>
              <a:pathLst>
                <a:path w="5437356" h="3048000">
                  <a:moveTo>
                    <a:pt x="0" y="0"/>
                  </a:moveTo>
                  <a:lnTo>
                    <a:pt x="5437356" y="0"/>
                  </a:lnTo>
                  <a:lnTo>
                    <a:pt x="5437356" y="3048000"/>
                  </a:lnTo>
                  <a:lnTo>
                    <a:pt x="0" y="3048000"/>
                  </a:lnTo>
                  <a:lnTo>
                    <a:pt x="0" y="0"/>
                  </a:lnTo>
                  <a:close/>
                </a:path>
              </a:pathLst>
            </a:custGeom>
            <a:blipFill>
              <a:blip r:embed="rId2"/>
              <a:stretch>
                <a:fillRect r="-2"/>
              </a:stretch>
            </a:blipFill>
          </p:spPr>
          <p:txBody>
            <a:bodyPr/>
            <a:lstStyle/>
            <a:p>
              <a:endParaRPr lang="en-US"/>
            </a:p>
          </p:txBody>
        </p:sp>
        <p:sp>
          <p:nvSpPr>
            <p:cNvPr id="5" name="Freeform 4">
              <a:extLst>
                <a:ext uri="{FF2B5EF4-FFF2-40B4-BE49-F238E27FC236}">
                  <a16:creationId xmlns:a16="http://schemas.microsoft.com/office/drawing/2014/main" id="{D820ACBA-A4C4-8959-A805-647AEAF9DA37}"/>
                </a:ext>
              </a:extLst>
            </p:cNvPr>
            <p:cNvSpPr/>
            <p:nvPr/>
          </p:nvSpPr>
          <p:spPr>
            <a:xfrm>
              <a:off x="13213363" y="3432938"/>
              <a:ext cx="645414" cy="383029"/>
            </a:xfrm>
            <a:custGeom>
              <a:avLst/>
              <a:gdLst/>
              <a:ahLst/>
              <a:cxnLst/>
              <a:rect l="l" t="t" r="r" b="b"/>
              <a:pathLst>
                <a:path w="645414" h="383029">
                  <a:moveTo>
                    <a:pt x="0" y="0"/>
                  </a:moveTo>
                  <a:lnTo>
                    <a:pt x="645414" y="0"/>
                  </a:lnTo>
                  <a:lnTo>
                    <a:pt x="645414" y="383029"/>
                  </a:lnTo>
                  <a:lnTo>
                    <a:pt x="0" y="38302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TextBox 14">
              <a:extLst>
                <a:ext uri="{FF2B5EF4-FFF2-40B4-BE49-F238E27FC236}">
                  <a16:creationId xmlns:a16="http://schemas.microsoft.com/office/drawing/2014/main" id="{F21A44C0-3711-DC87-6AE6-877D4E2A1D33}"/>
                </a:ext>
              </a:extLst>
            </p:cNvPr>
            <p:cNvSpPr txBox="1"/>
            <p:nvPr/>
          </p:nvSpPr>
          <p:spPr>
            <a:xfrm>
              <a:off x="8623762" y="6366523"/>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7" name="TextBox 15">
              <a:extLst>
                <a:ext uri="{FF2B5EF4-FFF2-40B4-BE49-F238E27FC236}">
                  <a16:creationId xmlns:a16="http://schemas.microsoft.com/office/drawing/2014/main" id="{4BBF8A5D-2FAE-311F-B74F-B20C5C642D81}"/>
                </a:ext>
              </a:extLst>
            </p:cNvPr>
            <p:cNvSpPr txBox="1"/>
            <p:nvPr/>
          </p:nvSpPr>
          <p:spPr>
            <a:xfrm>
              <a:off x="8749071" y="6442189"/>
              <a:ext cx="5092152" cy="1015663"/>
            </a:xfrm>
            <a:prstGeom prst="rect">
              <a:avLst/>
            </a:prstGeom>
          </p:spPr>
          <p:txBody>
            <a:bodyPr wrap="square" lIns="0" tIns="0" rIns="0" bIns="0" rtlCol="0" anchor="t">
              <a:spAutoFit/>
            </a:bodyPr>
            <a:lstStyle/>
            <a:p>
              <a:pPr algn="just"/>
              <a:r>
                <a:rPr lang="hu-HU" sz="1100" spc="-3" noProof="0" dirty="0">
                  <a:solidFill>
                    <a:srgbClr val="009ADA"/>
                  </a:solidFill>
                  <a:latin typeface="IBM Plex Sans"/>
                  <a:ea typeface="IBM Plex Sans"/>
                  <a:cs typeface="IBM Plex Sans"/>
                  <a:sym typeface="IBM Plex Sans"/>
                </a:rPr>
                <a:t>A Sentinel-3 európai műhold csúcstechnológiás műszerekkel van felszerelve, többek között egy olyan infravörös </a:t>
              </a:r>
              <a:r>
                <a:rPr lang="hu-HU" sz="1100" spc="-3" noProof="0" dirty="0" err="1">
                  <a:solidFill>
                    <a:srgbClr val="009ADA"/>
                  </a:solidFill>
                  <a:latin typeface="IBM Plex Sans"/>
                  <a:ea typeface="IBM Plex Sans"/>
                  <a:cs typeface="IBM Plex Sans"/>
                  <a:sym typeface="IBM Plex Sans"/>
                </a:rPr>
                <a:t>radiométerrel</a:t>
              </a:r>
              <a:r>
                <a:rPr lang="hu-HU" sz="1100" spc="-3" noProof="0" dirty="0">
                  <a:solidFill>
                    <a:srgbClr val="009ADA"/>
                  </a:solidFill>
                  <a:latin typeface="IBM Plex Sans"/>
                  <a:ea typeface="IBM Plex Sans"/>
                  <a:cs typeface="IBM Plex Sans"/>
                  <a:sym typeface="IBM Plex Sans"/>
                </a:rPr>
                <a:t>, amellyel globális térképeket lehet készíteni a tengerek felszíni hőmérsékletéről, így meg lehet figyelni a klímaváltozást, és előrejelzéseket lehet készíteni az óceánokkal és az időjárással  kapcsolatban. </a:t>
              </a:r>
            </a:p>
            <a:p>
              <a:pPr algn="just"/>
              <a:endParaRPr lang="hu-HU" sz="1100" spc="-3" noProof="0" dirty="0">
                <a:solidFill>
                  <a:srgbClr val="009ADA"/>
                </a:solidFill>
                <a:latin typeface="IBM Plex Sans"/>
                <a:ea typeface="IBM Plex Sans"/>
                <a:cs typeface="IBM Plex Sans"/>
                <a:sym typeface="IBM Plex Sans"/>
              </a:endParaRPr>
            </a:p>
          </p:txBody>
        </p:sp>
        <p:sp>
          <p:nvSpPr>
            <p:cNvPr id="8" name="TextBox 17">
              <a:extLst>
                <a:ext uri="{FF2B5EF4-FFF2-40B4-BE49-F238E27FC236}">
                  <a16:creationId xmlns:a16="http://schemas.microsoft.com/office/drawing/2014/main" id="{19BD662C-EEF5-C567-C5D4-8E992EC54800}"/>
                </a:ext>
              </a:extLst>
            </p:cNvPr>
            <p:cNvSpPr txBox="1"/>
            <p:nvPr/>
          </p:nvSpPr>
          <p:spPr>
            <a:xfrm>
              <a:off x="13426467" y="3488450"/>
              <a:ext cx="384239"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1. ábra</a:t>
              </a:r>
              <a:r>
                <a:rPr lang="en-US" sz="839" spc="-2">
                  <a:solidFill>
                    <a:srgbClr val="009ADA"/>
                  </a:solidFill>
                  <a:latin typeface="IBM Plex Sans"/>
                  <a:ea typeface="IBM Plex Sans"/>
                  <a:cs typeface="IBM Plex Sans"/>
                  <a:sym typeface="IBM Plex Sans"/>
                </a:rPr>
                <a:t> </a:t>
              </a:r>
            </a:p>
          </p:txBody>
        </p:sp>
      </p:grpSp>
      <p:pic>
        <p:nvPicPr>
          <p:cNvPr id="10" name="Picture 9">
            <a:extLst>
              <a:ext uri="{FF2B5EF4-FFF2-40B4-BE49-F238E27FC236}">
                <a16:creationId xmlns:a16="http://schemas.microsoft.com/office/drawing/2014/main" id="{09318507-6A21-8D3C-105D-0B5EB62795E2}"/>
              </a:ext>
            </a:extLst>
          </p:cNvPr>
          <p:cNvPicPr>
            <a:picLocks noChangeAspect="1"/>
          </p:cNvPicPr>
          <p:nvPr/>
        </p:nvPicPr>
        <p:blipFill>
          <a:blip r:embed="rId5"/>
          <a:stretch>
            <a:fillRect/>
          </a:stretch>
        </p:blipFill>
        <p:spPr>
          <a:xfrm>
            <a:off x="414154" y="1487935"/>
            <a:ext cx="10287000" cy="5238750"/>
          </a:xfrm>
          <a:prstGeom prst="rect">
            <a:avLst/>
          </a:prstGeom>
        </p:spPr>
      </p:pic>
    </p:spTree>
    <p:extLst>
      <p:ext uri="{BB962C8B-B14F-4D97-AF65-F5344CB8AC3E}">
        <p14:creationId xmlns:p14="http://schemas.microsoft.com/office/powerpoint/2010/main" val="14040638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Video 2">
            <a:hlinkClick r:id="" action="ppaction://media"/>
            <a:extLst>
              <a:ext uri="{FF2B5EF4-FFF2-40B4-BE49-F238E27FC236}">
                <a16:creationId xmlns:a16="http://schemas.microsoft.com/office/drawing/2014/main" id="{9FC73FF0-35E4-C2C9-1CE4-8C19513D596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99269" y="375245"/>
            <a:ext cx="12115800" cy="9086851"/>
          </a:xfrm>
          <a:prstGeom prst="rect">
            <a:avLst/>
          </a:prstGeom>
        </p:spPr>
      </p:pic>
    </p:spTree>
    <p:extLst>
      <p:ext uri="{BB962C8B-B14F-4D97-AF65-F5344CB8AC3E}">
        <p14:creationId xmlns:p14="http://schemas.microsoft.com/office/powerpoint/2010/main" val="267143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625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199DAF-3C5B-BAD7-C767-34F1FF986BA4}"/>
              </a:ext>
            </a:extLst>
          </p:cNvPr>
          <p:cNvPicPr>
            <a:picLocks noChangeAspect="1"/>
          </p:cNvPicPr>
          <p:nvPr/>
        </p:nvPicPr>
        <p:blipFill>
          <a:blip r:embed="rId2"/>
          <a:stretch>
            <a:fillRect/>
          </a:stretch>
        </p:blipFill>
        <p:spPr>
          <a:xfrm>
            <a:off x="1055517" y="3289299"/>
            <a:ext cx="11711952" cy="7110049"/>
          </a:xfrm>
          <a:prstGeom prst="rect">
            <a:avLst/>
          </a:prstGeom>
        </p:spPr>
      </p:pic>
      <p:sp>
        <p:nvSpPr>
          <p:cNvPr id="4" name="TextBox 3">
            <a:extLst>
              <a:ext uri="{FF2B5EF4-FFF2-40B4-BE49-F238E27FC236}">
                <a16:creationId xmlns:a16="http://schemas.microsoft.com/office/drawing/2014/main" id="{F215AB65-81D2-1589-CE67-3F42F2664428}"/>
              </a:ext>
            </a:extLst>
          </p:cNvPr>
          <p:cNvSpPr txBox="1"/>
          <p:nvPr/>
        </p:nvSpPr>
        <p:spPr>
          <a:xfrm>
            <a:off x="2023269" y="2679700"/>
            <a:ext cx="9525000" cy="461665"/>
          </a:xfrm>
          <a:prstGeom prst="rect">
            <a:avLst/>
          </a:prstGeom>
          <a:noFill/>
        </p:spPr>
        <p:txBody>
          <a:bodyPr wrap="square" rtlCol="0">
            <a:spAutoFit/>
          </a:bodyPr>
          <a:lstStyle/>
          <a:p>
            <a:pPr algn="ctr"/>
            <a:r>
              <a:rPr lang="en-US" sz="2400" dirty="0"/>
              <a:t>https://neo.gsfc.nasa.gov/view.php?datasetId=MOD_LSTD_E</a:t>
            </a:r>
          </a:p>
        </p:txBody>
      </p:sp>
      <p:sp>
        <p:nvSpPr>
          <p:cNvPr id="5" name="TextBox 4">
            <a:extLst>
              <a:ext uri="{FF2B5EF4-FFF2-40B4-BE49-F238E27FC236}">
                <a16:creationId xmlns:a16="http://schemas.microsoft.com/office/drawing/2014/main" id="{EDF3275E-53B4-7227-A1E4-3983E7097CCA}"/>
              </a:ext>
            </a:extLst>
          </p:cNvPr>
          <p:cNvSpPr txBox="1"/>
          <p:nvPr/>
        </p:nvSpPr>
        <p:spPr>
          <a:xfrm>
            <a:off x="68922" y="870315"/>
            <a:ext cx="13834269" cy="646331"/>
          </a:xfrm>
          <a:prstGeom prst="rect">
            <a:avLst/>
          </a:prstGeom>
          <a:noFill/>
        </p:spPr>
        <p:txBody>
          <a:bodyPr wrap="square" rtlCol="0">
            <a:spAutoFit/>
          </a:bodyPr>
          <a:lstStyle/>
          <a:p>
            <a:pPr algn="ctr"/>
            <a:r>
              <a:rPr lang="hu-HU" sz="3600" b="1" dirty="0" err="1">
                <a:latin typeface="Tahoma" panose="020B0604030504040204" pitchFamily="34" charset="0"/>
                <a:ea typeface="Tahoma" panose="020B0604030504040204" pitchFamily="34" charset="0"/>
                <a:cs typeface="Tahoma" panose="020B0604030504040204" pitchFamily="34" charset="0"/>
              </a:rPr>
              <a:t>Land</a:t>
            </a:r>
            <a:r>
              <a:rPr lang="hu-HU" sz="3600" b="1" dirty="0">
                <a:latin typeface="Tahoma" panose="020B0604030504040204" pitchFamily="34" charset="0"/>
                <a:ea typeface="Tahoma" panose="020B0604030504040204" pitchFamily="34" charset="0"/>
                <a:cs typeface="Tahoma" panose="020B0604030504040204" pitchFamily="34" charset="0"/>
              </a:rPr>
              <a:t> Surface </a:t>
            </a:r>
            <a:r>
              <a:rPr lang="hu-HU" sz="3600" b="1" dirty="0" err="1">
                <a:latin typeface="Tahoma" panose="020B0604030504040204" pitchFamily="34" charset="0"/>
                <a:ea typeface="Tahoma" panose="020B0604030504040204" pitchFamily="34" charset="0"/>
                <a:cs typeface="Tahoma" panose="020B0604030504040204" pitchFamily="34" charset="0"/>
              </a:rPr>
              <a:t>Temperature</a:t>
            </a:r>
            <a:r>
              <a:rPr lang="hu-HU" sz="3600" b="1" dirty="0">
                <a:latin typeface="Tahoma" panose="020B0604030504040204" pitchFamily="34" charset="0"/>
                <a:ea typeface="Tahoma" panose="020B0604030504040204" pitchFamily="34" charset="0"/>
                <a:cs typeface="Tahoma" panose="020B0604030504040204" pitchFamily="34" charset="0"/>
              </a:rPr>
              <a:t> (LST)</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24472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324250" y="3791589"/>
            <a:ext cx="2996565" cy="2515867"/>
          </a:xfrm>
          <a:custGeom>
            <a:avLst/>
            <a:gdLst/>
            <a:ahLst/>
            <a:cxnLst/>
            <a:rect l="l" t="t" r="r" b="b"/>
            <a:pathLst>
              <a:path w="2996565" h="2515867">
                <a:moveTo>
                  <a:pt x="0" y="0"/>
                </a:moveTo>
                <a:lnTo>
                  <a:pt x="2996565" y="0"/>
                </a:lnTo>
                <a:lnTo>
                  <a:pt x="2996565" y="2515867"/>
                </a:lnTo>
                <a:lnTo>
                  <a:pt x="0" y="2515867"/>
                </a:lnTo>
                <a:lnTo>
                  <a:pt x="0" y="0"/>
                </a:lnTo>
                <a:close/>
              </a:path>
            </a:pathLst>
          </a:custGeom>
          <a:blipFill>
            <a:blip r:embed="rId2"/>
            <a:stretch>
              <a:fillRect/>
            </a:stretch>
          </a:blipFill>
        </p:spPr>
        <p:txBody>
          <a:bodyPr/>
          <a:lstStyle/>
          <a:p>
            <a:endParaRPr lang="en-US"/>
          </a:p>
        </p:txBody>
      </p:sp>
      <p:sp>
        <p:nvSpPr>
          <p:cNvPr id="3" name="Freeform 3"/>
          <p:cNvSpPr/>
          <p:nvPr/>
        </p:nvSpPr>
        <p:spPr>
          <a:xfrm>
            <a:off x="7303294" y="7075171"/>
            <a:ext cx="3025778" cy="2515867"/>
          </a:xfrm>
          <a:custGeom>
            <a:avLst/>
            <a:gdLst/>
            <a:ahLst/>
            <a:cxnLst/>
            <a:rect l="l" t="t" r="r" b="b"/>
            <a:pathLst>
              <a:path w="3025778" h="2515867">
                <a:moveTo>
                  <a:pt x="0" y="0"/>
                </a:moveTo>
                <a:lnTo>
                  <a:pt x="3025778" y="0"/>
                </a:lnTo>
                <a:lnTo>
                  <a:pt x="3025778" y="2515867"/>
                </a:lnTo>
                <a:lnTo>
                  <a:pt x="0" y="2515867"/>
                </a:lnTo>
                <a:lnTo>
                  <a:pt x="0" y="0"/>
                </a:lnTo>
                <a:close/>
              </a:path>
            </a:pathLst>
          </a:custGeom>
          <a:blipFill>
            <a:blip r:embed="rId3"/>
            <a:stretch>
              <a:fillRect/>
            </a:stretch>
          </a:blipFill>
        </p:spPr>
        <p:txBody>
          <a:bodyPr/>
          <a:lstStyle/>
          <a:p>
            <a:endParaRPr lang="en-US"/>
          </a:p>
        </p:txBody>
      </p:sp>
      <p:sp>
        <p:nvSpPr>
          <p:cNvPr id="4" name="Freeform 4"/>
          <p:cNvSpPr/>
          <p:nvPr/>
        </p:nvSpPr>
        <p:spPr>
          <a:xfrm>
            <a:off x="10401462" y="0"/>
            <a:ext cx="510540" cy="2751458"/>
          </a:xfrm>
          <a:custGeom>
            <a:avLst/>
            <a:gdLst/>
            <a:ahLst/>
            <a:cxnLst/>
            <a:rect l="l" t="t" r="r" b="b"/>
            <a:pathLst>
              <a:path w="510540" h="2751458">
                <a:moveTo>
                  <a:pt x="0" y="0"/>
                </a:moveTo>
                <a:lnTo>
                  <a:pt x="510540" y="0"/>
                </a:lnTo>
                <a:lnTo>
                  <a:pt x="510540" y="2751458"/>
                </a:lnTo>
                <a:lnTo>
                  <a:pt x="0" y="2751458"/>
                </a:lnTo>
                <a:lnTo>
                  <a:pt x="0" y="0"/>
                </a:lnTo>
                <a:close/>
              </a:path>
            </a:pathLst>
          </a:custGeom>
          <a:blipFill>
            <a:blip r:embed="rId4"/>
            <a:stretch>
              <a:fillRect/>
            </a:stretch>
          </a:blipFill>
        </p:spPr>
        <p:txBody>
          <a:bodyPr/>
          <a:lstStyle/>
          <a:p>
            <a:endParaRPr lang="en-US"/>
          </a:p>
        </p:txBody>
      </p:sp>
      <p:sp>
        <p:nvSpPr>
          <p:cNvPr id="5" name="Freeform 5"/>
          <p:cNvSpPr/>
          <p:nvPr/>
        </p:nvSpPr>
        <p:spPr>
          <a:xfrm>
            <a:off x="3962563" y="7049139"/>
            <a:ext cx="3030217" cy="2558415"/>
          </a:xfrm>
          <a:custGeom>
            <a:avLst/>
            <a:gdLst/>
            <a:ahLst/>
            <a:cxnLst/>
            <a:rect l="l" t="t" r="r" b="b"/>
            <a:pathLst>
              <a:path w="3030217" h="2558415">
                <a:moveTo>
                  <a:pt x="0" y="0"/>
                </a:moveTo>
                <a:lnTo>
                  <a:pt x="3030217" y="0"/>
                </a:lnTo>
                <a:lnTo>
                  <a:pt x="3030217" y="2558415"/>
                </a:lnTo>
                <a:lnTo>
                  <a:pt x="0" y="2558415"/>
                </a:lnTo>
                <a:lnTo>
                  <a:pt x="0" y="0"/>
                </a:lnTo>
                <a:close/>
              </a:path>
            </a:pathLst>
          </a:custGeom>
          <a:blipFill>
            <a:blip r:embed="rId5"/>
            <a:stretch>
              <a:fillRect/>
            </a:stretch>
          </a:blipFill>
        </p:spPr>
        <p:txBody>
          <a:bodyPr/>
          <a:lstStyle/>
          <a:p>
            <a:endParaRPr lang="en-US"/>
          </a:p>
        </p:txBody>
      </p:sp>
      <p:sp>
        <p:nvSpPr>
          <p:cNvPr id="6" name="Freeform 6"/>
          <p:cNvSpPr/>
          <p:nvPr/>
        </p:nvSpPr>
        <p:spPr>
          <a:xfrm>
            <a:off x="3982166" y="7455028"/>
            <a:ext cx="2044827" cy="264157"/>
          </a:xfrm>
          <a:custGeom>
            <a:avLst/>
            <a:gdLst/>
            <a:ahLst/>
            <a:cxnLst/>
            <a:rect l="l" t="t" r="r" b="b"/>
            <a:pathLst>
              <a:path w="2044827" h="264157">
                <a:moveTo>
                  <a:pt x="0" y="0"/>
                </a:moveTo>
                <a:lnTo>
                  <a:pt x="2044827" y="0"/>
                </a:lnTo>
                <a:lnTo>
                  <a:pt x="2044827" y="264157"/>
                </a:lnTo>
                <a:lnTo>
                  <a:pt x="0" y="26415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6174649" y="7171564"/>
            <a:ext cx="718309" cy="288541"/>
          </a:xfrm>
          <a:custGeom>
            <a:avLst/>
            <a:gdLst/>
            <a:ahLst/>
            <a:cxnLst/>
            <a:rect l="l" t="t" r="r" b="b"/>
            <a:pathLst>
              <a:path w="718309" h="288541">
                <a:moveTo>
                  <a:pt x="0" y="0"/>
                </a:moveTo>
                <a:lnTo>
                  <a:pt x="718309" y="0"/>
                </a:lnTo>
                <a:lnTo>
                  <a:pt x="718309" y="288541"/>
                </a:lnTo>
                <a:lnTo>
                  <a:pt x="0" y="28854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a:off x="3988262" y="9269226"/>
            <a:ext cx="2999489" cy="258013"/>
          </a:xfrm>
          <a:custGeom>
            <a:avLst/>
            <a:gdLst/>
            <a:ahLst/>
            <a:cxnLst/>
            <a:rect l="l" t="t" r="r" b="b"/>
            <a:pathLst>
              <a:path w="2999489" h="258013">
                <a:moveTo>
                  <a:pt x="0" y="0"/>
                </a:moveTo>
                <a:lnTo>
                  <a:pt x="2999489" y="0"/>
                </a:lnTo>
                <a:lnTo>
                  <a:pt x="2999489" y="258013"/>
                </a:lnTo>
                <a:lnTo>
                  <a:pt x="0" y="2580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Freeform 9"/>
          <p:cNvSpPr/>
          <p:nvPr/>
        </p:nvSpPr>
        <p:spPr>
          <a:xfrm>
            <a:off x="3798780" y="1042673"/>
            <a:ext cx="6519034" cy="365760"/>
          </a:xfrm>
          <a:custGeom>
            <a:avLst/>
            <a:gdLst/>
            <a:ahLst/>
            <a:cxnLst/>
            <a:rect l="l" t="t" r="r" b="b"/>
            <a:pathLst>
              <a:path w="6519034" h="365760">
                <a:moveTo>
                  <a:pt x="0" y="0"/>
                </a:moveTo>
                <a:lnTo>
                  <a:pt x="6519034" y="0"/>
                </a:lnTo>
                <a:lnTo>
                  <a:pt x="6519034" y="365760"/>
                </a:lnTo>
                <a:lnTo>
                  <a:pt x="0" y="3657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0" name="Freeform 10"/>
          <p:cNvSpPr/>
          <p:nvPr/>
        </p:nvSpPr>
        <p:spPr>
          <a:xfrm>
            <a:off x="9510303" y="7153276"/>
            <a:ext cx="721662" cy="383029"/>
          </a:xfrm>
          <a:custGeom>
            <a:avLst/>
            <a:gdLst/>
            <a:ahLst/>
            <a:cxnLst/>
            <a:rect l="l" t="t" r="r" b="b"/>
            <a:pathLst>
              <a:path w="721662" h="383029">
                <a:moveTo>
                  <a:pt x="0" y="0"/>
                </a:moveTo>
                <a:lnTo>
                  <a:pt x="721662" y="0"/>
                </a:lnTo>
                <a:lnTo>
                  <a:pt x="721662" y="383029"/>
                </a:lnTo>
                <a:lnTo>
                  <a:pt x="0" y="38302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1" name="Freeform 11"/>
          <p:cNvSpPr/>
          <p:nvPr/>
        </p:nvSpPr>
        <p:spPr>
          <a:xfrm>
            <a:off x="9519447" y="3866646"/>
            <a:ext cx="715566" cy="325117"/>
          </a:xfrm>
          <a:custGeom>
            <a:avLst/>
            <a:gdLst/>
            <a:ahLst/>
            <a:cxnLst/>
            <a:rect l="l" t="t" r="r" b="b"/>
            <a:pathLst>
              <a:path w="715566" h="325117">
                <a:moveTo>
                  <a:pt x="0" y="0"/>
                </a:moveTo>
                <a:lnTo>
                  <a:pt x="715566" y="0"/>
                </a:lnTo>
                <a:lnTo>
                  <a:pt x="715566" y="325117"/>
                </a:lnTo>
                <a:lnTo>
                  <a:pt x="0" y="32511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2" name="Freeform 12"/>
          <p:cNvSpPr/>
          <p:nvPr/>
        </p:nvSpPr>
        <p:spPr>
          <a:xfrm>
            <a:off x="10479948" y="70610"/>
            <a:ext cx="386382" cy="2547747"/>
          </a:xfrm>
          <a:custGeom>
            <a:avLst/>
            <a:gdLst/>
            <a:ahLst/>
            <a:cxnLst/>
            <a:rect l="l" t="t" r="r" b="b"/>
            <a:pathLst>
              <a:path w="386382" h="2547747">
                <a:moveTo>
                  <a:pt x="0" y="0"/>
                </a:moveTo>
                <a:lnTo>
                  <a:pt x="386382" y="0"/>
                </a:lnTo>
                <a:lnTo>
                  <a:pt x="386382" y="2547747"/>
                </a:lnTo>
                <a:lnTo>
                  <a:pt x="0" y="254774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3" name="Freeform 13"/>
          <p:cNvSpPr/>
          <p:nvPr/>
        </p:nvSpPr>
        <p:spPr>
          <a:xfrm>
            <a:off x="10590686" y="2336798"/>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20"/>
            <a:stretch>
              <a:fillRect/>
            </a:stretch>
          </a:blipFill>
        </p:spPr>
        <p:txBody>
          <a:bodyPr/>
          <a:lstStyle/>
          <a:p>
            <a:endParaRPr lang="en-US"/>
          </a:p>
        </p:txBody>
      </p:sp>
      <p:sp>
        <p:nvSpPr>
          <p:cNvPr id="14" name="Freeform 14"/>
          <p:cNvSpPr/>
          <p:nvPr/>
        </p:nvSpPr>
        <p:spPr>
          <a:xfrm>
            <a:off x="3894612" y="1106167"/>
            <a:ext cx="180975" cy="228600"/>
          </a:xfrm>
          <a:custGeom>
            <a:avLst/>
            <a:gdLst/>
            <a:ahLst/>
            <a:cxnLst/>
            <a:rect l="l" t="t" r="r" b="b"/>
            <a:pathLst>
              <a:path w="180975" h="228600">
                <a:moveTo>
                  <a:pt x="0" y="0"/>
                </a:moveTo>
                <a:lnTo>
                  <a:pt x="180975" y="0"/>
                </a:lnTo>
                <a:lnTo>
                  <a:pt x="180975" y="228600"/>
                </a:lnTo>
                <a:lnTo>
                  <a:pt x="0" y="228600"/>
                </a:lnTo>
                <a:lnTo>
                  <a:pt x="0" y="0"/>
                </a:lnTo>
                <a:close/>
              </a:path>
            </a:pathLst>
          </a:custGeom>
          <a:blipFill>
            <a:blip r:embed="rId21"/>
            <a:stretch>
              <a:fillRect/>
            </a:stretch>
          </a:blipFill>
        </p:spPr>
        <p:txBody>
          <a:bodyPr/>
          <a:lstStyle/>
          <a:p>
            <a:endParaRPr lang="en-US"/>
          </a:p>
        </p:txBody>
      </p:sp>
      <p:sp>
        <p:nvSpPr>
          <p:cNvPr id="15" name="TextBox 15"/>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6" name="TextBox 16"/>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11 </a:t>
            </a:r>
          </a:p>
        </p:txBody>
      </p:sp>
      <p:sp>
        <p:nvSpPr>
          <p:cNvPr id="17" name="TextBox 17"/>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8" name="TextBox 18"/>
          <p:cNvSpPr txBox="1"/>
          <p:nvPr/>
        </p:nvSpPr>
        <p:spPr>
          <a:xfrm>
            <a:off x="4246836" y="1017395"/>
            <a:ext cx="3414598" cy="340385"/>
          </a:xfrm>
          <a:prstGeom prst="rect">
            <a:avLst/>
          </a:prstGeom>
        </p:spPr>
        <p:txBody>
          <a:bodyPr lIns="0" tIns="0" rIns="0" bIns="0" rtlCol="0" anchor="t">
            <a:spAutoFit/>
          </a:bodyPr>
          <a:lstStyle/>
          <a:p>
            <a:pPr>
              <a:lnSpc>
                <a:spcPts val="2788"/>
              </a:lnSpc>
            </a:pPr>
            <a:r>
              <a:rPr lang="en-US" sz="1992" b="1" spc="-11">
                <a:solidFill>
                  <a:srgbClr val="EBEBEB"/>
                </a:solidFill>
                <a:latin typeface="IBM Plex Sans Bold"/>
                <a:ea typeface="IBM Plex Sans Bold"/>
                <a:cs typeface="IBM Plex Sans Bold"/>
                <a:sym typeface="IBM Plex Sans Bold"/>
              </a:rPr>
              <a:t>AZ ÓCEÁNOK AUTÓPÁLYÁI </a:t>
            </a:r>
          </a:p>
        </p:txBody>
      </p:sp>
      <p:sp>
        <p:nvSpPr>
          <p:cNvPr id="19" name="TextBox 19"/>
          <p:cNvSpPr txBox="1"/>
          <p:nvPr/>
        </p:nvSpPr>
        <p:spPr>
          <a:xfrm>
            <a:off x="3798781" y="1508065"/>
            <a:ext cx="5267211" cy="295304"/>
          </a:xfrm>
          <a:prstGeom prst="rect">
            <a:avLst/>
          </a:prstGeom>
        </p:spPr>
        <p:txBody>
          <a:bodyPr lIns="0" tIns="0" rIns="0" bIns="0" rtlCol="0" anchor="t">
            <a:spAutoFit/>
          </a:bodyPr>
          <a:lstStyle/>
          <a:p>
            <a:pPr>
              <a:lnSpc>
                <a:spcPts val="2385"/>
              </a:lnSpc>
            </a:pPr>
            <a:r>
              <a:rPr lang="en-US" sz="1704" b="1" spc="-15">
                <a:solidFill>
                  <a:srgbClr val="9D9FA2"/>
                </a:solidFill>
                <a:latin typeface="IBM Plex Sans Bold"/>
                <a:ea typeface="IBM Plex Sans Bold"/>
                <a:cs typeface="IBM Plex Sans Bold"/>
                <a:sym typeface="IBM Plex Sans Bold"/>
              </a:rPr>
              <a:t>Tengeráramlatok és azok kapcsolata az éghajlattal</a:t>
            </a:r>
            <a:r>
              <a:rPr lang="en-US" sz="1704" b="1" spc="-15">
                <a:solidFill>
                  <a:srgbClr val="009ADA"/>
                </a:solidFill>
                <a:latin typeface="IBM Plex Sans Bold"/>
                <a:ea typeface="IBM Plex Sans Bold"/>
                <a:cs typeface="IBM Plex Sans Bold"/>
                <a:sym typeface="IBM Plex Sans Bold"/>
              </a:rPr>
              <a:t> </a:t>
            </a:r>
          </a:p>
        </p:txBody>
      </p:sp>
      <p:sp>
        <p:nvSpPr>
          <p:cNvPr id="20" name="TextBox 20"/>
          <p:cNvSpPr txBox="1"/>
          <p:nvPr/>
        </p:nvSpPr>
        <p:spPr>
          <a:xfrm>
            <a:off x="3789637" y="3770414"/>
            <a:ext cx="3388785" cy="2380450"/>
          </a:xfrm>
          <a:prstGeom prst="rect">
            <a:avLst/>
          </a:prstGeom>
        </p:spPr>
        <p:txBody>
          <a:bodyPr lIns="0" tIns="0" rIns="0" bIns="0" rtlCol="0" anchor="t">
            <a:spAutoFit/>
          </a:bodyPr>
          <a:lstStyle/>
          <a:p>
            <a:pPr algn="just">
              <a:lnSpc>
                <a:spcPts val="1465"/>
              </a:lnSpc>
            </a:pPr>
            <a:r>
              <a:rPr lang="en-US" sz="1103" spc="1">
                <a:solidFill>
                  <a:srgbClr val="231F20"/>
                </a:solidFill>
                <a:latin typeface="IBM Plex Sans"/>
                <a:ea typeface="IBM Plex Sans"/>
                <a:cs typeface="IBM Plex Sans"/>
                <a:sym typeface="IBM Plex Sans"/>
              </a:rPr>
              <a:t>A bolygó mintegy 71%-át víz borítja, így az óceánok alapvetően fontos szerepet töltenek be a környezet és a földi élet szempontjából. Ez az óriási vízmennyiség folyamatosan áramlik, hőt és energiát szállít a Föld egyik pontjától a másikig, például Európa partjai mentén. </a:t>
            </a:r>
          </a:p>
          <a:p>
            <a:pPr algn="just">
              <a:lnSpc>
                <a:spcPts val="2759"/>
              </a:lnSpc>
            </a:pPr>
            <a:r>
              <a:rPr lang="en-US" sz="1103" spc="-9">
                <a:solidFill>
                  <a:srgbClr val="231F20"/>
                </a:solidFill>
                <a:latin typeface="IBM Plex Sans"/>
                <a:ea typeface="IBM Plex Sans"/>
                <a:cs typeface="IBM Plex Sans"/>
                <a:sym typeface="IBM Plex Sans"/>
              </a:rPr>
              <a:t>A tengeráramlatok rendszereit alapvetően a szél, a </a:t>
            </a:r>
          </a:p>
          <a:p>
            <a:pPr algn="just">
              <a:lnSpc>
                <a:spcPts val="551"/>
              </a:lnSpc>
            </a:pPr>
            <a:r>
              <a:rPr lang="en-US" sz="1103" spc="-9">
                <a:solidFill>
                  <a:srgbClr val="231F20"/>
                </a:solidFill>
                <a:latin typeface="IBM Plex Sans"/>
                <a:ea typeface="IBM Plex Sans"/>
                <a:cs typeface="IBM Plex Sans"/>
                <a:sym typeface="IBM Plex Sans"/>
              </a:rPr>
              <a:t>légkör felszínre gyakorolt nyomása és a különböző </a:t>
            </a:r>
          </a:p>
          <a:p>
            <a:pPr algn="just">
              <a:lnSpc>
                <a:spcPts val="2375"/>
              </a:lnSpc>
            </a:pPr>
            <a:r>
              <a:rPr lang="en-US" sz="1103" spc="-9">
                <a:solidFill>
                  <a:srgbClr val="231F20"/>
                </a:solidFill>
                <a:latin typeface="IBM Plex Sans"/>
                <a:ea typeface="IBM Plex Sans"/>
                <a:cs typeface="IBM Plex Sans"/>
                <a:sym typeface="IBM Plex Sans"/>
              </a:rPr>
              <a:t>víztömegek sűrűségbeli különbsége működteti. A </a:t>
            </a:r>
          </a:p>
          <a:p>
            <a:pPr algn="just">
              <a:lnSpc>
                <a:spcPts val="551"/>
              </a:lnSpc>
            </a:pPr>
            <a:r>
              <a:rPr lang="en-US" sz="1103">
                <a:solidFill>
                  <a:srgbClr val="231F20"/>
                </a:solidFill>
                <a:latin typeface="IBM Plex Sans"/>
                <a:ea typeface="IBM Plex Sans"/>
                <a:cs typeface="IBM Plex Sans"/>
                <a:sym typeface="IBM Plex Sans"/>
              </a:rPr>
              <a:t>sűrűség függ a víz hőmérsékletétől és sótartalmától. </a:t>
            </a:r>
          </a:p>
          <a:p>
            <a:pPr algn="just">
              <a:lnSpc>
                <a:spcPts val="2380"/>
              </a:lnSpc>
            </a:pPr>
            <a:r>
              <a:rPr lang="en-US" sz="1103" spc="-9">
                <a:solidFill>
                  <a:srgbClr val="231F20"/>
                </a:solidFill>
                <a:latin typeface="IBM Plex Sans"/>
                <a:ea typeface="IBM Plex Sans"/>
                <a:cs typeface="IBM Plex Sans"/>
                <a:sym typeface="IBM Plex Sans"/>
              </a:rPr>
              <a:t>Az óceánok autópályáit tehát számos hatás együtt </a:t>
            </a:r>
          </a:p>
          <a:p>
            <a:pPr algn="just">
              <a:lnSpc>
                <a:spcPts val="551"/>
              </a:lnSpc>
            </a:pPr>
            <a:r>
              <a:rPr lang="en-US" sz="1103" spc="-9">
                <a:solidFill>
                  <a:srgbClr val="231F20"/>
                </a:solidFill>
                <a:latin typeface="IBM Plex Sans"/>
                <a:ea typeface="IBM Plex Sans"/>
                <a:cs typeface="IBM Plex Sans"/>
                <a:sym typeface="IBM Plex Sans"/>
              </a:rPr>
              <a:t>alakítja ki. </a:t>
            </a:r>
          </a:p>
        </p:txBody>
      </p:sp>
      <p:sp>
        <p:nvSpPr>
          <p:cNvPr id="21" name="TextBox 21"/>
          <p:cNvSpPr txBox="1"/>
          <p:nvPr/>
        </p:nvSpPr>
        <p:spPr>
          <a:xfrm>
            <a:off x="3789636" y="2660561"/>
            <a:ext cx="6695370" cy="992124"/>
          </a:xfrm>
          <a:prstGeom prst="rect">
            <a:avLst/>
          </a:prstGeom>
        </p:spPr>
        <p:txBody>
          <a:bodyPr lIns="0" tIns="0" rIns="0" bIns="0" rtlCol="0" anchor="t">
            <a:spAutoFit/>
          </a:bodyPr>
          <a:lstStyle/>
          <a:p>
            <a:pPr algn="just">
              <a:lnSpc>
                <a:spcPts val="1463"/>
              </a:lnSpc>
            </a:pPr>
            <a:r>
              <a:rPr lang="en-US" sz="1103" spc="6">
                <a:solidFill>
                  <a:srgbClr val="231F20"/>
                </a:solidFill>
                <a:latin typeface="IBM Plex Sans"/>
                <a:ea typeface="IBM Plex Sans"/>
                <a:cs typeface="IBM Plex Sans"/>
                <a:sym typeface="IBM Plex Sans"/>
              </a:rPr>
              <a:t>A tengeri áramlatok óriási területeken keresztül szállítják a meleg és hideg vizet. Az áramlatokok közül soknak jelentős hatása van a szárazföld éghajlatára. A műholdak az óceánok megfigyelésének fontos eszközei, követhetők velük az áramlatok változásai, és segítségükkel jobban megismerhetjük a tengeráramlatok mintázatait. </a:t>
            </a:r>
          </a:p>
          <a:p>
            <a:pPr algn="just">
              <a:lnSpc>
                <a:spcPts val="1814"/>
              </a:lnSpc>
            </a:pPr>
            <a:r>
              <a:rPr lang="en-US" sz="1296" b="1" spc="-9">
                <a:solidFill>
                  <a:srgbClr val="009ADA"/>
                </a:solidFill>
                <a:latin typeface="IBM Plex Sans Bold"/>
                <a:ea typeface="IBM Plex Sans Bold"/>
                <a:cs typeface="IBM Plex Sans Bold"/>
                <a:sym typeface="IBM Plex Sans Bold"/>
              </a:rPr>
              <a:t>Az óceánok folyamatosan áramlanak</a:t>
            </a:r>
            <a:r>
              <a:rPr lang="en-US" sz="1296" b="1" spc="-9">
                <a:solidFill>
                  <a:srgbClr val="9D9FA2"/>
                </a:solidFill>
                <a:latin typeface="IBM Plex Sans Bold"/>
                <a:ea typeface="IBM Plex Sans Bold"/>
                <a:cs typeface="IBM Plex Sans Bold"/>
                <a:sym typeface="IBM Plex Sans Bold"/>
              </a:rPr>
              <a:t> </a:t>
            </a:r>
          </a:p>
        </p:txBody>
      </p:sp>
      <p:sp>
        <p:nvSpPr>
          <p:cNvPr id="22" name="TextBox 22"/>
          <p:cNvSpPr txBox="1"/>
          <p:nvPr/>
        </p:nvSpPr>
        <p:spPr>
          <a:xfrm>
            <a:off x="4140156" y="9635577"/>
            <a:ext cx="1656474" cy="142731"/>
          </a:xfrm>
          <a:prstGeom prst="rect">
            <a:avLst/>
          </a:prstGeom>
        </p:spPr>
        <p:txBody>
          <a:bodyPr lIns="0" tIns="0" rIns="0" bIns="0" rtlCol="0" anchor="t">
            <a:spAutoFit/>
          </a:bodyPr>
          <a:lstStyle/>
          <a:p>
            <a:pPr>
              <a:lnSpc>
                <a:spcPts val="1175"/>
              </a:lnSpc>
            </a:pPr>
            <a:r>
              <a:rPr lang="en-US" sz="839" spc="-4">
                <a:solidFill>
                  <a:srgbClr val="009ADA"/>
                </a:solidFill>
                <a:latin typeface="IBM Plex Sans"/>
                <a:ea typeface="IBM Plex Sans"/>
                <a:cs typeface="IBM Plex Sans"/>
                <a:sym typeface="IBM Plex Sans"/>
              </a:rPr>
              <a:t>Felszíni és mélytengeri áramlatok. </a:t>
            </a:r>
          </a:p>
        </p:txBody>
      </p:sp>
      <p:sp>
        <p:nvSpPr>
          <p:cNvPr id="23" name="TextBox 23"/>
          <p:cNvSpPr txBox="1"/>
          <p:nvPr/>
        </p:nvSpPr>
        <p:spPr>
          <a:xfrm>
            <a:off x="6338727" y="7227076"/>
            <a:ext cx="430873" cy="142731"/>
          </a:xfrm>
          <a:prstGeom prst="rect">
            <a:avLst/>
          </a:prstGeom>
        </p:spPr>
        <p:txBody>
          <a:bodyPr lIns="0" tIns="0" rIns="0" bIns="0" rtlCol="0" anchor="t">
            <a:spAutoFit/>
          </a:bodyPr>
          <a:lstStyle/>
          <a:p>
            <a:pPr>
              <a:lnSpc>
                <a:spcPts val="1175"/>
              </a:lnSpc>
            </a:pPr>
            <a:r>
              <a:rPr lang="en-US" sz="839" b="1" spc="-3">
                <a:solidFill>
                  <a:srgbClr val="FFFFFF"/>
                </a:solidFill>
                <a:latin typeface="IBM Plex Sans Bold"/>
                <a:ea typeface="IBM Plex Sans Bold"/>
                <a:cs typeface="IBM Plex Sans Bold"/>
                <a:sym typeface="IBM Plex Sans Bold"/>
              </a:rPr>
              <a:t>A2 ábra</a:t>
            </a:r>
            <a:r>
              <a:rPr lang="en-US" sz="839" spc="-3">
                <a:solidFill>
                  <a:srgbClr val="009ADA"/>
                </a:solidFill>
                <a:latin typeface="IBM Plex Sans"/>
                <a:ea typeface="IBM Plex Sans"/>
                <a:cs typeface="IBM Plex Sans"/>
                <a:sym typeface="IBM Plex Sans"/>
              </a:rPr>
              <a:t> </a:t>
            </a:r>
          </a:p>
        </p:txBody>
      </p:sp>
      <p:sp>
        <p:nvSpPr>
          <p:cNvPr id="24" name="TextBox 24"/>
          <p:cNvSpPr txBox="1"/>
          <p:nvPr/>
        </p:nvSpPr>
        <p:spPr>
          <a:xfrm>
            <a:off x="7363112" y="9638376"/>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25" name="TextBox 25"/>
          <p:cNvSpPr txBox="1"/>
          <p:nvPr/>
        </p:nvSpPr>
        <p:spPr>
          <a:xfrm>
            <a:off x="7457600" y="9687012"/>
            <a:ext cx="766201" cy="65787"/>
          </a:xfrm>
          <a:prstGeom prst="rect">
            <a:avLst/>
          </a:prstGeom>
        </p:spPr>
        <p:txBody>
          <a:bodyPr lIns="0" tIns="0" rIns="0" bIns="0" rtlCol="0" anchor="t">
            <a:spAutoFit/>
          </a:bodyPr>
          <a:lstStyle/>
          <a:p>
            <a:pPr>
              <a:lnSpc>
                <a:spcPts val="419"/>
              </a:lnSpc>
            </a:pPr>
            <a:r>
              <a:rPr lang="en-US" sz="839" spc="-2">
                <a:solidFill>
                  <a:srgbClr val="009ADA"/>
                </a:solidFill>
                <a:latin typeface="IBM Plex Sans"/>
                <a:ea typeface="IBM Plex Sans"/>
                <a:cs typeface="IBM Plex Sans"/>
                <a:sym typeface="IBM Plex Sans"/>
              </a:rPr>
              <a:t>A Golf-áramlat. </a:t>
            </a:r>
          </a:p>
        </p:txBody>
      </p:sp>
      <p:sp>
        <p:nvSpPr>
          <p:cNvPr id="26" name="TextBox 26"/>
          <p:cNvSpPr txBox="1"/>
          <p:nvPr/>
        </p:nvSpPr>
        <p:spPr>
          <a:xfrm>
            <a:off x="7338728" y="6360814"/>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27" name="TextBox 27"/>
          <p:cNvSpPr txBox="1"/>
          <p:nvPr/>
        </p:nvSpPr>
        <p:spPr>
          <a:xfrm>
            <a:off x="7433216" y="6409450"/>
            <a:ext cx="2140477" cy="65787"/>
          </a:xfrm>
          <a:prstGeom prst="rect">
            <a:avLst/>
          </a:prstGeom>
        </p:spPr>
        <p:txBody>
          <a:bodyPr lIns="0" tIns="0" rIns="0" bIns="0" rtlCol="0" anchor="t">
            <a:spAutoFit/>
          </a:bodyPr>
          <a:lstStyle/>
          <a:p>
            <a:pPr>
              <a:lnSpc>
                <a:spcPts val="419"/>
              </a:lnSpc>
            </a:pPr>
            <a:r>
              <a:rPr lang="en-US" sz="839" spc="-3">
                <a:solidFill>
                  <a:srgbClr val="009ADA"/>
                </a:solidFill>
                <a:latin typeface="IBM Plex Sans"/>
                <a:ea typeface="IBM Plex Sans"/>
                <a:cs typeface="IBM Plex Sans"/>
                <a:sym typeface="IBM Plex Sans"/>
              </a:rPr>
              <a:t>A tengeri áramlatoknak kulcsszerepe van az </a:t>
            </a:r>
          </a:p>
        </p:txBody>
      </p:sp>
      <p:sp>
        <p:nvSpPr>
          <p:cNvPr id="28" name="TextBox 28"/>
          <p:cNvSpPr txBox="1"/>
          <p:nvPr/>
        </p:nvSpPr>
        <p:spPr>
          <a:xfrm>
            <a:off x="7338727" y="6412498"/>
            <a:ext cx="625354" cy="226733"/>
          </a:xfrm>
          <a:prstGeom prst="rect">
            <a:avLst/>
          </a:prstGeom>
        </p:spPr>
        <p:txBody>
          <a:bodyPr lIns="0" tIns="0" rIns="0" bIns="0" rtlCol="0" anchor="t">
            <a:spAutoFit/>
          </a:bodyPr>
          <a:lstStyle/>
          <a:p>
            <a:pPr>
              <a:lnSpc>
                <a:spcPts val="2027"/>
              </a:lnSpc>
            </a:pPr>
            <a:r>
              <a:rPr lang="en-US" sz="839" spc="-2">
                <a:solidFill>
                  <a:srgbClr val="009ADA"/>
                </a:solidFill>
                <a:latin typeface="IBM Plex Sans"/>
                <a:ea typeface="IBM Plex Sans"/>
                <a:cs typeface="IBM Plex Sans"/>
                <a:sym typeface="IBM Plex Sans"/>
              </a:rPr>
              <a:t>éghajlatban. </a:t>
            </a:r>
          </a:p>
        </p:txBody>
      </p:sp>
      <p:sp>
        <p:nvSpPr>
          <p:cNvPr id="29" name="TextBox 29"/>
          <p:cNvSpPr txBox="1"/>
          <p:nvPr/>
        </p:nvSpPr>
        <p:spPr>
          <a:xfrm>
            <a:off x="9671334" y="7208788"/>
            <a:ext cx="431263"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A3 ábra</a:t>
            </a:r>
            <a:r>
              <a:rPr lang="en-US" sz="839" spc="-2">
                <a:solidFill>
                  <a:srgbClr val="009ADA"/>
                </a:solidFill>
                <a:latin typeface="IBM Plex Sans"/>
                <a:ea typeface="IBM Plex Sans"/>
                <a:cs typeface="IBM Plex Sans"/>
                <a:sym typeface="IBM Plex Sans"/>
              </a:rPr>
              <a:t> </a:t>
            </a:r>
          </a:p>
        </p:txBody>
      </p:sp>
      <p:sp>
        <p:nvSpPr>
          <p:cNvPr id="30" name="TextBox 30"/>
          <p:cNvSpPr txBox="1"/>
          <p:nvPr/>
        </p:nvSpPr>
        <p:spPr>
          <a:xfrm>
            <a:off x="9680478" y="3922158"/>
            <a:ext cx="431263"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A1 ábra</a:t>
            </a:r>
            <a:r>
              <a:rPr lang="en-US" sz="839" spc="-2">
                <a:solidFill>
                  <a:srgbClr val="009ADA"/>
                </a:solidFill>
                <a:latin typeface="IBM Plex Sans"/>
                <a:ea typeface="IBM Plex Sans"/>
                <a:cs typeface="IBM Plex Sans"/>
                <a:sym typeface="IBM Plex Sans"/>
              </a:rPr>
              <a:t> </a:t>
            </a:r>
          </a:p>
        </p:txBody>
      </p:sp>
      <p:sp>
        <p:nvSpPr>
          <p:cNvPr id="31" name="TextBox 31"/>
          <p:cNvSpPr txBox="1"/>
          <p:nvPr/>
        </p:nvSpPr>
        <p:spPr>
          <a:xfrm>
            <a:off x="4045669" y="9586941"/>
            <a:ext cx="96955" cy="139910"/>
          </a:xfrm>
          <a:prstGeom prst="rect">
            <a:avLst/>
          </a:prstGeom>
        </p:spPr>
        <p:txBody>
          <a:bodyPr lIns="0" tIns="0" rIns="0" bIns="0" rtlCol="0" anchor="t">
            <a:spAutoFit/>
          </a:bodyPr>
          <a:lstStyle/>
          <a:p>
            <a:pPr>
              <a:lnSpc>
                <a:spcPts val="1175"/>
              </a:lnSpc>
            </a:pPr>
            <a:r>
              <a:rPr lang="en-US" sz="839">
                <a:solidFill>
                  <a:srgbClr val="009ADA"/>
                </a:solidFill>
                <a:latin typeface="Arimo"/>
                <a:ea typeface="Arimo"/>
                <a:cs typeface="Arimo"/>
                <a:sym typeface="Arimo"/>
              </a:rPr>
              <a:t></a:t>
            </a:r>
          </a:p>
        </p:txBody>
      </p:sp>
      <p:sp>
        <p:nvSpPr>
          <p:cNvPr id="32" name="TextBox 32"/>
          <p:cNvSpPr txBox="1"/>
          <p:nvPr/>
        </p:nvSpPr>
        <p:spPr>
          <a:xfrm>
            <a:off x="7747416" y="5947944"/>
            <a:ext cx="1451810" cy="115737"/>
          </a:xfrm>
          <a:prstGeom prst="rect">
            <a:avLst/>
          </a:prstGeom>
        </p:spPr>
        <p:txBody>
          <a:bodyPr lIns="0" tIns="0" rIns="0" bIns="0" rtlCol="0" anchor="t">
            <a:spAutoFit/>
          </a:bodyPr>
          <a:lstStyle/>
          <a:p>
            <a:pPr>
              <a:lnSpc>
                <a:spcPts val="1008"/>
              </a:lnSpc>
            </a:pPr>
            <a:r>
              <a:rPr lang="en-US" sz="600" b="1" i="1" spc="-5">
                <a:solidFill>
                  <a:srgbClr val="75AFE1"/>
                </a:solidFill>
                <a:latin typeface="IBM Plex Sans Bold Italics"/>
                <a:ea typeface="IBM Plex Sans Bold Italics"/>
                <a:cs typeface="IBM Plex Sans Bold Italics"/>
                <a:sym typeface="IBM Plex Sans Bold Italics"/>
              </a:rPr>
              <a:t>HIDEG ÉS SÓS MÉLYTENGERI ÁRAMLAT</a:t>
            </a:r>
            <a:r>
              <a:rPr lang="en-US" sz="600" spc="-5">
                <a:solidFill>
                  <a:srgbClr val="009ADA"/>
                </a:solidFill>
                <a:latin typeface="IBM Plex Sans"/>
                <a:ea typeface="IBM Plex Sans"/>
                <a:cs typeface="IBM Plex Sans"/>
                <a:sym typeface="IBM Plex Sans"/>
              </a:rPr>
              <a:t> </a:t>
            </a:r>
          </a:p>
        </p:txBody>
      </p:sp>
      <p:sp>
        <p:nvSpPr>
          <p:cNvPr id="33" name="TextBox 33"/>
          <p:cNvSpPr txBox="1"/>
          <p:nvPr/>
        </p:nvSpPr>
        <p:spPr>
          <a:xfrm>
            <a:off x="7756560" y="6075960"/>
            <a:ext cx="957482" cy="115737"/>
          </a:xfrm>
          <a:prstGeom prst="rect">
            <a:avLst/>
          </a:prstGeom>
        </p:spPr>
        <p:txBody>
          <a:bodyPr lIns="0" tIns="0" rIns="0" bIns="0" rtlCol="0" anchor="t">
            <a:spAutoFit/>
          </a:bodyPr>
          <a:lstStyle/>
          <a:p>
            <a:pPr>
              <a:lnSpc>
                <a:spcPts val="1008"/>
              </a:lnSpc>
            </a:pPr>
            <a:r>
              <a:rPr lang="en-US" sz="600" b="1" i="1" spc="-5">
                <a:solidFill>
                  <a:srgbClr val="75AFE1"/>
                </a:solidFill>
                <a:latin typeface="IBM Plex Sans Bold Italics"/>
                <a:ea typeface="IBM Plex Sans Bold Italics"/>
                <a:cs typeface="IBM Plex Sans Bold Italics"/>
                <a:sym typeface="IBM Plex Sans Bold Italics"/>
              </a:rPr>
              <a:t>MELEG, SEKÉLY ÁRAMLAT</a:t>
            </a:r>
            <a:r>
              <a:rPr lang="en-US" sz="600" spc="-5">
                <a:solidFill>
                  <a:srgbClr val="009ADA"/>
                </a:solidFill>
                <a:latin typeface="IBM Plex Sans"/>
                <a:ea typeface="IBM Plex Sans"/>
                <a:cs typeface="IBM Plex Sans"/>
                <a:sym typeface="IBM Plex Sans"/>
              </a:rPr>
              <a:t> </a:t>
            </a:r>
          </a:p>
        </p:txBody>
      </p:sp>
      <p:sp>
        <p:nvSpPr>
          <p:cNvPr id="34" name="TextBox 34"/>
          <p:cNvSpPr txBox="1"/>
          <p:nvPr/>
        </p:nvSpPr>
        <p:spPr>
          <a:xfrm>
            <a:off x="8412261" y="4180362"/>
            <a:ext cx="820560" cy="96501"/>
          </a:xfrm>
          <a:prstGeom prst="rect">
            <a:avLst/>
          </a:prstGeom>
        </p:spPr>
        <p:txBody>
          <a:bodyPr lIns="0" tIns="0" rIns="0" bIns="0" rtlCol="0" anchor="t">
            <a:spAutoFit/>
          </a:bodyPr>
          <a:lstStyle/>
          <a:p>
            <a:pPr>
              <a:lnSpc>
                <a:spcPts val="839"/>
              </a:lnSpc>
            </a:pPr>
            <a:r>
              <a:rPr lang="en-US" sz="600" spc="-5">
                <a:solidFill>
                  <a:srgbClr val="75AFE1"/>
                </a:solidFill>
                <a:latin typeface="IBM Plex Sans"/>
                <a:ea typeface="IBM Plex Sans"/>
                <a:cs typeface="IBM Plex Sans"/>
                <a:sym typeface="IBM Plex Sans"/>
              </a:rPr>
              <a:t>Az óceáni szállítószalag</a:t>
            </a:r>
            <a:r>
              <a:rPr lang="en-US" sz="600" spc="-5">
                <a:solidFill>
                  <a:srgbClr val="009ADA"/>
                </a:solidFill>
                <a:latin typeface="IBM Plex Sans"/>
                <a:ea typeface="IBM Plex Sans"/>
                <a:cs typeface="IBM Plex Sans"/>
                <a:sym typeface="IBM Plex Sans"/>
              </a:rPr>
              <a:t> </a:t>
            </a:r>
          </a:p>
        </p:txBody>
      </p:sp>
      <p:sp>
        <p:nvSpPr>
          <p:cNvPr id="35" name="TextBox 35"/>
          <p:cNvSpPr txBox="1"/>
          <p:nvPr/>
        </p:nvSpPr>
        <p:spPr>
          <a:xfrm>
            <a:off x="9549413" y="6079770"/>
            <a:ext cx="595598" cy="96501"/>
          </a:xfrm>
          <a:prstGeom prst="rect">
            <a:avLst/>
          </a:prstGeom>
        </p:spPr>
        <p:txBody>
          <a:bodyPr lIns="0" tIns="0" rIns="0" bIns="0" rtlCol="0" anchor="t">
            <a:spAutoFit/>
          </a:bodyPr>
          <a:lstStyle/>
          <a:p>
            <a:pPr>
              <a:lnSpc>
                <a:spcPts val="839"/>
              </a:lnSpc>
            </a:pPr>
            <a:r>
              <a:rPr lang="en-US" sz="600" b="1" i="1" spc="-3">
                <a:solidFill>
                  <a:srgbClr val="75AFE1"/>
                </a:solidFill>
                <a:latin typeface="IBM Plex Sans Bold Italics"/>
                <a:ea typeface="IBM Plex Sans Bold Italics"/>
                <a:cs typeface="IBM Plex Sans Bold Italics"/>
                <a:sym typeface="IBM Plex Sans Bold Italics"/>
              </a:rPr>
              <a:t>GOLF-ÁRAMLAT</a:t>
            </a:r>
          </a:p>
        </p:txBody>
      </p:sp>
      <p:sp>
        <p:nvSpPr>
          <p:cNvPr id="36" name="TextBox 36"/>
          <p:cNvSpPr txBox="1"/>
          <p:nvPr/>
        </p:nvSpPr>
        <p:spPr>
          <a:xfrm>
            <a:off x="7622449" y="5632714"/>
            <a:ext cx="212655" cy="78896"/>
          </a:xfrm>
          <a:prstGeom prst="rect">
            <a:avLst/>
          </a:prstGeom>
        </p:spPr>
        <p:txBody>
          <a:bodyPr lIns="0" tIns="0" rIns="0" bIns="0" rtlCol="0" anchor="t">
            <a:spAutoFit/>
          </a:bodyPr>
          <a:lstStyle/>
          <a:p>
            <a:pPr>
              <a:lnSpc>
                <a:spcPts val="648"/>
              </a:lnSpc>
            </a:pPr>
            <a:r>
              <a:rPr lang="en-US" sz="503" i="1" spc="-4">
                <a:solidFill>
                  <a:srgbClr val="75AFE1"/>
                </a:solidFill>
                <a:latin typeface="IBM Plex Sans Italics"/>
                <a:ea typeface="IBM Plex Sans Italics"/>
                <a:cs typeface="IBM Plex Sans Italics"/>
                <a:sym typeface="IBM Plex Sans Italics"/>
              </a:rPr>
              <a:t>Atlanti-</a:t>
            </a:r>
          </a:p>
        </p:txBody>
      </p:sp>
      <p:sp>
        <p:nvSpPr>
          <p:cNvPr id="37" name="TextBox 37"/>
          <p:cNvSpPr txBox="1"/>
          <p:nvPr/>
        </p:nvSpPr>
        <p:spPr>
          <a:xfrm>
            <a:off x="7646833" y="5715010"/>
            <a:ext cx="182661" cy="78896"/>
          </a:xfrm>
          <a:prstGeom prst="rect">
            <a:avLst/>
          </a:prstGeom>
        </p:spPr>
        <p:txBody>
          <a:bodyPr lIns="0" tIns="0" rIns="0" bIns="0" rtlCol="0" anchor="t">
            <a:spAutoFit/>
          </a:bodyPr>
          <a:lstStyle/>
          <a:p>
            <a:pPr>
              <a:lnSpc>
                <a:spcPts val="648"/>
              </a:lnSpc>
            </a:pPr>
            <a:r>
              <a:rPr lang="en-US" sz="503" i="1" spc="-4">
                <a:solidFill>
                  <a:srgbClr val="75AFE1"/>
                </a:solidFill>
                <a:latin typeface="IBM Plex Sans Italics"/>
                <a:ea typeface="IBM Plex Sans Italics"/>
                <a:cs typeface="IBM Plex Sans Italics"/>
                <a:sym typeface="IBM Plex Sans Italics"/>
              </a:rPr>
              <a:t>óceán</a:t>
            </a:r>
            <a:r>
              <a:rPr lang="en-US" sz="503" spc="-4">
                <a:solidFill>
                  <a:srgbClr val="009ADA"/>
                </a:solidFill>
                <a:latin typeface="IBM Plex Sans"/>
                <a:ea typeface="IBM Plex Sans"/>
                <a:cs typeface="IBM Plex Sans"/>
                <a:sym typeface="IBM Plex Sans"/>
              </a:rPr>
              <a:t> </a:t>
            </a:r>
          </a:p>
        </p:txBody>
      </p:sp>
      <p:sp>
        <p:nvSpPr>
          <p:cNvPr id="38" name="TextBox 38"/>
          <p:cNvSpPr txBox="1"/>
          <p:nvPr/>
        </p:nvSpPr>
        <p:spPr>
          <a:xfrm>
            <a:off x="8589046" y="5239522"/>
            <a:ext cx="182661" cy="230832"/>
          </a:xfrm>
          <a:prstGeom prst="rect">
            <a:avLst/>
          </a:prstGeom>
        </p:spPr>
        <p:txBody>
          <a:bodyPr lIns="0" tIns="0" rIns="0" bIns="0" rtlCol="0" anchor="t">
            <a:spAutoFit/>
          </a:bodyPr>
          <a:lstStyle/>
          <a:p>
            <a:pPr algn="just">
              <a:lnSpc>
                <a:spcPts val="623"/>
              </a:lnSpc>
            </a:pPr>
            <a:r>
              <a:rPr lang="en-US" sz="503" i="1" spc="-4">
                <a:solidFill>
                  <a:srgbClr val="75AFE1"/>
                </a:solidFill>
                <a:latin typeface="IBM Plex Sans Italics"/>
                <a:ea typeface="IBM Plex Sans Italics"/>
                <a:cs typeface="IBM Plex Sans Italics"/>
                <a:sym typeface="IBM Plex Sans Italics"/>
              </a:rPr>
              <a:t>I</a:t>
            </a:r>
            <a:r>
              <a:rPr lang="en-US" sz="503" i="1" spc="-4">
                <a:solidFill>
                  <a:srgbClr val="FFFFFF"/>
                </a:solidFill>
                <a:latin typeface="IBM Plex Sans Italics"/>
                <a:ea typeface="IBM Plex Sans Italics"/>
                <a:cs typeface="IBM Plex Sans Italics"/>
                <a:sym typeface="IBM Plex Sans Italics"/>
              </a:rPr>
              <a:t> </a:t>
            </a:r>
            <a:r>
              <a:rPr lang="en-US" sz="503" i="1" spc="-4">
                <a:solidFill>
                  <a:srgbClr val="75AFE1"/>
                </a:solidFill>
                <a:latin typeface="IBM Plex Sans Italics"/>
                <a:ea typeface="IBM Plex Sans Italics"/>
                <a:cs typeface="IBM Plex Sans Italics"/>
                <a:sym typeface="IBM Plex Sans Italics"/>
              </a:rPr>
              <a:t>n</a:t>
            </a:r>
            <a:r>
              <a:rPr lang="en-US" sz="503" i="1" spc="-4">
                <a:solidFill>
                  <a:srgbClr val="FFFFFF"/>
                </a:solidFill>
                <a:latin typeface="IBM Plex Sans Italics"/>
                <a:ea typeface="IBM Plex Sans Italics"/>
                <a:cs typeface="IBM Plex Sans Italics"/>
                <a:sym typeface="IBM Plex Sans Italics"/>
              </a:rPr>
              <a:t> </a:t>
            </a:r>
            <a:r>
              <a:rPr lang="en-US" sz="503" i="1" spc="-4">
                <a:solidFill>
                  <a:srgbClr val="75AFE1"/>
                </a:solidFill>
                <a:latin typeface="IBM Plex Sans Italics"/>
                <a:ea typeface="IBM Plex Sans Italics"/>
                <a:cs typeface="IBM Plex Sans Italics"/>
                <a:sym typeface="IBM Plex Sans Italics"/>
              </a:rPr>
              <a:t>diai- óceán</a:t>
            </a:r>
            <a:r>
              <a:rPr lang="en-US" sz="503" spc="-4">
                <a:solidFill>
                  <a:srgbClr val="009ADA"/>
                </a:solidFill>
                <a:latin typeface="IBM Plex Sans"/>
                <a:ea typeface="IBM Plex Sans"/>
                <a:cs typeface="IBM Plex Sans"/>
                <a:sym typeface="IBM Plex Sans"/>
              </a:rPr>
              <a:t> </a:t>
            </a:r>
          </a:p>
        </p:txBody>
      </p:sp>
      <p:sp>
        <p:nvSpPr>
          <p:cNvPr id="39" name="TextBox 39"/>
          <p:cNvSpPr txBox="1"/>
          <p:nvPr/>
        </p:nvSpPr>
        <p:spPr>
          <a:xfrm>
            <a:off x="9967371" y="5148083"/>
            <a:ext cx="249965" cy="173509"/>
          </a:xfrm>
          <a:prstGeom prst="rect">
            <a:avLst/>
          </a:prstGeom>
        </p:spPr>
        <p:txBody>
          <a:bodyPr lIns="0" tIns="0" rIns="0" bIns="0" rtlCol="0" anchor="t">
            <a:spAutoFit/>
          </a:bodyPr>
          <a:lstStyle/>
          <a:p>
            <a:pPr>
              <a:lnSpc>
                <a:spcPts val="696"/>
              </a:lnSpc>
            </a:pPr>
            <a:r>
              <a:rPr lang="en-US" sz="503" i="1" spc="-4">
                <a:solidFill>
                  <a:srgbClr val="75AFE1"/>
                </a:solidFill>
                <a:latin typeface="IBM Plex Sans Italics"/>
                <a:ea typeface="IBM Plex Sans Italics"/>
                <a:cs typeface="IBM Plex Sans Italics"/>
                <a:sym typeface="IBM Plex Sans Italics"/>
              </a:rPr>
              <a:t>Csendes-</a:t>
            </a:r>
          </a:p>
        </p:txBody>
      </p:sp>
      <p:sp>
        <p:nvSpPr>
          <p:cNvPr id="40" name="TextBox 40"/>
          <p:cNvSpPr txBox="1"/>
          <p:nvPr/>
        </p:nvSpPr>
        <p:spPr>
          <a:xfrm>
            <a:off x="10010043" y="5236475"/>
            <a:ext cx="182661" cy="83741"/>
          </a:xfrm>
          <a:prstGeom prst="rect">
            <a:avLst/>
          </a:prstGeom>
        </p:spPr>
        <p:txBody>
          <a:bodyPr lIns="0" tIns="0" rIns="0" bIns="0" rtlCol="0" anchor="t">
            <a:spAutoFit/>
          </a:bodyPr>
          <a:lstStyle/>
          <a:p>
            <a:pPr>
              <a:lnSpc>
                <a:spcPts val="696"/>
              </a:lnSpc>
            </a:pPr>
            <a:r>
              <a:rPr lang="en-US" sz="503" i="1" spc="-4">
                <a:solidFill>
                  <a:srgbClr val="75AFE1"/>
                </a:solidFill>
                <a:latin typeface="IBM Plex Sans Italics"/>
                <a:ea typeface="IBM Plex Sans Italics"/>
                <a:cs typeface="IBM Plex Sans Italics"/>
                <a:sym typeface="IBM Plex Sans Italics"/>
              </a:rPr>
              <a:t>óceán</a:t>
            </a:r>
            <a:r>
              <a:rPr lang="en-US" sz="503" spc="-4">
                <a:solidFill>
                  <a:srgbClr val="009ADA"/>
                </a:solidFill>
                <a:latin typeface="IBM Plex Sans"/>
                <a:ea typeface="IBM Plex Sans"/>
                <a:cs typeface="IBM Plex Sans"/>
                <a:sym typeface="IBM Plex Sans"/>
              </a:rPr>
              <a:t> </a:t>
            </a:r>
          </a:p>
        </p:txBody>
      </p:sp>
      <p:sp>
        <p:nvSpPr>
          <p:cNvPr id="41" name="TextBox 41"/>
          <p:cNvSpPr txBox="1"/>
          <p:nvPr/>
        </p:nvSpPr>
        <p:spPr>
          <a:xfrm rot="-5400000">
            <a:off x="9702051" y="120623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
        <p:nvSpPr>
          <p:cNvPr id="42" name="TextBox 42"/>
          <p:cNvSpPr txBox="1"/>
          <p:nvPr/>
        </p:nvSpPr>
        <p:spPr>
          <a:xfrm>
            <a:off x="4063956" y="7511405"/>
            <a:ext cx="1867510" cy="120418"/>
          </a:xfrm>
          <a:prstGeom prst="rect">
            <a:avLst/>
          </a:prstGeom>
        </p:spPr>
        <p:txBody>
          <a:bodyPr lIns="0" tIns="0" rIns="0" bIns="0" rtlCol="0" anchor="t">
            <a:spAutoFit/>
          </a:bodyPr>
          <a:lstStyle/>
          <a:p>
            <a:pPr>
              <a:lnSpc>
                <a:spcPts val="1041"/>
              </a:lnSpc>
            </a:pPr>
            <a:r>
              <a:rPr lang="en-US" sz="744" spc="-3">
                <a:solidFill>
                  <a:srgbClr val="D9D9D9"/>
                </a:solidFill>
                <a:latin typeface="IBM Plex Sans"/>
                <a:ea typeface="IBM Plex Sans"/>
                <a:cs typeface="IBM Plex Sans"/>
                <a:sym typeface="IBM Plex Sans"/>
              </a:rPr>
              <a:t>2: Felszíni áramlatok – a szél mozgatja őket</a:t>
            </a:r>
            <a:r>
              <a:rPr lang="en-US" sz="744" spc="-3">
                <a:solidFill>
                  <a:srgbClr val="009ADA"/>
                </a:solidFill>
                <a:latin typeface="IBM Plex Sans"/>
                <a:ea typeface="IBM Plex Sans"/>
                <a:cs typeface="IBM Plex Sans"/>
                <a:sym typeface="IBM Plex Sans"/>
              </a:rPr>
              <a:t> </a:t>
            </a:r>
          </a:p>
        </p:txBody>
      </p:sp>
      <p:sp>
        <p:nvSpPr>
          <p:cNvPr id="43" name="TextBox 43"/>
          <p:cNvSpPr txBox="1"/>
          <p:nvPr/>
        </p:nvSpPr>
        <p:spPr>
          <a:xfrm>
            <a:off x="4500125" y="8165526"/>
            <a:ext cx="760790" cy="206883"/>
          </a:xfrm>
          <a:prstGeom prst="rect">
            <a:avLst/>
          </a:prstGeom>
        </p:spPr>
        <p:txBody>
          <a:bodyPr lIns="0" tIns="0" rIns="0" bIns="0" rtlCol="0" anchor="t">
            <a:spAutoFit/>
          </a:bodyPr>
          <a:lstStyle/>
          <a:p>
            <a:pPr>
              <a:lnSpc>
                <a:spcPts val="1679"/>
              </a:lnSpc>
            </a:pPr>
            <a:r>
              <a:rPr lang="en-US" sz="1200" spc="-10">
                <a:solidFill>
                  <a:srgbClr val="B6D3F6"/>
                </a:solidFill>
                <a:latin typeface="IBM Plex Sans"/>
                <a:ea typeface="IBM Plex Sans"/>
                <a:cs typeface="IBM Plex Sans"/>
                <a:sym typeface="IBM Plex Sans"/>
              </a:rPr>
              <a:t>Felszíni víz</a:t>
            </a:r>
            <a:r>
              <a:rPr lang="en-US" sz="1200" spc="-10">
                <a:solidFill>
                  <a:srgbClr val="009ADA"/>
                </a:solidFill>
                <a:latin typeface="IBM Plex Sans"/>
                <a:ea typeface="IBM Plex Sans"/>
                <a:cs typeface="IBM Plex Sans"/>
                <a:sym typeface="IBM Plex Sans"/>
              </a:rPr>
              <a:t> </a:t>
            </a:r>
          </a:p>
        </p:txBody>
      </p:sp>
      <p:sp>
        <p:nvSpPr>
          <p:cNvPr id="44" name="TextBox 44"/>
          <p:cNvSpPr txBox="1"/>
          <p:nvPr/>
        </p:nvSpPr>
        <p:spPr>
          <a:xfrm>
            <a:off x="4518414" y="8747694"/>
            <a:ext cx="972455" cy="206883"/>
          </a:xfrm>
          <a:prstGeom prst="rect">
            <a:avLst/>
          </a:prstGeom>
        </p:spPr>
        <p:txBody>
          <a:bodyPr lIns="0" tIns="0" rIns="0" bIns="0" rtlCol="0" anchor="t">
            <a:spAutoFit/>
          </a:bodyPr>
          <a:lstStyle/>
          <a:p>
            <a:pPr>
              <a:lnSpc>
                <a:spcPts val="1679"/>
              </a:lnSpc>
            </a:pPr>
            <a:r>
              <a:rPr lang="en-US" sz="1200" spc="-10">
                <a:solidFill>
                  <a:srgbClr val="B0BBDD"/>
                </a:solidFill>
                <a:latin typeface="IBM Plex Sans"/>
                <a:ea typeface="IBM Plex Sans"/>
                <a:cs typeface="IBM Plex Sans"/>
                <a:sym typeface="IBM Plex Sans"/>
              </a:rPr>
              <a:t>Tenger mélye</a:t>
            </a:r>
            <a:r>
              <a:rPr lang="en-US" sz="1200" spc="-10">
                <a:solidFill>
                  <a:srgbClr val="009ADA"/>
                </a:solidFill>
                <a:latin typeface="IBM Plex Sans"/>
                <a:ea typeface="IBM Plex Sans"/>
                <a:cs typeface="IBM Plex Sans"/>
                <a:sym typeface="IBM Plex Sans"/>
              </a:rPr>
              <a:t> </a:t>
            </a:r>
          </a:p>
        </p:txBody>
      </p:sp>
      <p:sp>
        <p:nvSpPr>
          <p:cNvPr id="45" name="TextBox 45"/>
          <p:cNvSpPr txBox="1"/>
          <p:nvPr/>
        </p:nvSpPr>
        <p:spPr>
          <a:xfrm>
            <a:off x="4070053" y="9320679"/>
            <a:ext cx="2808799" cy="128240"/>
          </a:xfrm>
          <a:prstGeom prst="rect">
            <a:avLst/>
          </a:prstGeom>
        </p:spPr>
        <p:txBody>
          <a:bodyPr lIns="0" tIns="0" rIns="0" bIns="0" rtlCol="0" anchor="t">
            <a:spAutoFit/>
          </a:bodyPr>
          <a:lstStyle/>
          <a:p>
            <a:pPr>
              <a:lnSpc>
                <a:spcPts val="527"/>
              </a:lnSpc>
            </a:pPr>
            <a:r>
              <a:rPr lang="en-US" sz="455" b="1">
                <a:solidFill>
                  <a:srgbClr val="FFFFFF"/>
                </a:solidFill>
                <a:latin typeface="Arial Bold"/>
                <a:ea typeface="Arial Bold"/>
                <a:cs typeface="Arial Bold"/>
                <a:sym typeface="Arial Bold"/>
              </a:rPr>
              <a:t>A szél az óceán felszíne felett fúj és mozgást eredményez. Ez a fenti, mintegy 400 méteres mélységig terjedő réteg esetén releváns. Ez okozza az óceánok felszíni áramlatait.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30038" y="0"/>
            <a:ext cx="477393" cy="2819400"/>
          </a:xfrm>
          <a:custGeom>
            <a:avLst/>
            <a:gdLst/>
            <a:ahLst/>
            <a:cxnLst/>
            <a:rect l="l" t="t" r="r" b="b"/>
            <a:pathLst>
              <a:path w="477393" h="2819400">
                <a:moveTo>
                  <a:pt x="0" y="0"/>
                </a:moveTo>
                <a:lnTo>
                  <a:pt x="477393" y="0"/>
                </a:lnTo>
                <a:lnTo>
                  <a:pt x="477393" y="2819400"/>
                </a:lnTo>
                <a:lnTo>
                  <a:pt x="0" y="2819400"/>
                </a:lnTo>
                <a:lnTo>
                  <a:pt x="0" y="0"/>
                </a:lnTo>
                <a:close/>
              </a:path>
            </a:pathLst>
          </a:custGeom>
          <a:blipFill>
            <a:blip r:embed="rId2"/>
            <a:stretch>
              <a:fillRect r="-824"/>
            </a:stretch>
          </a:blipFill>
        </p:spPr>
        <p:txBody>
          <a:bodyPr/>
          <a:lstStyle/>
          <a:p>
            <a:endParaRPr lang="en-US"/>
          </a:p>
        </p:txBody>
      </p:sp>
      <p:sp>
        <p:nvSpPr>
          <p:cNvPr id="3" name="Freeform 3"/>
          <p:cNvSpPr/>
          <p:nvPr/>
        </p:nvSpPr>
        <p:spPr>
          <a:xfrm>
            <a:off x="3760642" y="2172967"/>
            <a:ext cx="6602082" cy="2721102"/>
          </a:xfrm>
          <a:custGeom>
            <a:avLst/>
            <a:gdLst/>
            <a:ahLst/>
            <a:cxnLst/>
            <a:rect l="l" t="t" r="r" b="b"/>
            <a:pathLst>
              <a:path w="6602082" h="2721102">
                <a:moveTo>
                  <a:pt x="0" y="0"/>
                </a:moveTo>
                <a:lnTo>
                  <a:pt x="6602082" y="0"/>
                </a:lnTo>
                <a:lnTo>
                  <a:pt x="6602082" y="2721102"/>
                </a:lnTo>
                <a:lnTo>
                  <a:pt x="0" y="2721102"/>
                </a:lnTo>
                <a:lnTo>
                  <a:pt x="0" y="0"/>
                </a:lnTo>
                <a:close/>
              </a:path>
            </a:pathLst>
          </a:custGeom>
          <a:blipFill>
            <a:blip r:embed="rId3"/>
            <a:stretch>
              <a:fillRect b="-18"/>
            </a:stretch>
          </a:blipFill>
        </p:spPr>
        <p:txBody>
          <a:bodyPr/>
          <a:lstStyle/>
          <a:p>
            <a:endParaRPr lang="en-US"/>
          </a:p>
        </p:txBody>
      </p:sp>
      <p:sp>
        <p:nvSpPr>
          <p:cNvPr id="4" name="Freeform 4"/>
          <p:cNvSpPr/>
          <p:nvPr/>
        </p:nvSpPr>
        <p:spPr>
          <a:xfrm>
            <a:off x="3829765" y="2198752"/>
            <a:ext cx="1462278" cy="383029"/>
          </a:xfrm>
          <a:custGeom>
            <a:avLst/>
            <a:gdLst/>
            <a:ahLst/>
            <a:cxnLst/>
            <a:rect l="l" t="t" r="r" b="b"/>
            <a:pathLst>
              <a:path w="1462278" h="383029">
                <a:moveTo>
                  <a:pt x="0" y="0"/>
                </a:moveTo>
                <a:lnTo>
                  <a:pt x="1462278" y="0"/>
                </a:lnTo>
                <a:lnTo>
                  <a:pt x="1462278" y="383029"/>
                </a:lnTo>
                <a:lnTo>
                  <a:pt x="0" y="38302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0525668" y="171194"/>
            <a:ext cx="313230" cy="2438019"/>
          </a:xfrm>
          <a:custGeom>
            <a:avLst/>
            <a:gdLst/>
            <a:ahLst/>
            <a:cxnLst/>
            <a:rect l="l" t="t" r="r" b="b"/>
            <a:pathLst>
              <a:path w="313230" h="2438019">
                <a:moveTo>
                  <a:pt x="0" y="0"/>
                </a:moveTo>
                <a:lnTo>
                  <a:pt x="313230" y="0"/>
                </a:lnTo>
                <a:lnTo>
                  <a:pt x="313230" y="2438019"/>
                </a:lnTo>
                <a:lnTo>
                  <a:pt x="0" y="243801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9595895" y="7108956"/>
            <a:ext cx="171450" cy="257175"/>
          </a:xfrm>
          <a:custGeom>
            <a:avLst/>
            <a:gdLst/>
            <a:ahLst/>
            <a:cxnLst/>
            <a:rect l="l" t="t" r="r" b="b"/>
            <a:pathLst>
              <a:path w="171450" h="257175">
                <a:moveTo>
                  <a:pt x="0" y="0"/>
                </a:moveTo>
                <a:lnTo>
                  <a:pt x="171450" y="0"/>
                </a:lnTo>
                <a:lnTo>
                  <a:pt x="171450" y="257175"/>
                </a:lnTo>
                <a:lnTo>
                  <a:pt x="0" y="257175"/>
                </a:lnTo>
                <a:lnTo>
                  <a:pt x="0" y="0"/>
                </a:lnTo>
                <a:close/>
              </a:path>
            </a:pathLst>
          </a:custGeom>
          <a:blipFill>
            <a:blip r:embed="rId8"/>
            <a:stretch>
              <a:fillRect/>
            </a:stretch>
          </a:blipFill>
        </p:spPr>
        <p:txBody>
          <a:bodyPr/>
          <a:lstStyle/>
          <a:p>
            <a:endParaRPr lang="en-US"/>
          </a:p>
        </p:txBody>
      </p:sp>
      <p:sp>
        <p:nvSpPr>
          <p:cNvPr id="7" name="Freeform 7"/>
          <p:cNvSpPr/>
          <p:nvPr/>
        </p:nvSpPr>
        <p:spPr>
          <a:xfrm>
            <a:off x="3787302" y="1087118"/>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9"/>
            <a:stretch>
              <a:fillRect/>
            </a:stretch>
          </a:blipFill>
        </p:spPr>
        <p:txBody>
          <a:bodyPr/>
          <a:lstStyle/>
          <a:p>
            <a:endParaRPr lang="en-US"/>
          </a:p>
        </p:txBody>
      </p:sp>
      <p:sp>
        <p:nvSpPr>
          <p:cNvPr id="8" name="Freeform 8"/>
          <p:cNvSpPr/>
          <p:nvPr/>
        </p:nvSpPr>
        <p:spPr>
          <a:xfrm>
            <a:off x="10618632" y="2406016"/>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10"/>
            <a:stretch>
              <a:fillRect/>
            </a:stretch>
          </a:blipFill>
        </p:spPr>
        <p:txBody>
          <a:bodyPr/>
          <a:lstStyle/>
          <a:p>
            <a:endParaRPr lang="en-US"/>
          </a:p>
        </p:txBody>
      </p:sp>
      <p:sp>
        <p:nvSpPr>
          <p:cNvPr id="9" name="TextBox 9"/>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0" name="TextBox 10"/>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12 </a:t>
            </a:r>
          </a:p>
        </p:txBody>
      </p:sp>
      <p:sp>
        <p:nvSpPr>
          <p:cNvPr id="11" name="TextBox 11"/>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2" name="TextBox 12"/>
          <p:cNvSpPr txBox="1"/>
          <p:nvPr/>
        </p:nvSpPr>
        <p:spPr>
          <a:xfrm>
            <a:off x="4070052" y="1018690"/>
            <a:ext cx="3409874"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1. tevékenység: Mozgásban az óceán</a:t>
            </a:r>
            <a:r>
              <a:rPr lang="en-US" sz="1511" b="1" spc="-13">
                <a:solidFill>
                  <a:srgbClr val="EBEBEB"/>
                </a:solidFill>
                <a:latin typeface="IBM Plex Sans Bold"/>
                <a:ea typeface="IBM Plex Sans Bold"/>
                <a:cs typeface="IBM Plex Sans Bold"/>
                <a:sym typeface="IBM Plex Sans Bold"/>
              </a:rPr>
              <a:t> </a:t>
            </a:r>
          </a:p>
        </p:txBody>
      </p:sp>
      <p:sp>
        <p:nvSpPr>
          <p:cNvPr id="13" name="TextBox 13"/>
          <p:cNvSpPr txBox="1"/>
          <p:nvPr/>
        </p:nvSpPr>
        <p:spPr>
          <a:xfrm>
            <a:off x="4024333" y="5590318"/>
            <a:ext cx="6065149"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számítógép és a Forskning.no által készített “Sea_currents.exe” nevű multimédiás modul és/vagy egyéb információforrások </a:t>
            </a:r>
          </a:p>
        </p:txBody>
      </p:sp>
      <p:sp>
        <p:nvSpPr>
          <p:cNvPr id="14" name="TextBox 14"/>
          <p:cNvSpPr txBox="1"/>
          <p:nvPr/>
        </p:nvSpPr>
        <p:spPr>
          <a:xfrm>
            <a:off x="3881076" y="2578266"/>
            <a:ext cx="3598850" cy="2324995"/>
          </a:xfrm>
          <a:prstGeom prst="rect">
            <a:avLst/>
          </a:prstGeom>
        </p:spPr>
        <p:txBody>
          <a:bodyPr wrap="square" lIns="0" tIns="0" rIns="0" bIns="0" rtlCol="0" anchor="t">
            <a:spAutoFit/>
          </a:bodyPr>
          <a:lstStyle/>
          <a:p>
            <a:pPr algn="just">
              <a:lnSpc>
                <a:spcPts val="1447"/>
              </a:lnSpc>
            </a:pPr>
            <a:r>
              <a:rPr lang="hu-HU" sz="1103" spc="-9" noProof="0" dirty="0">
                <a:solidFill>
                  <a:srgbClr val="231F20"/>
                </a:solidFill>
                <a:latin typeface="IBM Plex Sans"/>
                <a:ea typeface="IBM Plex Sans"/>
                <a:cs typeface="IBM Plex Sans"/>
                <a:sym typeface="IBM Plex Sans"/>
              </a:rPr>
              <a:t>Kolumbusz Kristóf a Golf-áramlatot használva jutott el Amerikáig, amikor a Kanári-szigetekről indult el az útjaira. A múltban az Atlanti-óceán feltérképezése és az óceánon való átkelés szolgáltatott ismereteket erről a meleg áramlatról. Ma a földmegfigyelő műholdak gyakran adnak képet az egész bolygóról (amelynek nagy részét víz fedi), és értékes adatokkal szolgálnak ennek és más tengeri áramlatoknak a megfigyeléséhez és megértéséhez. Az óceánok felszíni áramlatainak mérése rendkívül fontos számos gyakorlati alkalmazás szempontjából, ilyen a tengeri kutatás</a:t>
            </a:r>
            <a:r>
              <a:rPr lang="hu-HU" sz="1103" spc="-9" noProof="0" dirty="0">
                <a:solidFill>
                  <a:srgbClr val="009ADA"/>
                </a:solidFill>
                <a:latin typeface="IBM Plex Sans"/>
                <a:ea typeface="IBM Plex Sans"/>
                <a:cs typeface="IBM Plex Sans"/>
                <a:sym typeface="IBM Plex Sans"/>
              </a:rPr>
              <a:t> </a:t>
            </a:r>
            <a:r>
              <a:rPr lang="hu-HU" sz="1103" spc="-9" noProof="0" dirty="0">
                <a:solidFill>
                  <a:srgbClr val="231F20"/>
                </a:solidFill>
                <a:latin typeface="IBM Plex Sans"/>
                <a:ea typeface="IBM Plex Sans"/>
                <a:cs typeface="IBM Plex Sans"/>
                <a:sym typeface="IBM Plex Sans"/>
              </a:rPr>
              <a:t>-mentés, a veszélyhelyzet-elhárítás, a hajózási útvonalak meghatározása és a vízszennyezettség mérése. </a:t>
            </a:r>
          </a:p>
        </p:txBody>
      </p:sp>
      <p:sp>
        <p:nvSpPr>
          <p:cNvPr id="15" name="TextBox 15"/>
          <p:cNvSpPr txBox="1"/>
          <p:nvPr/>
        </p:nvSpPr>
        <p:spPr>
          <a:xfrm>
            <a:off x="3798781" y="1407196"/>
            <a:ext cx="6663795" cy="757259"/>
          </a:xfrm>
          <a:prstGeom prst="rect">
            <a:avLst/>
          </a:prstGeom>
        </p:spPr>
        <p:txBody>
          <a:bodyPr lIns="0" tIns="0" rIns="0" bIns="0" rtlCol="0" anchor="t">
            <a:spAutoFit/>
          </a:bodyPr>
          <a:lstStyle/>
          <a:p>
            <a:pPr>
              <a:lnSpc>
                <a:spcPts val="1465"/>
              </a:lnSpc>
            </a:pPr>
            <a:r>
              <a:rPr lang="hu-HU" sz="1103" spc="-9" noProof="0" dirty="0">
                <a:solidFill>
                  <a:srgbClr val="231F20"/>
                </a:solidFill>
                <a:latin typeface="IBM Plex Sans"/>
                <a:ea typeface="IBM Plex Sans"/>
                <a:cs typeface="IBM Plex Sans"/>
                <a:sym typeface="IBM Plex Sans"/>
              </a:rPr>
              <a:t>Ennek a tevékenységnek a során egy multimédiás modult használva ismerkedtek meg a tengeráramlatokkal – az óceánok autópályáival –, és megtudjátok, azok hogyan kapcsolják össze a bolygó egészen távoli pontjait. Azt is megtudjátok, mitől alakulnak ki a felszíni áramlatok, és megbeszélhetitek, miért </a:t>
            </a:r>
            <a:r>
              <a:rPr lang="hu-HU" sz="1103" spc="-9" noProof="0" dirty="0" err="1">
                <a:solidFill>
                  <a:srgbClr val="231F20"/>
                </a:solidFill>
                <a:latin typeface="IBM Plex Sans"/>
                <a:ea typeface="IBM Plex Sans"/>
                <a:cs typeface="IBM Plex Sans"/>
                <a:sym typeface="IBM Plex Sans"/>
              </a:rPr>
              <a:t>fontosak</a:t>
            </a:r>
            <a:r>
              <a:rPr lang="hu-HU" sz="1103" spc="-9" noProof="0" dirty="0">
                <a:solidFill>
                  <a:srgbClr val="231F20"/>
                </a:solidFill>
                <a:latin typeface="IBM Plex Sans"/>
                <a:ea typeface="IBM Plex Sans"/>
                <a:cs typeface="IBM Plex Sans"/>
                <a:sym typeface="IBM Plex Sans"/>
              </a:rPr>
              <a:t> ezek az autópályák. </a:t>
            </a:r>
          </a:p>
        </p:txBody>
      </p:sp>
      <p:sp>
        <p:nvSpPr>
          <p:cNvPr id="16" name="TextBox 16"/>
          <p:cNvSpPr txBox="1"/>
          <p:nvPr/>
        </p:nvSpPr>
        <p:spPr>
          <a:xfrm>
            <a:off x="4027381" y="6575079"/>
            <a:ext cx="6437119" cy="372538"/>
          </a:xfrm>
          <a:prstGeom prst="rect">
            <a:avLst/>
          </a:prstGeom>
        </p:spPr>
        <p:txBody>
          <a:bodyPr lIns="0" tIns="0" rIns="0" bIns="0" rtlCol="0" anchor="t">
            <a:spAutoFit/>
          </a:bodyPr>
          <a:lstStyle/>
          <a:p>
            <a:pPr>
              <a:lnSpc>
                <a:spcPts val="1463"/>
              </a:lnSpc>
            </a:pPr>
            <a:r>
              <a:rPr lang="en-US" sz="1103" spc="8">
                <a:solidFill>
                  <a:srgbClr val="231F20"/>
                </a:solidFill>
                <a:latin typeface="IBM Plex Sans"/>
                <a:ea typeface="IBM Plex Sans"/>
                <a:cs typeface="IBM Plex Sans"/>
                <a:sym typeface="IBM Plex Sans"/>
              </a:rPr>
              <a:t>Ebben a feladatban a tengeri áramlatokkal ismerkedtek meg. Előtte gondolkodjunk el egy kicsit az áramlatokról: </a:t>
            </a:r>
          </a:p>
        </p:txBody>
      </p:sp>
      <p:sp>
        <p:nvSpPr>
          <p:cNvPr id="17" name="TextBox 17"/>
          <p:cNvSpPr txBox="1"/>
          <p:nvPr/>
        </p:nvSpPr>
        <p:spPr>
          <a:xfrm>
            <a:off x="4027380" y="7215541"/>
            <a:ext cx="5683568" cy="182337"/>
          </a:xfrm>
          <a:prstGeom prst="rect">
            <a:avLst/>
          </a:prstGeom>
        </p:spPr>
        <p:txBody>
          <a:bodyPr lIns="0" tIns="0" rIns="0" bIns="0" rtlCol="0" anchor="t">
            <a:spAutoFit/>
          </a:bodyPr>
          <a:lstStyle/>
          <a:p>
            <a:pPr>
              <a:lnSpc>
                <a:spcPts val="1463"/>
              </a:lnSpc>
            </a:pPr>
            <a:r>
              <a:rPr lang="en-US" sz="1103" spc="-5">
                <a:solidFill>
                  <a:srgbClr val="231F20"/>
                </a:solidFill>
                <a:latin typeface="IBM Plex Sans"/>
                <a:ea typeface="IBM Plex Sans"/>
                <a:cs typeface="IBM Plex Sans"/>
                <a:sym typeface="IBM Plex Sans"/>
              </a:rPr>
              <a:t>Képzeljétek el, hogy az Egyesült Államokban, Floridában vagytok (ezt az A4-es ábrán egy </a:t>
            </a:r>
          </a:p>
        </p:txBody>
      </p:sp>
      <p:sp>
        <p:nvSpPr>
          <p:cNvPr id="18" name="TextBox 18"/>
          <p:cNvSpPr txBox="1"/>
          <p:nvPr/>
        </p:nvSpPr>
        <p:spPr>
          <a:xfrm>
            <a:off x="4027381" y="7215541"/>
            <a:ext cx="6442329" cy="2394373"/>
          </a:xfrm>
          <a:prstGeom prst="rect">
            <a:avLst/>
          </a:prstGeom>
        </p:spPr>
        <p:txBody>
          <a:bodyPr lIns="0" tIns="0" rIns="0" bIns="0" rtlCol="0" anchor="t">
            <a:spAutoFit/>
          </a:bodyPr>
          <a:lstStyle/>
          <a:p>
            <a:pPr>
              <a:lnSpc>
                <a:spcPts val="1463"/>
              </a:lnSpc>
            </a:pPr>
            <a:r>
              <a:rPr lang="en-US" sz="1103" spc="-5">
                <a:solidFill>
                  <a:srgbClr val="231F20"/>
                </a:solidFill>
                <a:latin typeface="IBM Plex Sans"/>
                <a:ea typeface="IBM Plex Sans"/>
                <a:cs typeface="IBM Plex Sans"/>
                <a:sym typeface="IBM Plex Sans"/>
              </a:rPr>
              <a:t>jel jelzi), és szeretnétek egy palackba zárt üzenetet küldeni. Mit gondoltok, hova fog eljutni az üzenet? Jelöljétek be a lehetséges jó választ. Előfordulhat, hogy több válasz is helyes. Beszéljétek meg az elképzeléseiteket a többiekkel az osztályban. </a:t>
            </a:r>
          </a:p>
          <a:p>
            <a:pPr>
              <a:lnSpc>
                <a:spcPts val="3480"/>
              </a:lnSpc>
            </a:pPr>
            <a:r>
              <a:rPr lang="en-US" sz="1392" spc="-12">
                <a:solidFill>
                  <a:srgbClr val="231F20"/>
                </a:solidFill>
                <a:latin typeface="IBM Plex Sans"/>
                <a:ea typeface="IBM Plex Sans"/>
                <a:cs typeface="IBM Plex Sans"/>
                <a:sym typeface="IBM Plex Sans"/>
              </a:rPr>
              <a:t>□ 1. Dél-Amerika délkeleti partjaihoz jut el (Brazíliába vagy Argentínába). </a:t>
            </a:r>
          </a:p>
          <a:p>
            <a:pPr>
              <a:lnSpc>
                <a:spcPts val="2088"/>
              </a:lnSpc>
            </a:pPr>
            <a:r>
              <a:rPr lang="en-US" sz="1392" spc="-12">
                <a:solidFill>
                  <a:srgbClr val="231F20"/>
                </a:solidFill>
                <a:latin typeface="IBM Plex Sans"/>
                <a:ea typeface="IBM Plex Sans"/>
                <a:cs typeface="IBM Plex Sans"/>
                <a:sym typeface="IBM Plex Sans"/>
              </a:rPr>
              <a:t>□ 2. A Kanári-szigetekig jut el. </a:t>
            </a:r>
          </a:p>
          <a:p>
            <a:pPr>
              <a:lnSpc>
                <a:spcPts val="3480"/>
              </a:lnSpc>
            </a:pPr>
            <a:r>
              <a:rPr lang="en-US" sz="1392" spc="-12">
                <a:solidFill>
                  <a:srgbClr val="231F20"/>
                </a:solidFill>
                <a:latin typeface="IBM Plex Sans"/>
                <a:ea typeface="IBM Plex Sans"/>
                <a:cs typeface="IBM Plex Sans"/>
                <a:sym typeface="IBM Plex Sans"/>
              </a:rPr>
              <a:t>□ 3. Afrika délnyugati partjaihoz jut el. </a:t>
            </a:r>
          </a:p>
          <a:p>
            <a:pPr>
              <a:lnSpc>
                <a:spcPts val="2093"/>
              </a:lnSpc>
            </a:pPr>
            <a:r>
              <a:rPr lang="en-US" sz="1392" spc="-12">
                <a:solidFill>
                  <a:srgbClr val="231F20"/>
                </a:solidFill>
                <a:latin typeface="IBM Plex Sans"/>
                <a:ea typeface="IBM Plex Sans"/>
                <a:cs typeface="IBM Plex Sans"/>
                <a:sym typeface="IBM Plex Sans"/>
              </a:rPr>
              <a:t>□ 4. Norvégiáig jut el. </a:t>
            </a:r>
          </a:p>
          <a:p>
            <a:pPr>
              <a:lnSpc>
                <a:spcPts val="3473"/>
              </a:lnSpc>
            </a:pPr>
            <a:r>
              <a:rPr lang="en-US" sz="1392" spc="-12">
                <a:solidFill>
                  <a:srgbClr val="231F20"/>
                </a:solidFill>
                <a:latin typeface="IBM Plex Sans"/>
                <a:ea typeface="IBM Plex Sans"/>
                <a:cs typeface="IBM Plex Sans"/>
                <a:sym typeface="IBM Plex Sans"/>
              </a:rPr>
              <a:t>□ 5. Egy bizonyos idő után visszaér Florida partjaihoz. </a:t>
            </a:r>
          </a:p>
        </p:txBody>
      </p:sp>
      <p:sp>
        <p:nvSpPr>
          <p:cNvPr id="19" name="TextBox 19"/>
          <p:cNvSpPr txBox="1"/>
          <p:nvPr/>
        </p:nvSpPr>
        <p:spPr>
          <a:xfrm>
            <a:off x="3798781" y="5264735"/>
            <a:ext cx="76481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Eszközök</a:t>
            </a:r>
            <a:r>
              <a:rPr lang="en-US" sz="1296" b="1" spc="-10">
                <a:solidFill>
                  <a:srgbClr val="9D9FA2"/>
                </a:solidFill>
                <a:latin typeface="IBM Plex Sans Bold"/>
                <a:ea typeface="IBM Plex Sans Bold"/>
                <a:cs typeface="IBM Plex Sans Bold"/>
                <a:sym typeface="IBM Plex Sans Bold"/>
              </a:rPr>
              <a:t> </a:t>
            </a:r>
          </a:p>
        </p:txBody>
      </p:sp>
      <p:sp>
        <p:nvSpPr>
          <p:cNvPr id="20" name="TextBox 20"/>
          <p:cNvSpPr txBox="1"/>
          <p:nvPr/>
        </p:nvSpPr>
        <p:spPr>
          <a:xfrm>
            <a:off x="3798781" y="6249496"/>
            <a:ext cx="81455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Gyakorlat</a:t>
            </a:r>
            <a:r>
              <a:rPr lang="en-US" sz="1296" b="1" spc="-10">
                <a:solidFill>
                  <a:srgbClr val="9D9FA2"/>
                </a:solidFill>
                <a:latin typeface="IBM Plex Sans Bold"/>
                <a:ea typeface="IBM Plex Sans Bold"/>
                <a:cs typeface="IBM Plex Sans Bold"/>
                <a:sym typeface="IBM Plex Sans Bold"/>
              </a:rPr>
              <a:t> </a:t>
            </a:r>
          </a:p>
        </p:txBody>
      </p:sp>
      <p:sp>
        <p:nvSpPr>
          <p:cNvPr id="21" name="TextBox 21"/>
          <p:cNvSpPr txBox="1"/>
          <p:nvPr/>
        </p:nvSpPr>
        <p:spPr>
          <a:xfrm>
            <a:off x="3798781" y="5590842"/>
            <a:ext cx="65789" cy="180178"/>
          </a:xfrm>
          <a:prstGeom prst="rect">
            <a:avLst/>
          </a:prstGeom>
        </p:spPr>
        <p:txBody>
          <a:bodyPr lIns="0" tIns="0" rIns="0" bIns="0" rtlCol="0" anchor="t">
            <a:spAutoFit/>
          </a:bodyPr>
          <a:lstStyle/>
          <a:p>
            <a:pPr>
              <a:lnSpc>
                <a:spcPts val="1545"/>
              </a:lnSpc>
            </a:pPr>
            <a:r>
              <a:rPr lang="en-US" sz="1103" spc="70">
                <a:solidFill>
                  <a:srgbClr val="231F20"/>
                </a:solidFill>
                <a:latin typeface="IBM Plex Sans"/>
                <a:ea typeface="IBM Plex Sans"/>
                <a:cs typeface="IBM Plex Sans"/>
                <a:sym typeface="IBM Plex Sans"/>
              </a:rPr>
              <a:t>•</a:t>
            </a:r>
          </a:p>
        </p:txBody>
      </p:sp>
      <p:sp>
        <p:nvSpPr>
          <p:cNvPr id="22" name="TextBox 22"/>
          <p:cNvSpPr txBox="1"/>
          <p:nvPr/>
        </p:nvSpPr>
        <p:spPr>
          <a:xfrm>
            <a:off x="3798780" y="6565164"/>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1. </a:t>
            </a:r>
          </a:p>
        </p:txBody>
      </p:sp>
      <p:sp>
        <p:nvSpPr>
          <p:cNvPr id="23" name="TextBox 23"/>
          <p:cNvSpPr txBox="1"/>
          <p:nvPr/>
        </p:nvSpPr>
        <p:spPr>
          <a:xfrm rot="-5400000">
            <a:off x="9716900" y="1255464"/>
            <a:ext cx="1944138" cy="223394"/>
          </a:xfrm>
          <a:prstGeom prst="rect">
            <a:avLst/>
          </a:prstGeom>
        </p:spPr>
        <p:txBody>
          <a:bodyPr lIns="0" tIns="0" rIns="0" bIns="0" rtlCol="0" anchor="t">
            <a:spAutoFit/>
          </a:bodyPr>
          <a:lstStyle/>
          <a:p>
            <a:pPr>
              <a:lnSpc>
                <a:spcPts val="1948"/>
              </a:lnSpc>
            </a:pPr>
            <a:r>
              <a:rPr lang="en-US" sz="1392" b="1" spc="5">
                <a:solidFill>
                  <a:srgbClr val="FFFFFF"/>
                </a:solidFill>
                <a:latin typeface="Arial Bold"/>
                <a:ea typeface="Arial Bold"/>
                <a:cs typeface="Arial Bold"/>
                <a:sym typeface="Arial Bold"/>
              </a:rPr>
              <a:t>TANULÓI MUNKALAP</a:t>
            </a:r>
            <a:r>
              <a:rPr lang="en-US" sz="1392" spc="5">
                <a:solidFill>
                  <a:srgbClr val="009ADA"/>
                </a:solidFill>
                <a:latin typeface="Arial"/>
                <a:ea typeface="Arial"/>
                <a:cs typeface="Arial"/>
                <a:sym typeface="Arial"/>
              </a:rPr>
              <a:t> </a:t>
            </a:r>
          </a:p>
        </p:txBody>
      </p:sp>
      <p:sp>
        <p:nvSpPr>
          <p:cNvPr id="24" name="TextBox 24"/>
          <p:cNvSpPr txBox="1"/>
          <p:nvPr/>
        </p:nvSpPr>
        <p:spPr>
          <a:xfrm>
            <a:off x="3914605" y="2236308"/>
            <a:ext cx="733539" cy="228076"/>
          </a:xfrm>
          <a:prstGeom prst="rect">
            <a:avLst/>
          </a:prstGeom>
        </p:spPr>
        <p:txBody>
          <a:bodyPr lIns="0" tIns="0" rIns="0" bIns="0" rtlCol="0" anchor="t">
            <a:spAutoFit/>
          </a:bodyPr>
          <a:lstStyle/>
          <a:p>
            <a:pPr>
              <a:lnSpc>
                <a:spcPts val="1948"/>
              </a:lnSpc>
            </a:pPr>
            <a:r>
              <a:rPr lang="en-US" sz="1392" b="1" spc="-12">
                <a:solidFill>
                  <a:srgbClr val="FFFFFF"/>
                </a:solidFill>
                <a:latin typeface="IBM Plex Sans Bold"/>
                <a:ea typeface="IBM Plex Sans Bold"/>
                <a:cs typeface="IBM Plex Sans Bold"/>
                <a:sym typeface="IBM Plex Sans Bold"/>
              </a:rPr>
              <a:t>Tudtad?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46480" y="902332"/>
            <a:ext cx="5370776" cy="2926080"/>
          </a:xfrm>
          <a:custGeom>
            <a:avLst/>
            <a:gdLst/>
            <a:ahLst/>
            <a:cxnLst/>
            <a:rect l="l" t="t" r="r" b="b"/>
            <a:pathLst>
              <a:path w="5370776" h="2926080">
                <a:moveTo>
                  <a:pt x="0" y="0"/>
                </a:moveTo>
                <a:lnTo>
                  <a:pt x="5370776" y="0"/>
                </a:lnTo>
                <a:lnTo>
                  <a:pt x="5370776" y="2926080"/>
                </a:lnTo>
                <a:lnTo>
                  <a:pt x="0" y="2926080"/>
                </a:lnTo>
                <a:lnTo>
                  <a:pt x="0" y="0"/>
                </a:lnTo>
                <a:close/>
              </a:path>
            </a:pathLst>
          </a:custGeom>
          <a:blipFill>
            <a:blip r:embed="rId2"/>
            <a:stretch>
              <a:fillRect/>
            </a:stretch>
          </a:blipFill>
        </p:spPr>
        <p:txBody>
          <a:bodyPr/>
          <a:lstStyle/>
          <a:p>
            <a:endParaRPr lang="en-US"/>
          </a:p>
        </p:txBody>
      </p:sp>
      <p:sp>
        <p:nvSpPr>
          <p:cNvPr id="3" name="Freeform 3"/>
          <p:cNvSpPr/>
          <p:nvPr/>
        </p:nvSpPr>
        <p:spPr>
          <a:xfrm>
            <a:off x="10430038" y="12697"/>
            <a:ext cx="477393" cy="2743200"/>
          </a:xfrm>
          <a:custGeom>
            <a:avLst/>
            <a:gdLst/>
            <a:ahLst/>
            <a:cxnLst/>
            <a:rect l="l" t="t" r="r" b="b"/>
            <a:pathLst>
              <a:path w="477393" h="2743200">
                <a:moveTo>
                  <a:pt x="0" y="0"/>
                </a:moveTo>
                <a:lnTo>
                  <a:pt x="477393" y="0"/>
                </a:lnTo>
                <a:lnTo>
                  <a:pt x="477393" y="2743200"/>
                </a:lnTo>
                <a:lnTo>
                  <a:pt x="0" y="2743200"/>
                </a:lnTo>
                <a:lnTo>
                  <a:pt x="0" y="0"/>
                </a:lnTo>
                <a:close/>
              </a:path>
            </a:pathLst>
          </a:custGeom>
          <a:blipFill>
            <a:blip r:embed="rId3"/>
            <a:stretch>
              <a:fillRect r="-824"/>
            </a:stretch>
          </a:blipFill>
        </p:spPr>
        <p:txBody>
          <a:bodyPr/>
          <a:lstStyle/>
          <a:p>
            <a:endParaRPr lang="en-US"/>
          </a:p>
        </p:txBody>
      </p:sp>
      <p:sp>
        <p:nvSpPr>
          <p:cNvPr id="4" name="Freeform 4"/>
          <p:cNvSpPr/>
          <p:nvPr/>
        </p:nvSpPr>
        <p:spPr>
          <a:xfrm>
            <a:off x="4030428" y="5283709"/>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4030428" y="5622037"/>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4030428" y="6408678"/>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4030428" y="6747006"/>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4030428" y="7344795"/>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4030428" y="7683123"/>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4030428" y="8283827"/>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1" name="Freeform 11"/>
          <p:cNvSpPr/>
          <p:nvPr/>
        </p:nvSpPr>
        <p:spPr>
          <a:xfrm>
            <a:off x="4030428" y="8622155"/>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2" name="Freeform 12"/>
          <p:cNvSpPr/>
          <p:nvPr/>
        </p:nvSpPr>
        <p:spPr>
          <a:xfrm>
            <a:off x="4030428" y="9485072"/>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3" name="Freeform 13"/>
          <p:cNvSpPr/>
          <p:nvPr/>
        </p:nvSpPr>
        <p:spPr>
          <a:xfrm>
            <a:off x="4030428" y="9823400"/>
            <a:ext cx="6253858" cy="9525"/>
          </a:xfrm>
          <a:custGeom>
            <a:avLst/>
            <a:gdLst/>
            <a:ahLst/>
            <a:cxnLst/>
            <a:rect l="l" t="t" r="r" b="b"/>
            <a:pathLst>
              <a:path w="6253858" h="9525">
                <a:moveTo>
                  <a:pt x="0" y="0"/>
                </a:moveTo>
                <a:lnTo>
                  <a:pt x="6253858" y="0"/>
                </a:lnTo>
                <a:lnTo>
                  <a:pt x="6253858" y="9525"/>
                </a:lnTo>
                <a:lnTo>
                  <a:pt x="0" y="9525"/>
                </a:lnTo>
                <a:lnTo>
                  <a:pt x="0" y="0"/>
                </a:lnTo>
                <a:close/>
              </a:path>
            </a:pathLst>
          </a:custGeom>
          <a:blipFill>
            <a:blip r:embed="rId4">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4" name="Freeform 14"/>
          <p:cNvSpPr/>
          <p:nvPr/>
        </p:nvSpPr>
        <p:spPr>
          <a:xfrm>
            <a:off x="8955310" y="976123"/>
            <a:ext cx="730806" cy="285493"/>
          </a:xfrm>
          <a:custGeom>
            <a:avLst/>
            <a:gdLst/>
            <a:ahLst/>
            <a:cxnLst/>
            <a:rect l="l" t="t" r="r" b="b"/>
            <a:pathLst>
              <a:path w="730806" h="285493">
                <a:moveTo>
                  <a:pt x="0" y="0"/>
                </a:moveTo>
                <a:lnTo>
                  <a:pt x="730806" y="0"/>
                </a:lnTo>
                <a:lnTo>
                  <a:pt x="730806" y="285493"/>
                </a:lnTo>
                <a:lnTo>
                  <a:pt x="0" y="28549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5" name="Freeform 15"/>
          <p:cNvSpPr/>
          <p:nvPr/>
        </p:nvSpPr>
        <p:spPr>
          <a:xfrm>
            <a:off x="10479948" y="186434"/>
            <a:ext cx="361998" cy="2438019"/>
          </a:xfrm>
          <a:custGeom>
            <a:avLst/>
            <a:gdLst/>
            <a:ahLst/>
            <a:cxnLst/>
            <a:rect l="l" t="t" r="r" b="b"/>
            <a:pathLst>
              <a:path w="361998" h="2438019">
                <a:moveTo>
                  <a:pt x="0" y="0"/>
                </a:moveTo>
                <a:lnTo>
                  <a:pt x="361998" y="0"/>
                </a:lnTo>
                <a:lnTo>
                  <a:pt x="361998" y="2438019"/>
                </a:lnTo>
                <a:lnTo>
                  <a:pt x="0" y="24380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16" name="Freeform 16"/>
          <p:cNvSpPr/>
          <p:nvPr/>
        </p:nvSpPr>
        <p:spPr>
          <a:xfrm>
            <a:off x="10585609" y="2405759"/>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19"/>
            <a:stretch>
              <a:fillRect/>
            </a:stretch>
          </a:blipFill>
        </p:spPr>
        <p:txBody>
          <a:bodyPr/>
          <a:lstStyle/>
          <a:p>
            <a:endParaRPr lang="en-US"/>
          </a:p>
        </p:txBody>
      </p:sp>
      <p:sp>
        <p:nvSpPr>
          <p:cNvPr id="17" name="TextBox 17"/>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8" name="TextBox 18"/>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13 </a:t>
            </a:r>
          </a:p>
        </p:txBody>
      </p:sp>
      <p:sp>
        <p:nvSpPr>
          <p:cNvPr id="19" name="TextBox 19"/>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20" name="TextBox 20"/>
          <p:cNvSpPr txBox="1"/>
          <p:nvPr/>
        </p:nvSpPr>
        <p:spPr>
          <a:xfrm>
            <a:off x="3801829" y="-49254"/>
            <a:ext cx="39757" cy="301493"/>
          </a:xfrm>
          <a:prstGeom prst="rect">
            <a:avLst/>
          </a:prstGeom>
        </p:spPr>
        <p:txBody>
          <a:bodyPr lIns="0" tIns="0" rIns="0" bIns="0" rtlCol="0" anchor="t">
            <a:spAutoFit/>
          </a:bodyPr>
          <a:lstStyle/>
          <a:p>
            <a:pPr>
              <a:lnSpc>
                <a:spcPts val="2759"/>
              </a:lnSpc>
            </a:pPr>
            <a:r>
              <a:rPr lang="en-US" sz="1103">
                <a:solidFill>
                  <a:srgbClr val="231F20"/>
                </a:solidFill>
                <a:latin typeface="Arial"/>
                <a:ea typeface="Arial"/>
                <a:cs typeface="Arial"/>
                <a:sym typeface="Arial"/>
              </a:rPr>
              <a:t> </a:t>
            </a:r>
          </a:p>
        </p:txBody>
      </p:sp>
      <p:sp>
        <p:nvSpPr>
          <p:cNvPr id="21" name="TextBox 21"/>
          <p:cNvSpPr txBox="1"/>
          <p:nvPr/>
        </p:nvSpPr>
        <p:spPr>
          <a:xfrm>
            <a:off x="3801828" y="4014998"/>
            <a:ext cx="157896" cy="301493"/>
          </a:xfrm>
          <a:prstGeom prst="rect">
            <a:avLst/>
          </a:prstGeom>
        </p:spPr>
        <p:txBody>
          <a:bodyPr lIns="0" tIns="0" rIns="0" bIns="0" rtlCol="0" anchor="t">
            <a:spAutoFit/>
          </a:bodyPr>
          <a:lstStyle/>
          <a:p>
            <a:pPr>
              <a:lnSpc>
                <a:spcPts val="2759"/>
              </a:lnSpc>
            </a:pPr>
            <a:r>
              <a:rPr lang="en-US" sz="1103">
                <a:solidFill>
                  <a:srgbClr val="231F20"/>
                </a:solidFill>
                <a:latin typeface="Arial"/>
                <a:ea typeface="Arial"/>
                <a:cs typeface="Arial"/>
                <a:sym typeface="Arial"/>
              </a:rPr>
              <a:t>2. </a:t>
            </a:r>
          </a:p>
        </p:txBody>
      </p:sp>
      <p:sp>
        <p:nvSpPr>
          <p:cNvPr id="22" name="TextBox 22"/>
          <p:cNvSpPr txBox="1"/>
          <p:nvPr/>
        </p:nvSpPr>
        <p:spPr>
          <a:xfrm>
            <a:off x="4054813" y="7839609"/>
            <a:ext cx="167221" cy="176459"/>
          </a:xfrm>
          <a:prstGeom prst="rect">
            <a:avLst/>
          </a:prstGeom>
        </p:spPr>
        <p:txBody>
          <a:bodyPr lIns="0" tIns="0" rIns="0" bIns="0" rtlCol="0" anchor="t">
            <a:spAutoFit/>
          </a:bodyPr>
          <a:lstStyle/>
          <a:p>
            <a:pPr>
              <a:lnSpc>
                <a:spcPts val="1545"/>
              </a:lnSpc>
            </a:pPr>
            <a:r>
              <a:rPr lang="en-US" sz="1103" spc="1">
                <a:solidFill>
                  <a:srgbClr val="231F20"/>
                </a:solidFill>
                <a:latin typeface="Arial"/>
                <a:ea typeface="Arial"/>
                <a:cs typeface="Arial"/>
                <a:sym typeface="Arial"/>
              </a:rPr>
              <a:t>d) </a:t>
            </a:r>
          </a:p>
        </p:txBody>
      </p:sp>
      <p:sp>
        <p:nvSpPr>
          <p:cNvPr id="23" name="TextBox 23"/>
          <p:cNvSpPr txBox="1"/>
          <p:nvPr/>
        </p:nvSpPr>
        <p:spPr>
          <a:xfrm>
            <a:off x="4277316" y="7839999"/>
            <a:ext cx="5517404" cy="180178"/>
          </a:xfrm>
          <a:prstGeom prst="rect">
            <a:avLst/>
          </a:prstGeom>
        </p:spPr>
        <p:txBody>
          <a:bodyPr lIns="0" tIns="0" rIns="0" bIns="0" rtlCol="0" anchor="t">
            <a:spAutoFit/>
          </a:bodyPr>
          <a:lstStyle/>
          <a:p>
            <a:pPr>
              <a:lnSpc>
                <a:spcPts val="1545"/>
              </a:lnSpc>
            </a:pPr>
            <a:r>
              <a:rPr lang="en-US" sz="1103" spc="-9">
                <a:solidFill>
                  <a:srgbClr val="231F20"/>
                </a:solidFill>
                <a:latin typeface="IBM Plex Sans"/>
                <a:ea typeface="IBM Plex Sans"/>
                <a:cs typeface="IBM Plex Sans"/>
                <a:sym typeface="IBM Plex Sans"/>
              </a:rPr>
              <a:t>Keressetek egy széláramlatot, és írjátok le, melyik felszíni tengeráramlato(ka)t mozgatja. </a:t>
            </a:r>
          </a:p>
        </p:txBody>
      </p:sp>
      <p:sp>
        <p:nvSpPr>
          <p:cNvPr id="24" name="TextBox 24"/>
          <p:cNvSpPr txBox="1"/>
          <p:nvPr/>
        </p:nvSpPr>
        <p:spPr>
          <a:xfrm>
            <a:off x="4054812" y="8777373"/>
            <a:ext cx="6238294" cy="18017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e) Próbáljátok megválaszolni a 3. dián szereplő kérdést: miért van, hogy az északi féltekén a szelek </a:t>
            </a:r>
          </a:p>
        </p:txBody>
      </p:sp>
      <p:sp>
        <p:nvSpPr>
          <p:cNvPr id="25" name="TextBox 25"/>
          <p:cNvSpPr txBox="1"/>
          <p:nvPr/>
        </p:nvSpPr>
        <p:spPr>
          <a:xfrm>
            <a:off x="4030428" y="8974494"/>
            <a:ext cx="2708796" cy="182337"/>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és a tengeráramlatok is jobbra térülnek el? </a:t>
            </a:r>
          </a:p>
        </p:txBody>
      </p:sp>
      <p:sp>
        <p:nvSpPr>
          <p:cNvPr id="26" name="TextBox 26"/>
          <p:cNvSpPr txBox="1"/>
          <p:nvPr/>
        </p:nvSpPr>
        <p:spPr>
          <a:xfrm>
            <a:off x="4030428" y="4139222"/>
            <a:ext cx="6437662"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Most megismerkedtek egy multimédiás modullal. Elemezzétek az 1–3. ábrákat, ás válaszoljatok a következő kérdésekre: </a:t>
            </a:r>
          </a:p>
        </p:txBody>
      </p:sp>
      <p:sp>
        <p:nvSpPr>
          <p:cNvPr id="27" name="TextBox 27"/>
          <p:cNvSpPr txBox="1"/>
          <p:nvPr/>
        </p:nvSpPr>
        <p:spPr>
          <a:xfrm>
            <a:off x="4054813" y="4528461"/>
            <a:ext cx="5980909" cy="30521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a) Keressetek két olyan országot/várost, amelyekre hatással vannak az áramlatok: az egyik egy </a:t>
            </a:r>
          </a:p>
        </p:txBody>
      </p:sp>
      <p:sp>
        <p:nvSpPr>
          <p:cNvPr id="28" name="TextBox 28"/>
          <p:cNvSpPr txBox="1"/>
          <p:nvPr/>
        </p:nvSpPr>
        <p:spPr>
          <a:xfrm>
            <a:off x="4030428" y="4935379"/>
            <a:ext cx="6163266" cy="96612"/>
          </a:xfrm>
          <a:prstGeom prst="rect">
            <a:avLst/>
          </a:prstGeom>
        </p:spPr>
        <p:txBody>
          <a:bodyPr lIns="0" tIns="0" rIns="0" bIns="0" rtlCol="0" anchor="t">
            <a:spAutoFit/>
          </a:bodyPr>
          <a:lstStyle/>
          <a:p>
            <a:pPr>
              <a:lnSpc>
                <a:spcPts val="551"/>
              </a:lnSpc>
            </a:pPr>
            <a:r>
              <a:rPr lang="en-US" sz="1103" spc="-9">
                <a:solidFill>
                  <a:srgbClr val="231F20"/>
                </a:solidFill>
                <a:latin typeface="IBM Plex Sans"/>
                <a:ea typeface="IBM Plex Sans"/>
                <a:cs typeface="IBM Plex Sans"/>
                <a:sym typeface="IBM Plex Sans"/>
              </a:rPr>
              <a:t>meleg áramlathoz (piros nyilak), a másik egy hidegebb áramlathoz (sötétkék nyilak) kapcsolódjon. </a:t>
            </a:r>
          </a:p>
        </p:txBody>
      </p:sp>
      <p:sp>
        <p:nvSpPr>
          <p:cNvPr id="29" name="TextBox 29"/>
          <p:cNvSpPr txBox="1"/>
          <p:nvPr/>
        </p:nvSpPr>
        <p:spPr>
          <a:xfrm>
            <a:off x="4054812" y="5577221"/>
            <a:ext cx="6282452" cy="30521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b) Kövessétek az Észak-atlanti-áramlatot. Idézzétek fel az 1. kérdésben szereplő palackos kísérletet, </a:t>
            </a:r>
          </a:p>
        </p:txBody>
      </p:sp>
      <p:sp>
        <p:nvSpPr>
          <p:cNvPr id="30" name="TextBox 30"/>
          <p:cNvSpPr txBox="1"/>
          <p:nvPr/>
        </p:nvSpPr>
        <p:spPr>
          <a:xfrm>
            <a:off x="4030428" y="5984148"/>
            <a:ext cx="2755268" cy="96612"/>
          </a:xfrm>
          <a:prstGeom prst="rect">
            <a:avLst/>
          </a:prstGeom>
        </p:spPr>
        <p:txBody>
          <a:bodyPr lIns="0" tIns="0" rIns="0" bIns="0" rtlCol="0" anchor="t">
            <a:spAutoFit/>
          </a:bodyPr>
          <a:lstStyle/>
          <a:p>
            <a:pPr>
              <a:lnSpc>
                <a:spcPts val="551"/>
              </a:lnSpc>
            </a:pPr>
            <a:r>
              <a:rPr lang="en-US" sz="1103" spc="-9">
                <a:solidFill>
                  <a:srgbClr val="231F20"/>
                </a:solidFill>
                <a:latin typeface="IBM Plex Sans"/>
                <a:ea typeface="IBM Plex Sans"/>
                <a:cs typeface="IBM Plex Sans"/>
                <a:sym typeface="IBM Plex Sans"/>
              </a:rPr>
              <a:t>és gondoljátok újra, hova juthat el a palack. </a:t>
            </a:r>
          </a:p>
        </p:txBody>
      </p:sp>
      <p:sp>
        <p:nvSpPr>
          <p:cNvPr id="31" name="TextBox 31"/>
          <p:cNvSpPr txBox="1"/>
          <p:nvPr/>
        </p:nvSpPr>
        <p:spPr>
          <a:xfrm>
            <a:off x="4054813" y="6775723"/>
            <a:ext cx="2478253" cy="30521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c) Mi mozgatja a felszíni áramlatokat? </a:t>
            </a:r>
          </a:p>
        </p:txBody>
      </p:sp>
      <p:sp>
        <p:nvSpPr>
          <p:cNvPr id="32" name="TextBox 32"/>
          <p:cNvSpPr txBox="1"/>
          <p:nvPr/>
        </p:nvSpPr>
        <p:spPr>
          <a:xfrm>
            <a:off x="4493725" y="3909708"/>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33" name="TextBox 33"/>
          <p:cNvSpPr txBox="1"/>
          <p:nvPr/>
        </p:nvSpPr>
        <p:spPr>
          <a:xfrm>
            <a:off x="4588517" y="3958353"/>
            <a:ext cx="1025900" cy="65787"/>
          </a:xfrm>
          <a:prstGeom prst="rect">
            <a:avLst/>
          </a:prstGeom>
        </p:spPr>
        <p:txBody>
          <a:bodyPr lIns="0" tIns="0" rIns="0" bIns="0" rtlCol="0" anchor="t">
            <a:spAutoFit/>
          </a:bodyPr>
          <a:lstStyle/>
          <a:p>
            <a:pPr>
              <a:lnSpc>
                <a:spcPts val="419"/>
              </a:lnSpc>
            </a:pPr>
            <a:r>
              <a:rPr lang="en-US" sz="839" spc="-3">
                <a:solidFill>
                  <a:srgbClr val="009ADA"/>
                </a:solidFill>
                <a:latin typeface="IBM Plex Sans"/>
                <a:ea typeface="IBM Plex Sans"/>
                <a:cs typeface="IBM Plex Sans"/>
                <a:sym typeface="IBM Plex Sans"/>
              </a:rPr>
              <a:t>Hova jut el a palack? </a:t>
            </a:r>
          </a:p>
        </p:txBody>
      </p:sp>
      <p:sp>
        <p:nvSpPr>
          <p:cNvPr id="34" name="TextBox 34"/>
          <p:cNvSpPr txBox="1"/>
          <p:nvPr/>
        </p:nvSpPr>
        <p:spPr>
          <a:xfrm>
            <a:off x="9040149" y="1031635"/>
            <a:ext cx="431130"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A4 ábra</a:t>
            </a:r>
            <a:r>
              <a:rPr lang="en-US" sz="839" spc="-2">
                <a:solidFill>
                  <a:srgbClr val="009ADA"/>
                </a:solidFill>
                <a:latin typeface="IBM Plex Sans"/>
                <a:ea typeface="IBM Plex Sans"/>
                <a:cs typeface="IBM Plex Sans"/>
                <a:sym typeface="IBM Plex Sans"/>
              </a:rPr>
              <a:t> </a:t>
            </a:r>
          </a:p>
        </p:txBody>
      </p:sp>
      <p:sp>
        <p:nvSpPr>
          <p:cNvPr id="35" name="TextBox 35"/>
          <p:cNvSpPr txBox="1"/>
          <p:nvPr/>
        </p:nvSpPr>
        <p:spPr>
          <a:xfrm rot="-5400000">
            <a:off x="9702051" y="126719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354480" y="3978279"/>
            <a:ext cx="3576323" cy="2668267"/>
          </a:xfrm>
          <a:custGeom>
            <a:avLst/>
            <a:gdLst/>
            <a:ahLst/>
            <a:cxnLst/>
            <a:rect l="l" t="t" r="r" b="b"/>
            <a:pathLst>
              <a:path w="3576323" h="2668267">
                <a:moveTo>
                  <a:pt x="0" y="0"/>
                </a:moveTo>
                <a:lnTo>
                  <a:pt x="3576323" y="0"/>
                </a:lnTo>
                <a:lnTo>
                  <a:pt x="3576323" y="2668267"/>
                </a:lnTo>
                <a:lnTo>
                  <a:pt x="0" y="2668267"/>
                </a:lnTo>
                <a:lnTo>
                  <a:pt x="0" y="0"/>
                </a:lnTo>
                <a:close/>
              </a:path>
            </a:pathLst>
          </a:custGeom>
          <a:blipFill>
            <a:blip r:embed="rId2"/>
            <a:stretch>
              <a:fillRect/>
            </a:stretch>
          </a:blipFill>
        </p:spPr>
        <p:txBody>
          <a:bodyPr/>
          <a:lstStyle/>
          <a:p>
            <a:endParaRPr lang="en-US"/>
          </a:p>
        </p:txBody>
      </p:sp>
      <p:sp>
        <p:nvSpPr>
          <p:cNvPr id="3" name="Freeform 3"/>
          <p:cNvSpPr/>
          <p:nvPr/>
        </p:nvSpPr>
        <p:spPr>
          <a:xfrm>
            <a:off x="10438924" y="1"/>
            <a:ext cx="472440" cy="2771775"/>
          </a:xfrm>
          <a:custGeom>
            <a:avLst/>
            <a:gdLst/>
            <a:ahLst/>
            <a:cxnLst/>
            <a:rect l="l" t="t" r="r" b="b"/>
            <a:pathLst>
              <a:path w="472440" h="2771775">
                <a:moveTo>
                  <a:pt x="0" y="0"/>
                </a:moveTo>
                <a:lnTo>
                  <a:pt x="472440" y="0"/>
                </a:lnTo>
                <a:lnTo>
                  <a:pt x="472440" y="2771775"/>
                </a:lnTo>
                <a:lnTo>
                  <a:pt x="0" y="2771775"/>
                </a:lnTo>
                <a:lnTo>
                  <a:pt x="0" y="0"/>
                </a:lnTo>
                <a:close/>
              </a:path>
            </a:pathLst>
          </a:custGeom>
          <a:blipFill>
            <a:blip r:embed="rId3"/>
            <a:stretch>
              <a:fillRect/>
            </a:stretch>
          </a:blipFill>
        </p:spPr>
        <p:txBody>
          <a:bodyPr/>
          <a:lstStyle/>
          <a:p>
            <a:endParaRPr lang="en-US"/>
          </a:p>
        </p:txBody>
      </p:sp>
      <p:sp>
        <p:nvSpPr>
          <p:cNvPr id="4" name="Freeform 4"/>
          <p:cNvSpPr/>
          <p:nvPr/>
        </p:nvSpPr>
        <p:spPr>
          <a:xfrm>
            <a:off x="3780949" y="7038338"/>
            <a:ext cx="6534788" cy="3125467"/>
          </a:xfrm>
          <a:custGeom>
            <a:avLst/>
            <a:gdLst/>
            <a:ahLst/>
            <a:cxnLst/>
            <a:rect l="l" t="t" r="r" b="b"/>
            <a:pathLst>
              <a:path w="6534788" h="3125467">
                <a:moveTo>
                  <a:pt x="0" y="0"/>
                </a:moveTo>
                <a:lnTo>
                  <a:pt x="6534788" y="0"/>
                </a:lnTo>
                <a:lnTo>
                  <a:pt x="6534788" y="3125467"/>
                </a:lnTo>
                <a:lnTo>
                  <a:pt x="0" y="3125467"/>
                </a:lnTo>
                <a:lnTo>
                  <a:pt x="0" y="0"/>
                </a:lnTo>
                <a:close/>
              </a:path>
            </a:pathLst>
          </a:custGeom>
          <a:blipFill>
            <a:blip r:embed="rId4"/>
            <a:stretch>
              <a:fillRect/>
            </a:stretch>
          </a:blipFill>
        </p:spPr>
        <p:txBody>
          <a:bodyPr/>
          <a:lstStyle/>
          <a:p>
            <a:endParaRPr lang="en-US"/>
          </a:p>
        </p:txBody>
      </p:sp>
      <p:sp>
        <p:nvSpPr>
          <p:cNvPr id="5" name="Freeform 5"/>
          <p:cNvSpPr/>
          <p:nvPr/>
        </p:nvSpPr>
        <p:spPr>
          <a:xfrm>
            <a:off x="3832813" y="7064884"/>
            <a:ext cx="1459230" cy="383029"/>
          </a:xfrm>
          <a:custGeom>
            <a:avLst/>
            <a:gdLst/>
            <a:ahLst/>
            <a:cxnLst/>
            <a:rect l="l" t="t" r="r" b="b"/>
            <a:pathLst>
              <a:path w="1459230" h="383029">
                <a:moveTo>
                  <a:pt x="0" y="0"/>
                </a:moveTo>
                <a:lnTo>
                  <a:pt x="1459230" y="0"/>
                </a:lnTo>
                <a:lnTo>
                  <a:pt x="1459230" y="383029"/>
                </a:lnTo>
                <a:lnTo>
                  <a:pt x="0" y="3830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6851553" y="7570852"/>
            <a:ext cx="818893" cy="346453"/>
          </a:xfrm>
          <a:custGeom>
            <a:avLst/>
            <a:gdLst/>
            <a:ahLst/>
            <a:cxnLst/>
            <a:rect l="l" t="t" r="r" b="b"/>
            <a:pathLst>
              <a:path w="818893" h="346453">
                <a:moveTo>
                  <a:pt x="0" y="0"/>
                </a:moveTo>
                <a:lnTo>
                  <a:pt x="818893" y="0"/>
                </a:lnTo>
                <a:lnTo>
                  <a:pt x="818893" y="346453"/>
                </a:lnTo>
                <a:lnTo>
                  <a:pt x="0" y="3464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a:off x="7659024" y="8174098"/>
            <a:ext cx="393192" cy="45720"/>
          </a:xfrm>
          <a:custGeom>
            <a:avLst/>
            <a:gdLst/>
            <a:ahLst/>
            <a:cxnLst/>
            <a:rect l="l" t="t" r="r" b="b"/>
            <a:pathLst>
              <a:path w="393192" h="45720">
                <a:moveTo>
                  <a:pt x="0" y="0"/>
                </a:moveTo>
                <a:lnTo>
                  <a:pt x="393192" y="0"/>
                </a:lnTo>
                <a:lnTo>
                  <a:pt x="393192" y="45720"/>
                </a:lnTo>
                <a:lnTo>
                  <a:pt x="0" y="457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a:off x="8247289" y="8289922"/>
            <a:ext cx="250241" cy="45720"/>
          </a:xfrm>
          <a:custGeom>
            <a:avLst/>
            <a:gdLst/>
            <a:ahLst/>
            <a:cxnLst/>
            <a:rect l="l" t="t" r="r" b="b"/>
            <a:pathLst>
              <a:path w="250241" h="45720">
                <a:moveTo>
                  <a:pt x="0" y="0"/>
                </a:moveTo>
                <a:lnTo>
                  <a:pt x="250241" y="0"/>
                </a:lnTo>
                <a:lnTo>
                  <a:pt x="250241" y="45720"/>
                </a:lnTo>
                <a:lnTo>
                  <a:pt x="0" y="457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9" name="Freeform 9"/>
          <p:cNvSpPr/>
          <p:nvPr/>
        </p:nvSpPr>
        <p:spPr>
          <a:xfrm>
            <a:off x="3786588" y="192392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0" name="Freeform 10"/>
          <p:cNvSpPr/>
          <p:nvPr/>
        </p:nvSpPr>
        <p:spPr>
          <a:xfrm>
            <a:off x="3786588" y="296963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13">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1" name="Freeform 11"/>
          <p:cNvSpPr/>
          <p:nvPr/>
        </p:nvSpPr>
        <p:spPr>
          <a:xfrm>
            <a:off x="3786588" y="330796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13">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2" name="Freeform 12"/>
          <p:cNvSpPr/>
          <p:nvPr/>
        </p:nvSpPr>
        <p:spPr>
          <a:xfrm>
            <a:off x="3786588" y="364629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13">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3" name="Freeform 13"/>
          <p:cNvSpPr/>
          <p:nvPr/>
        </p:nvSpPr>
        <p:spPr>
          <a:xfrm>
            <a:off x="8762781" y="8396602"/>
            <a:ext cx="246888" cy="48768"/>
          </a:xfrm>
          <a:custGeom>
            <a:avLst/>
            <a:gdLst/>
            <a:ahLst/>
            <a:cxnLst/>
            <a:rect l="l" t="t" r="r" b="b"/>
            <a:pathLst>
              <a:path w="246888" h="48768">
                <a:moveTo>
                  <a:pt x="0" y="0"/>
                </a:moveTo>
                <a:lnTo>
                  <a:pt x="246888" y="0"/>
                </a:lnTo>
                <a:lnTo>
                  <a:pt x="246888" y="48768"/>
                </a:lnTo>
                <a:lnTo>
                  <a:pt x="0" y="48768"/>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4" name="Freeform 14"/>
          <p:cNvSpPr/>
          <p:nvPr/>
        </p:nvSpPr>
        <p:spPr>
          <a:xfrm>
            <a:off x="8104537" y="4040382"/>
            <a:ext cx="727758" cy="300733"/>
          </a:xfrm>
          <a:custGeom>
            <a:avLst/>
            <a:gdLst/>
            <a:ahLst/>
            <a:cxnLst/>
            <a:rect l="l" t="t" r="r" b="b"/>
            <a:pathLst>
              <a:path w="727758" h="300733">
                <a:moveTo>
                  <a:pt x="0" y="0"/>
                </a:moveTo>
                <a:lnTo>
                  <a:pt x="727758" y="0"/>
                </a:lnTo>
                <a:lnTo>
                  <a:pt x="727758" y="300733"/>
                </a:lnTo>
                <a:lnTo>
                  <a:pt x="0" y="300733"/>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15" name="Freeform 15"/>
          <p:cNvSpPr/>
          <p:nvPr/>
        </p:nvSpPr>
        <p:spPr>
          <a:xfrm>
            <a:off x="10470804" y="171194"/>
            <a:ext cx="355902" cy="2441067"/>
          </a:xfrm>
          <a:custGeom>
            <a:avLst/>
            <a:gdLst/>
            <a:ahLst/>
            <a:cxnLst/>
            <a:rect l="l" t="t" r="r" b="b"/>
            <a:pathLst>
              <a:path w="355902" h="2441067">
                <a:moveTo>
                  <a:pt x="0" y="0"/>
                </a:moveTo>
                <a:lnTo>
                  <a:pt x="355902" y="0"/>
                </a:lnTo>
                <a:lnTo>
                  <a:pt x="355902" y="2441067"/>
                </a:lnTo>
                <a:lnTo>
                  <a:pt x="0" y="2441067"/>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16" name="Freeform 16"/>
          <p:cNvSpPr/>
          <p:nvPr/>
        </p:nvSpPr>
        <p:spPr>
          <a:xfrm>
            <a:off x="10585609" y="2406016"/>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24"/>
            <a:stretch>
              <a:fillRect/>
            </a:stretch>
          </a:blipFill>
        </p:spPr>
        <p:txBody>
          <a:bodyPr/>
          <a:lstStyle/>
          <a:p>
            <a:endParaRPr lang="en-US"/>
          </a:p>
        </p:txBody>
      </p:sp>
      <p:sp>
        <p:nvSpPr>
          <p:cNvPr id="17" name="TextBox 17"/>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8" name="TextBox 18"/>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14 </a:t>
            </a:r>
          </a:p>
        </p:txBody>
      </p:sp>
      <p:sp>
        <p:nvSpPr>
          <p:cNvPr id="19" name="TextBox 19"/>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20" name="TextBox 20"/>
          <p:cNvSpPr txBox="1"/>
          <p:nvPr/>
        </p:nvSpPr>
        <p:spPr>
          <a:xfrm>
            <a:off x="3786589" y="479194"/>
            <a:ext cx="6685455" cy="834203"/>
          </a:xfrm>
          <a:prstGeom prst="rect">
            <a:avLst/>
          </a:prstGeom>
        </p:spPr>
        <p:txBody>
          <a:bodyPr lIns="0" tIns="0" rIns="0" bIns="0" rtlCol="0" anchor="t">
            <a:spAutoFit/>
          </a:bodyPr>
          <a:lstStyle/>
          <a:p>
            <a:pPr algn="just">
              <a:lnSpc>
                <a:spcPts val="2116"/>
              </a:lnSpc>
            </a:pPr>
            <a:r>
              <a:rPr lang="en-US" sz="1511" b="1" spc="-13">
                <a:solidFill>
                  <a:srgbClr val="009ADA"/>
                </a:solidFill>
                <a:latin typeface="IBM Plex Sans Bold"/>
                <a:ea typeface="IBM Plex Sans Bold"/>
                <a:cs typeface="IBM Plex Sans Bold"/>
                <a:sym typeface="IBM Plex Sans Bold"/>
              </a:rPr>
              <a:t>Megbeszélés</a:t>
            </a:r>
            <a:r>
              <a:rPr lang="en-US" sz="1511" b="1" spc="-13">
                <a:solidFill>
                  <a:srgbClr val="EBEBEB"/>
                </a:solidFill>
                <a:latin typeface="IBM Plex Sans Bold"/>
                <a:ea typeface="IBM Plex Sans Bold"/>
                <a:cs typeface="IBM Plex Sans Bold"/>
                <a:sym typeface="IBM Plex Sans Bold"/>
              </a:rPr>
              <a:t> </a:t>
            </a:r>
          </a:p>
          <a:p>
            <a:pPr algn="just">
              <a:lnSpc>
                <a:spcPts val="1463"/>
              </a:lnSpc>
            </a:pPr>
            <a:r>
              <a:rPr lang="en-US" sz="1103" spc="4">
                <a:solidFill>
                  <a:srgbClr val="231F20"/>
                </a:solidFill>
                <a:latin typeface="IBM Plex Sans"/>
                <a:ea typeface="IBM Plex Sans"/>
                <a:cs typeface="IBM Plex Sans"/>
                <a:sym typeface="IBM Plex Sans"/>
              </a:rPr>
              <a:t>a) Egy palackba zárt üzenet útját gondoltátok végig. De az áramlatok azt a szemetet is szállítják, amit a tengerbe dobunk, ami bizony rengeteg. Az áramlatok miatt a műanyag nagy távolságokra jut el, és bizonyos helyeken óriási mennyiség halmozódik fel belőle. Keressétek meg a hozzátok legközelebb lévő </a:t>
            </a:r>
          </a:p>
        </p:txBody>
      </p:sp>
      <p:sp>
        <p:nvSpPr>
          <p:cNvPr id="21" name="TextBox 21"/>
          <p:cNvSpPr txBox="1"/>
          <p:nvPr/>
        </p:nvSpPr>
        <p:spPr>
          <a:xfrm>
            <a:off x="3896317" y="7500148"/>
            <a:ext cx="197501" cy="141705"/>
          </a:xfrm>
          <a:prstGeom prst="rect">
            <a:avLst/>
          </a:prstGeom>
        </p:spPr>
        <p:txBody>
          <a:bodyPr lIns="0" tIns="0" rIns="0" bIns="0" rtlCol="0" anchor="t">
            <a:spAutoFit/>
          </a:bodyPr>
          <a:lstStyle/>
          <a:p>
            <a:pPr>
              <a:lnSpc>
                <a:spcPts val="1103"/>
              </a:lnSpc>
            </a:pPr>
            <a:r>
              <a:rPr lang="en-US" sz="1103" spc="-9">
                <a:solidFill>
                  <a:srgbClr val="231F20"/>
                </a:solidFill>
                <a:latin typeface="IBM Plex Sans"/>
                <a:ea typeface="IBM Plex Sans"/>
                <a:cs typeface="IBM Plex Sans"/>
                <a:sym typeface="IBM Plex Sans"/>
              </a:rPr>
              <a:t>Az </a:t>
            </a:r>
          </a:p>
        </p:txBody>
      </p:sp>
      <p:sp>
        <p:nvSpPr>
          <p:cNvPr id="22" name="TextBox 22"/>
          <p:cNvSpPr txBox="1"/>
          <p:nvPr/>
        </p:nvSpPr>
        <p:spPr>
          <a:xfrm>
            <a:off x="4231272" y="7500148"/>
            <a:ext cx="515274" cy="141705"/>
          </a:xfrm>
          <a:prstGeom prst="rect">
            <a:avLst/>
          </a:prstGeom>
        </p:spPr>
        <p:txBody>
          <a:bodyPr lIns="0" tIns="0" rIns="0" bIns="0" rtlCol="0" anchor="t">
            <a:spAutoFit/>
          </a:bodyPr>
          <a:lstStyle/>
          <a:p>
            <a:pPr>
              <a:lnSpc>
                <a:spcPts val="1103"/>
              </a:lnSpc>
            </a:pPr>
            <a:r>
              <a:rPr lang="en-US" sz="1103" spc="-9">
                <a:solidFill>
                  <a:srgbClr val="231F20"/>
                </a:solidFill>
                <a:latin typeface="IBM Plex Sans"/>
                <a:ea typeface="IBM Plex Sans"/>
                <a:cs typeface="IBM Plex Sans"/>
                <a:sym typeface="IBM Plex Sans"/>
              </a:rPr>
              <a:t>Európai </a:t>
            </a:r>
          </a:p>
        </p:txBody>
      </p:sp>
      <p:sp>
        <p:nvSpPr>
          <p:cNvPr id="23" name="TextBox 23"/>
          <p:cNvSpPr txBox="1"/>
          <p:nvPr/>
        </p:nvSpPr>
        <p:spPr>
          <a:xfrm>
            <a:off x="4877354" y="7500148"/>
            <a:ext cx="875233" cy="141705"/>
          </a:xfrm>
          <a:prstGeom prst="rect">
            <a:avLst/>
          </a:prstGeom>
        </p:spPr>
        <p:txBody>
          <a:bodyPr lIns="0" tIns="0" rIns="0" bIns="0" rtlCol="0" anchor="t">
            <a:spAutoFit/>
          </a:bodyPr>
          <a:lstStyle/>
          <a:p>
            <a:pPr>
              <a:lnSpc>
                <a:spcPts val="1103"/>
              </a:lnSpc>
            </a:pPr>
            <a:r>
              <a:rPr lang="en-US" sz="1103" spc="-9">
                <a:solidFill>
                  <a:srgbClr val="231F20"/>
                </a:solidFill>
                <a:latin typeface="IBM Plex Sans"/>
                <a:ea typeface="IBM Plex Sans"/>
                <a:cs typeface="IBM Plex Sans"/>
                <a:sym typeface="IBM Plex Sans"/>
              </a:rPr>
              <a:t>Űrügynökség </a:t>
            </a:r>
          </a:p>
        </p:txBody>
      </p:sp>
      <p:sp>
        <p:nvSpPr>
          <p:cNvPr id="24" name="TextBox 24"/>
          <p:cNvSpPr txBox="1"/>
          <p:nvPr/>
        </p:nvSpPr>
        <p:spPr>
          <a:xfrm>
            <a:off x="5873668" y="7500148"/>
            <a:ext cx="365112" cy="141705"/>
          </a:xfrm>
          <a:prstGeom prst="rect">
            <a:avLst/>
          </a:prstGeom>
        </p:spPr>
        <p:txBody>
          <a:bodyPr lIns="0" tIns="0" rIns="0" bIns="0" rtlCol="0" anchor="t">
            <a:spAutoFit/>
          </a:bodyPr>
          <a:lstStyle/>
          <a:p>
            <a:pPr>
              <a:lnSpc>
                <a:spcPts val="1103"/>
              </a:lnSpc>
            </a:pPr>
            <a:r>
              <a:rPr lang="en-US" sz="1103" spc="-9">
                <a:solidFill>
                  <a:srgbClr val="231F20"/>
                </a:solidFill>
                <a:latin typeface="IBM Plex Sans"/>
                <a:ea typeface="IBM Plex Sans"/>
                <a:cs typeface="IBM Plex Sans"/>
                <a:sym typeface="IBM Plex Sans"/>
              </a:rPr>
              <a:t>(ESA) </a:t>
            </a:r>
          </a:p>
        </p:txBody>
      </p:sp>
      <p:sp>
        <p:nvSpPr>
          <p:cNvPr id="25" name="TextBox 25"/>
          <p:cNvSpPr txBox="1"/>
          <p:nvPr/>
        </p:nvSpPr>
        <p:spPr>
          <a:xfrm>
            <a:off x="3896317" y="7500147"/>
            <a:ext cx="2904573" cy="234680"/>
          </a:xfrm>
          <a:prstGeom prst="rect">
            <a:avLst/>
          </a:prstGeom>
        </p:spPr>
        <p:txBody>
          <a:bodyPr lIns="0" tIns="0" rIns="0" bIns="0" rtlCol="0" anchor="t">
            <a:spAutoFit/>
          </a:bodyPr>
          <a:lstStyle/>
          <a:p>
            <a:pPr algn="r">
              <a:lnSpc>
                <a:spcPts val="1103"/>
              </a:lnSpc>
            </a:pPr>
            <a:r>
              <a:rPr lang="en-US" sz="1103" spc="-9">
                <a:solidFill>
                  <a:srgbClr val="231F20"/>
                </a:solidFill>
                <a:latin typeface="IBM Plex Sans"/>
                <a:ea typeface="IBM Plex Sans"/>
                <a:cs typeface="IBM Plex Sans"/>
                <a:sym typeface="IBM Plex Sans"/>
              </a:rPr>
              <a:t>olyan </a:t>
            </a:r>
          </a:p>
          <a:p>
            <a:pPr algn="r">
              <a:lnSpc>
                <a:spcPts val="623"/>
              </a:lnSpc>
            </a:pPr>
            <a:r>
              <a:rPr lang="en-US" sz="1103" spc="-9">
                <a:solidFill>
                  <a:srgbClr val="231F20"/>
                </a:solidFill>
                <a:latin typeface="IBM Plex Sans"/>
                <a:ea typeface="IBM Plex Sans"/>
                <a:cs typeface="IBM Plex Sans"/>
                <a:sym typeface="IBM Plex Sans"/>
              </a:rPr>
              <a:t>technológiákat is vizsgál, amelyekkel a </a:t>
            </a:r>
          </a:p>
        </p:txBody>
      </p:sp>
      <p:sp>
        <p:nvSpPr>
          <p:cNvPr id="26" name="TextBox 26"/>
          <p:cNvSpPr txBox="1"/>
          <p:nvPr/>
        </p:nvSpPr>
        <p:spPr>
          <a:xfrm>
            <a:off x="6915056" y="7626488"/>
            <a:ext cx="599875" cy="123303"/>
          </a:xfrm>
          <a:prstGeom prst="rect">
            <a:avLst/>
          </a:prstGeom>
        </p:spPr>
        <p:txBody>
          <a:bodyPr lIns="0" tIns="0" rIns="0" bIns="0" rtlCol="0" anchor="t">
            <a:spAutoFit/>
          </a:bodyPr>
          <a:lstStyle/>
          <a:p>
            <a:pPr>
              <a:lnSpc>
                <a:spcPts val="600"/>
              </a:lnSpc>
            </a:pPr>
            <a:r>
              <a:rPr lang="en-US" sz="600" spc="1">
                <a:solidFill>
                  <a:srgbClr val="FFFFFF"/>
                </a:solidFill>
                <a:latin typeface="Arial"/>
                <a:ea typeface="Arial"/>
                <a:cs typeface="Arial"/>
                <a:sym typeface="Arial"/>
              </a:rPr>
              <a:t>Tengeri hulladék </a:t>
            </a:r>
          </a:p>
          <a:p>
            <a:pPr>
              <a:lnSpc>
                <a:spcPts val="338"/>
              </a:lnSpc>
            </a:pPr>
            <a:r>
              <a:rPr lang="en-US" sz="600">
                <a:solidFill>
                  <a:srgbClr val="FFFFFF"/>
                </a:solidFill>
                <a:latin typeface="Arial"/>
                <a:ea typeface="Arial"/>
                <a:cs typeface="Arial"/>
                <a:sym typeface="Arial"/>
              </a:rPr>
              <a:t>távérzékelése </a:t>
            </a:r>
          </a:p>
        </p:txBody>
      </p:sp>
      <p:sp>
        <p:nvSpPr>
          <p:cNvPr id="27" name="TextBox 27"/>
          <p:cNvSpPr txBox="1"/>
          <p:nvPr/>
        </p:nvSpPr>
        <p:spPr>
          <a:xfrm>
            <a:off x="3896317" y="7757703"/>
            <a:ext cx="669865" cy="257122"/>
          </a:xfrm>
          <a:prstGeom prst="rect">
            <a:avLst/>
          </a:prstGeom>
        </p:spPr>
        <p:txBody>
          <a:bodyPr lIns="0" tIns="0" rIns="0" bIns="0" rtlCol="0" anchor="t">
            <a:spAutoFit/>
          </a:bodyPr>
          <a:lstStyle/>
          <a:p>
            <a:pPr>
              <a:lnSpc>
                <a:spcPts val="2304"/>
              </a:lnSpc>
            </a:pPr>
            <a:r>
              <a:rPr lang="en-US" sz="1103" spc="-9">
                <a:solidFill>
                  <a:srgbClr val="231F20"/>
                </a:solidFill>
                <a:latin typeface="IBM Plex Sans"/>
                <a:ea typeface="IBM Plex Sans"/>
                <a:cs typeface="IBM Plex Sans"/>
                <a:sym typeface="IBM Plex Sans"/>
              </a:rPr>
              <a:t>műholdak </a:t>
            </a:r>
          </a:p>
        </p:txBody>
      </p:sp>
      <p:sp>
        <p:nvSpPr>
          <p:cNvPr id="28" name="TextBox 28"/>
          <p:cNvSpPr txBox="1"/>
          <p:nvPr/>
        </p:nvSpPr>
        <p:spPr>
          <a:xfrm>
            <a:off x="4740507" y="7757703"/>
            <a:ext cx="318916" cy="257122"/>
          </a:xfrm>
          <a:prstGeom prst="rect">
            <a:avLst/>
          </a:prstGeom>
        </p:spPr>
        <p:txBody>
          <a:bodyPr lIns="0" tIns="0" rIns="0" bIns="0" rtlCol="0" anchor="t">
            <a:spAutoFit/>
          </a:bodyPr>
          <a:lstStyle/>
          <a:p>
            <a:pPr>
              <a:lnSpc>
                <a:spcPts val="2304"/>
              </a:lnSpc>
            </a:pPr>
            <a:r>
              <a:rPr lang="en-US" sz="1103" spc="-9">
                <a:solidFill>
                  <a:srgbClr val="231F20"/>
                </a:solidFill>
                <a:latin typeface="IBM Plex Sans"/>
                <a:ea typeface="IBM Plex Sans"/>
                <a:cs typeface="IBM Plex Sans"/>
                <a:sym typeface="IBM Plex Sans"/>
              </a:rPr>
              <a:t>meg </a:t>
            </a:r>
          </a:p>
        </p:txBody>
      </p:sp>
      <p:sp>
        <p:nvSpPr>
          <p:cNvPr id="29" name="TextBox 29"/>
          <p:cNvSpPr txBox="1"/>
          <p:nvPr/>
        </p:nvSpPr>
        <p:spPr>
          <a:xfrm>
            <a:off x="5243151" y="7757703"/>
            <a:ext cx="427606" cy="257122"/>
          </a:xfrm>
          <a:prstGeom prst="rect">
            <a:avLst/>
          </a:prstGeom>
        </p:spPr>
        <p:txBody>
          <a:bodyPr lIns="0" tIns="0" rIns="0" bIns="0" rtlCol="0" anchor="t">
            <a:spAutoFit/>
          </a:bodyPr>
          <a:lstStyle/>
          <a:p>
            <a:pPr>
              <a:lnSpc>
                <a:spcPts val="2304"/>
              </a:lnSpc>
            </a:pPr>
            <a:r>
              <a:rPr lang="en-US" sz="1103" spc="-9">
                <a:solidFill>
                  <a:srgbClr val="231F20"/>
                </a:solidFill>
                <a:latin typeface="IBM Plex Sans"/>
                <a:ea typeface="IBM Plex Sans"/>
                <a:cs typeface="IBM Plex Sans"/>
                <a:sym typeface="IBM Plex Sans"/>
              </a:rPr>
              <a:t>tudják </a:t>
            </a:r>
          </a:p>
        </p:txBody>
      </p:sp>
      <p:sp>
        <p:nvSpPr>
          <p:cNvPr id="30" name="TextBox 30"/>
          <p:cNvSpPr txBox="1"/>
          <p:nvPr/>
        </p:nvSpPr>
        <p:spPr>
          <a:xfrm>
            <a:off x="5852361" y="7757703"/>
            <a:ext cx="604799" cy="257122"/>
          </a:xfrm>
          <a:prstGeom prst="rect">
            <a:avLst/>
          </a:prstGeom>
        </p:spPr>
        <p:txBody>
          <a:bodyPr lIns="0" tIns="0" rIns="0" bIns="0" rtlCol="0" anchor="t">
            <a:spAutoFit/>
          </a:bodyPr>
          <a:lstStyle/>
          <a:p>
            <a:pPr>
              <a:lnSpc>
                <a:spcPts val="2304"/>
              </a:lnSpc>
            </a:pPr>
            <a:r>
              <a:rPr lang="en-US" sz="1103" spc="-9">
                <a:solidFill>
                  <a:srgbClr val="231F20"/>
                </a:solidFill>
                <a:latin typeface="IBM Plex Sans"/>
                <a:ea typeface="IBM Plex Sans"/>
                <a:cs typeface="IBM Plex Sans"/>
                <a:sym typeface="IBM Plex Sans"/>
              </a:rPr>
              <a:t>állapítani </a:t>
            </a:r>
          </a:p>
        </p:txBody>
      </p:sp>
      <p:sp>
        <p:nvSpPr>
          <p:cNvPr id="31" name="TextBox 31"/>
          <p:cNvSpPr txBox="1"/>
          <p:nvPr/>
        </p:nvSpPr>
        <p:spPr>
          <a:xfrm>
            <a:off x="3896316" y="7757703"/>
            <a:ext cx="2905754" cy="640166"/>
          </a:xfrm>
          <a:prstGeom prst="rect">
            <a:avLst/>
          </a:prstGeom>
        </p:spPr>
        <p:txBody>
          <a:bodyPr lIns="0" tIns="0" rIns="0" bIns="0" rtlCol="0" anchor="t">
            <a:spAutoFit/>
          </a:bodyPr>
          <a:lstStyle/>
          <a:p>
            <a:pPr algn="r">
              <a:lnSpc>
                <a:spcPts val="2304"/>
              </a:lnSpc>
            </a:pPr>
            <a:r>
              <a:rPr lang="en-US" sz="1103" spc="-9">
                <a:solidFill>
                  <a:srgbClr val="231F20"/>
                </a:solidFill>
                <a:latin typeface="IBM Plex Sans"/>
                <a:ea typeface="IBM Plex Sans"/>
                <a:cs typeface="IBM Plex Sans"/>
                <a:sym typeface="IBM Plex Sans"/>
              </a:rPr>
              <a:t>a </a:t>
            </a:r>
          </a:p>
          <a:p>
            <a:pPr algn="r">
              <a:lnSpc>
                <a:spcPts val="963"/>
              </a:lnSpc>
            </a:pPr>
            <a:r>
              <a:rPr lang="en-US" sz="1103" spc="-9">
                <a:solidFill>
                  <a:srgbClr val="231F20"/>
                </a:solidFill>
                <a:latin typeface="IBM Plex Sans"/>
                <a:ea typeface="IBM Plex Sans"/>
                <a:cs typeface="IBM Plex Sans"/>
                <a:sym typeface="IBM Plex Sans"/>
              </a:rPr>
              <a:t>műanyagszemét </a:t>
            </a:r>
          </a:p>
          <a:p>
            <a:pPr algn="r">
              <a:lnSpc>
                <a:spcPts val="1916"/>
              </a:lnSpc>
            </a:pPr>
            <a:r>
              <a:rPr lang="en-US" sz="1103" spc="-9">
                <a:solidFill>
                  <a:srgbClr val="231F20"/>
                </a:solidFill>
                <a:latin typeface="IBM Plex Sans"/>
                <a:ea typeface="IBM Plex Sans"/>
                <a:cs typeface="IBM Plex Sans"/>
                <a:sym typeface="IBM Plex Sans"/>
              </a:rPr>
              <a:t>koncentrációját, mozgását és eredetét. Az </a:t>
            </a:r>
          </a:p>
        </p:txBody>
      </p:sp>
      <p:sp>
        <p:nvSpPr>
          <p:cNvPr id="32" name="TextBox 32"/>
          <p:cNvSpPr txBox="1"/>
          <p:nvPr/>
        </p:nvSpPr>
        <p:spPr>
          <a:xfrm>
            <a:off x="3896316" y="8077238"/>
            <a:ext cx="943880" cy="134712"/>
          </a:xfrm>
          <a:prstGeom prst="rect">
            <a:avLst/>
          </a:prstGeom>
        </p:spPr>
        <p:txBody>
          <a:bodyPr lIns="0" tIns="0" rIns="0" bIns="0" rtlCol="0" anchor="t">
            <a:spAutoFit/>
          </a:bodyPr>
          <a:lstStyle/>
          <a:p>
            <a:pPr>
              <a:lnSpc>
                <a:spcPts val="963"/>
              </a:lnSpc>
            </a:pPr>
            <a:r>
              <a:rPr lang="en-US" sz="1103" spc="-9">
                <a:solidFill>
                  <a:srgbClr val="231F20"/>
                </a:solidFill>
                <a:latin typeface="IBM Plex Sans"/>
                <a:ea typeface="IBM Plex Sans"/>
                <a:cs typeface="IBM Plex Sans"/>
                <a:sym typeface="IBM Plex Sans"/>
              </a:rPr>
              <a:t>világóceánban </a:t>
            </a:r>
          </a:p>
        </p:txBody>
      </p:sp>
      <p:sp>
        <p:nvSpPr>
          <p:cNvPr id="33" name="TextBox 33"/>
          <p:cNvSpPr txBox="1"/>
          <p:nvPr/>
        </p:nvSpPr>
        <p:spPr>
          <a:xfrm>
            <a:off x="4971994" y="8077238"/>
            <a:ext cx="585921" cy="134712"/>
          </a:xfrm>
          <a:prstGeom prst="rect">
            <a:avLst/>
          </a:prstGeom>
        </p:spPr>
        <p:txBody>
          <a:bodyPr lIns="0" tIns="0" rIns="0" bIns="0" rtlCol="0" anchor="t">
            <a:spAutoFit/>
          </a:bodyPr>
          <a:lstStyle/>
          <a:p>
            <a:pPr>
              <a:lnSpc>
                <a:spcPts val="963"/>
              </a:lnSpc>
            </a:pPr>
            <a:r>
              <a:rPr lang="en-US" sz="1103" spc="-9">
                <a:solidFill>
                  <a:srgbClr val="231F20"/>
                </a:solidFill>
                <a:latin typeface="IBM Plex Sans"/>
                <a:ea typeface="IBM Plex Sans"/>
                <a:cs typeface="IBM Plex Sans"/>
                <a:sym typeface="IBM Plex Sans"/>
              </a:rPr>
              <a:t>található </a:t>
            </a:r>
          </a:p>
        </p:txBody>
      </p:sp>
      <p:sp>
        <p:nvSpPr>
          <p:cNvPr id="34" name="TextBox 34"/>
          <p:cNvSpPr txBox="1"/>
          <p:nvPr/>
        </p:nvSpPr>
        <p:spPr>
          <a:xfrm>
            <a:off x="7659025" y="8173498"/>
            <a:ext cx="402965" cy="38472"/>
          </a:xfrm>
          <a:prstGeom prst="rect">
            <a:avLst/>
          </a:prstGeom>
        </p:spPr>
        <p:txBody>
          <a:bodyPr lIns="0" tIns="0" rIns="0" bIns="0" rtlCol="0" anchor="t">
            <a:spAutoFit/>
          </a:bodyPr>
          <a:lstStyle/>
          <a:p>
            <a:pPr>
              <a:lnSpc>
                <a:spcPts val="272"/>
              </a:lnSpc>
            </a:pPr>
            <a:r>
              <a:rPr lang="en-US" sz="311">
                <a:solidFill>
                  <a:srgbClr val="FFFFFF"/>
                </a:solidFill>
                <a:latin typeface="Arial"/>
                <a:ea typeface="Arial"/>
                <a:cs typeface="Arial"/>
                <a:sym typeface="Arial"/>
              </a:rPr>
              <a:t>Part menti közösségek </a:t>
            </a:r>
          </a:p>
        </p:txBody>
      </p:sp>
      <p:sp>
        <p:nvSpPr>
          <p:cNvPr id="35" name="TextBox 35"/>
          <p:cNvSpPr txBox="1"/>
          <p:nvPr/>
        </p:nvSpPr>
        <p:spPr>
          <a:xfrm>
            <a:off x="8302153" y="8260748"/>
            <a:ext cx="148419" cy="57195"/>
          </a:xfrm>
          <a:prstGeom prst="rect">
            <a:avLst/>
          </a:prstGeom>
        </p:spPr>
        <p:txBody>
          <a:bodyPr lIns="0" tIns="0" rIns="0" bIns="0" rtlCol="0" anchor="t">
            <a:spAutoFit/>
          </a:bodyPr>
          <a:lstStyle/>
          <a:p>
            <a:pPr>
              <a:lnSpc>
                <a:spcPts val="541"/>
              </a:lnSpc>
            </a:pPr>
            <a:r>
              <a:rPr lang="en-US" sz="311">
                <a:solidFill>
                  <a:srgbClr val="FFFFFF"/>
                </a:solidFill>
                <a:latin typeface="Arial"/>
                <a:ea typeface="Arial"/>
                <a:cs typeface="Arial"/>
                <a:sym typeface="Arial"/>
              </a:rPr>
              <a:t>Élővilág </a:t>
            </a:r>
          </a:p>
        </p:txBody>
      </p:sp>
      <p:sp>
        <p:nvSpPr>
          <p:cNvPr id="36" name="TextBox 36"/>
          <p:cNvSpPr txBox="1"/>
          <p:nvPr/>
        </p:nvSpPr>
        <p:spPr>
          <a:xfrm>
            <a:off x="9183654" y="8258071"/>
            <a:ext cx="437245" cy="79189"/>
          </a:xfrm>
          <a:prstGeom prst="rect">
            <a:avLst/>
          </a:prstGeom>
        </p:spPr>
        <p:txBody>
          <a:bodyPr lIns="0" tIns="0" rIns="0" bIns="0" rtlCol="0" anchor="t">
            <a:spAutoFit/>
          </a:bodyPr>
          <a:lstStyle/>
          <a:p>
            <a:pPr algn="ctr">
              <a:lnSpc>
                <a:spcPts val="708"/>
              </a:lnSpc>
            </a:pPr>
            <a:r>
              <a:rPr lang="en-US" sz="407" b="1">
                <a:solidFill>
                  <a:srgbClr val="577BA7"/>
                </a:solidFill>
                <a:latin typeface="Arial Bold"/>
                <a:ea typeface="Arial Bold"/>
                <a:cs typeface="Arial Bold"/>
                <a:sym typeface="Arial Bold"/>
              </a:rPr>
              <a:t>Mikroműanyagok </a:t>
            </a:r>
          </a:p>
        </p:txBody>
      </p:sp>
      <p:sp>
        <p:nvSpPr>
          <p:cNvPr id="37" name="TextBox 37"/>
          <p:cNvSpPr txBox="1"/>
          <p:nvPr/>
        </p:nvSpPr>
        <p:spPr>
          <a:xfrm>
            <a:off x="8802405" y="8405528"/>
            <a:ext cx="179118" cy="28341"/>
          </a:xfrm>
          <a:prstGeom prst="rect">
            <a:avLst/>
          </a:prstGeom>
        </p:spPr>
        <p:txBody>
          <a:bodyPr lIns="0" tIns="0" rIns="0" bIns="0" rtlCol="0" anchor="t">
            <a:spAutoFit/>
          </a:bodyPr>
          <a:lstStyle/>
          <a:p>
            <a:pPr>
              <a:lnSpc>
                <a:spcPts val="155"/>
              </a:lnSpc>
            </a:pPr>
            <a:r>
              <a:rPr lang="en-US" sz="311">
                <a:solidFill>
                  <a:srgbClr val="FFFFFF"/>
                </a:solidFill>
                <a:latin typeface="Arial"/>
                <a:ea typeface="Arial"/>
                <a:cs typeface="Arial"/>
                <a:sym typeface="Arial"/>
              </a:rPr>
              <a:t>Élőhelyek </a:t>
            </a:r>
          </a:p>
        </p:txBody>
      </p:sp>
      <p:sp>
        <p:nvSpPr>
          <p:cNvPr id="38" name="TextBox 38"/>
          <p:cNvSpPr txBox="1"/>
          <p:nvPr/>
        </p:nvSpPr>
        <p:spPr>
          <a:xfrm>
            <a:off x="3896316" y="8439570"/>
            <a:ext cx="580196"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óceánon </a:t>
            </a:r>
          </a:p>
        </p:txBody>
      </p:sp>
      <p:sp>
        <p:nvSpPr>
          <p:cNvPr id="39" name="TextBox 39"/>
          <p:cNvSpPr txBox="1"/>
          <p:nvPr/>
        </p:nvSpPr>
        <p:spPr>
          <a:xfrm>
            <a:off x="4600299" y="8439570"/>
            <a:ext cx="328070"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úszó </a:t>
            </a:r>
          </a:p>
        </p:txBody>
      </p:sp>
      <p:sp>
        <p:nvSpPr>
          <p:cNvPr id="40" name="TextBox 40"/>
          <p:cNvSpPr txBox="1"/>
          <p:nvPr/>
        </p:nvSpPr>
        <p:spPr>
          <a:xfrm>
            <a:off x="5054157" y="8439570"/>
            <a:ext cx="750961"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műanyagot </a:t>
            </a:r>
          </a:p>
        </p:txBody>
      </p:sp>
      <p:sp>
        <p:nvSpPr>
          <p:cNvPr id="41" name="TextBox 41"/>
          <p:cNvSpPr txBox="1"/>
          <p:nvPr/>
        </p:nvSpPr>
        <p:spPr>
          <a:xfrm>
            <a:off x="5925550" y="8439570"/>
            <a:ext cx="346948"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azért </a:t>
            </a:r>
          </a:p>
        </p:txBody>
      </p:sp>
      <p:sp>
        <p:nvSpPr>
          <p:cNvPr id="42" name="TextBox 42"/>
          <p:cNvSpPr txBox="1"/>
          <p:nvPr/>
        </p:nvSpPr>
        <p:spPr>
          <a:xfrm>
            <a:off x="3896317" y="8439569"/>
            <a:ext cx="2904725" cy="359714"/>
          </a:xfrm>
          <a:prstGeom prst="rect">
            <a:avLst/>
          </a:prstGeom>
        </p:spPr>
        <p:txBody>
          <a:bodyPr lIns="0" tIns="0" rIns="0" bIns="0" rtlCol="0" anchor="t">
            <a:spAutoFit/>
          </a:bodyPr>
          <a:lstStyle/>
          <a:p>
            <a:pPr algn="r">
              <a:lnSpc>
                <a:spcPts val="1067"/>
              </a:lnSpc>
            </a:pPr>
            <a:r>
              <a:rPr lang="en-US" sz="1103" spc="-9" dirty="0" err="1">
                <a:solidFill>
                  <a:srgbClr val="231F20"/>
                </a:solidFill>
                <a:latin typeface="IBM Plex Sans"/>
                <a:ea typeface="IBM Plex Sans"/>
                <a:cs typeface="IBM Plex Sans"/>
                <a:sym typeface="IBM Plex Sans"/>
              </a:rPr>
              <a:t>lehet</a:t>
            </a:r>
            <a:r>
              <a:rPr lang="en-US" sz="1103" spc="-9" dirty="0">
                <a:solidFill>
                  <a:srgbClr val="231F20"/>
                </a:solidFill>
                <a:latin typeface="IBM Plex Sans"/>
                <a:ea typeface="IBM Plex Sans"/>
                <a:cs typeface="IBM Plex Sans"/>
                <a:sym typeface="IBM Plex Sans"/>
              </a:rPr>
              <a:t> </a:t>
            </a:r>
          </a:p>
          <a:p>
            <a:pPr algn="r">
              <a:lnSpc>
                <a:spcPts val="1860"/>
              </a:lnSpc>
            </a:pPr>
            <a:r>
              <a:rPr lang="en-US" sz="1103" spc="-9" dirty="0" err="1">
                <a:solidFill>
                  <a:srgbClr val="231F20"/>
                </a:solidFill>
                <a:latin typeface="IBM Plex Sans"/>
                <a:ea typeface="IBM Plex Sans"/>
                <a:cs typeface="IBM Plex Sans"/>
                <a:sym typeface="IBM Plex Sans"/>
              </a:rPr>
              <a:t>műholdakkal</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észlelni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mert</a:t>
            </a:r>
            <a:r>
              <a:rPr lang="en-US" sz="1103" spc="-9" dirty="0">
                <a:solidFill>
                  <a:srgbClr val="231F20"/>
                </a:solidFill>
                <a:latin typeface="IBM Plex Sans"/>
                <a:ea typeface="IBM Plex Sans"/>
                <a:cs typeface="IBM Plex Sans"/>
                <a:sym typeface="IBM Plex Sans"/>
              </a:rPr>
              <a:t> a </a:t>
            </a:r>
            <a:r>
              <a:rPr lang="en-US" sz="1103" spc="-9" dirty="0" err="1">
                <a:solidFill>
                  <a:srgbClr val="231F20"/>
                </a:solidFill>
                <a:latin typeface="IBM Plex Sans"/>
                <a:ea typeface="IBM Plex Sans"/>
                <a:cs typeface="IBM Plex Sans"/>
                <a:sym typeface="IBM Plex Sans"/>
              </a:rPr>
              <a:t>napfény</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más</a:t>
            </a:r>
            <a:r>
              <a:rPr lang="en-US" sz="1103" spc="-9" dirty="0">
                <a:solidFill>
                  <a:srgbClr val="231F20"/>
                </a:solidFill>
                <a:latin typeface="IBM Plex Sans"/>
                <a:ea typeface="IBM Plex Sans"/>
                <a:cs typeface="IBM Plex Sans"/>
                <a:sym typeface="IBM Plex Sans"/>
              </a:rPr>
              <a:t> </a:t>
            </a:r>
          </a:p>
        </p:txBody>
      </p:sp>
      <p:sp>
        <p:nvSpPr>
          <p:cNvPr id="43" name="TextBox 43"/>
          <p:cNvSpPr txBox="1"/>
          <p:nvPr/>
        </p:nvSpPr>
        <p:spPr>
          <a:xfrm>
            <a:off x="3896316" y="8811426"/>
            <a:ext cx="897112"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hullámhosszú </a:t>
            </a:r>
          </a:p>
        </p:txBody>
      </p:sp>
      <p:sp>
        <p:nvSpPr>
          <p:cNvPr id="44" name="TextBox 44"/>
          <p:cNvSpPr txBox="1"/>
          <p:nvPr/>
        </p:nvSpPr>
        <p:spPr>
          <a:xfrm>
            <a:off x="4941428" y="8811426"/>
            <a:ext cx="806587"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tartományát </a:t>
            </a:r>
          </a:p>
        </p:txBody>
      </p:sp>
      <p:sp>
        <p:nvSpPr>
          <p:cNvPr id="45" name="TextBox 45"/>
          <p:cNvSpPr txBox="1"/>
          <p:nvPr/>
        </p:nvSpPr>
        <p:spPr>
          <a:xfrm>
            <a:off x="5897928" y="8811426"/>
            <a:ext cx="266148" cy="144237"/>
          </a:xfrm>
          <a:prstGeom prst="rect">
            <a:avLst/>
          </a:prstGeom>
        </p:spPr>
        <p:txBody>
          <a:bodyPr lIns="0" tIns="0" rIns="0" bIns="0" rtlCol="0" anchor="t">
            <a:spAutoFit/>
          </a:bodyPr>
          <a:lstStyle/>
          <a:p>
            <a:pPr>
              <a:lnSpc>
                <a:spcPts val="1067"/>
              </a:lnSpc>
            </a:pPr>
            <a:r>
              <a:rPr lang="en-US" sz="1103" spc="-9">
                <a:solidFill>
                  <a:srgbClr val="231F20"/>
                </a:solidFill>
                <a:latin typeface="IBM Plex Sans"/>
                <a:ea typeface="IBM Plex Sans"/>
                <a:cs typeface="IBM Plex Sans"/>
                <a:sym typeface="IBM Plex Sans"/>
              </a:rPr>
              <a:t>veri </a:t>
            </a:r>
          </a:p>
        </p:txBody>
      </p:sp>
      <p:sp>
        <p:nvSpPr>
          <p:cNvPr id="46" name="TextBox 46"/>
          <p:cNvSpPr txBox="1"/>
          <p:nvPr/>
        </p:nvSpPr>
        <p:spPr>
          <a:xfrm>
            <a:off x="3896317" y="8811425"/>
            <a:ext cx="2905287" cy="359714"/>
          </a:xfrm>
          <a:prstGeom prst="rect">
            <a:avLst/>
          </a:prstGeom>
        </p:spPr>
        <p:txBody>
          <a:bodyPr lIns="0" tIns="0" rIns="0" bIns="0" rtlCol="0" anchor="t">
            <a:spAutoFit/>
          </a:bodyPr>
          <a:lstStyle/>
          <a:p>
            <a:pPr algn="r">
              <a:lnSpc>
                <a:spcPts val="1067"/>
              </a:lnSpc>
            </a:pPr>
            <a:r>
              <a:rPr lang="en-US" sz="1103" spc="-9">
                <a:solidFill>
                  <a:srgbClr val="231F20"/>
                </a:solidFill>
                <a:latin typeface="IBM Plex Sans"/>
                <a:ea typeface="IBM Plex Sans"/>
                <a:cs typeface="IBM Plex Sans"/>
                <a:sym typeface="IBM Plex Sans"/>
              </a:rPr>
              <a:t>vissza; </a:t>
            </a:r>
          </a:p>
          <a:p>
            <a:pPr algn="r">
              <a:lnSpc>
                <a:spcPts val="1860"/>
              </a:lnSpc>
            </a:pPr>
            <a:r>
              <a:rPr lang="en-US" sz="1103" spc="-9">
                <a:solidFill>
                  <a:srgbClr val="231F20"/>
                </a:solidFill>
                <a:latin typeface="IBM Plex Sans"/>
                <a:ea typeface="IBM Plex Sans"/>
                <a:cs typeface="IBM Plex Sans"/>
                <a:sym typeface="IBM Plex Sans"/>
              </a:rPr>
              <a:t>ugyanúgy, mint ahogy a mostani műholdakkal </a:t>
            </a:r>
          </a:p>
        </p:txBody>
      </p:sp>
      <p:sp>
        <p:nvSpPr>
          <p:cNvPr id="47" name="TextBox 47"/>
          <p:cNvSpPr txBox="1"/>
          <p:nvPr/>
        </p:nvSpPr>
        <p:spPr>
          <a:xfrm>
            <a:off x="3896316" y="9183663"/>
            <a:ext cx="110690"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a </a:t>
            </a:r>
          </a:p>
        </p:txBody>
      </p:sp>
      <p:sp>
        <p:nvSpPr>
          <p:cNvPr id="48" name="TextBox 48"/>
          <p:cNvSpPr txBox="1"/>
          <p:nvPr/>
        </p:nvSpPr>
        <p:spPr>
          <a:xfrm>
            <a:off x="4109572" y="9183663"/>
            <a:ext cx="834761"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fitoplankton, </a:t>
            </a:r>
          </a:p>
        </p:txBody>
      </p:sp>
      <p:sp>
        <p:nvSpPr>
          <p:cNvPr id="49" name="TextBox 49"/>
          <p:cNvSpPr txBox="1"/>
          <p:nvPr/>
        </p:nvSpPr>
        <p:spPr>
          <a:xfrm>
            <a:off x="5032705" y="9183663"/>
            <a:ext cx="110690"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a </a:t>
            </a:r>
          </a:p>
        </p:txBody>
      </p:sp>
      <p:sp>
        <p:nvSpPr>
          <p:cNvPr id="50" name="TextBox 50"/>
          <p:cNvSpPr txBox="1"/>
          <p:nvPr/>
        </p:nvSpPr>
        <p:spPr>
          <a:xfrm>
            <a:off x="5245962" y="9183663"/>
            <a:ext cx="471221"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lebegő </a:t>
            </a:r>
          </a:p>
        </p:txBody>
      </p:sp>
      <p:sp>
        <p:nvSpPr>
          <p:cNvPr id="51" name="TextBox 51"/>
          <p:cNvSpPr txBox="1"/>
          <p:nvPr/>
        </p:nvSpPr>
        <p:spPr>
          <a:xfrm>
            <a:off x="5812822" y="9183663"/>
            <a:ext cx="455352"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üledék </a:t>
            </a:r>
          </a:p>
        </p:txBody>
      </p:sp>
      <p:sp>
        <p:nvSpPr>
          <p:cNvPr id="52" name="TextBox 52"/>
          <p:cNvSpPr txBox="1"/>
          <p:nvPr/>
        </p:nvSpPr>
        <p:spPr>
          <a:xfrm>
            <a:off x="6364397" y="9183663"/>
            <a:ext cx="169755"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és </a:t>
            </a:r>
          </a:p>
        </p:txBody>
      </p:sp>
      <p:sp>
        <p:nvSpPr>
          <p:cNvPr id="53" name="TextBox 53"/>
          <p:cNvSpPr txBox="1"/>
          <p:nvPr/>
        </p:nvSpPr>
        <p:spPr>
          <a:xfrm>
            <a:off x="6635563" y="9183663"/>
            <a:ext cx="110690" cy="144237"/>
          </a:xfrm>
          <a:prstGeom prst="rect">
            <a:avLst/>
          </a:prstGeom>
        </p:spPr>
        <p:txBody>
          <a:bodyPr lIns="0" tIns="0" rIns="0" bIns="0" rtlCol="0" anchor="t">
            <a:spAutoFit/>
          </a:bodyPr>
          <a:lstStyle/>
          <a:p>
            <a:pPr>
              <a:lnSpc>
                <a:spcPts val="1074"/>
              </a:lnSpc>
            </a:pPr>
            <a:r>
              <a:rPr lang="en-US" sz="1103" spc="-9">
                <a:solidFill>
                  <a:srgbClr val="231F20"/>
                </a:solidFill>
                <a:latin typeface="IBM Plex Sans"/>
                <a:ea typeface="IBM Plex Sans"/>
                <a:cs typeface="IBM Plex Sans"/>
                <a:sym typeface="IBM Plex Sans"/>
              </a:rPr>
              <a:t>a </a:t>
            </a:r>
          </a:p>
        </p:txBody>
      </p:sp>
      <p:sp>
        <p:nvSpPr>
          <p:cNvPr id="54" name="TextBox 54"/>
          <p:cNvSpPr txBox="1"/>
          <p:nvPr/>
        </p:nvSpPr>
        <p:spPr>
          <a:xfrm>
            <a:off x="3896316" y="9293333"/>
            <a:ext cx="6179268" cy="584134"/>
          </a:xfrm>
          <a:prstGeom prst="rect">
            <a:avLst/>
          </a:prstGeom>
        </p:spPr>
        <p:txBody>
          <a:bodyPr lIns="0" tIns="0" rIns="0" bIns="0" rtlCol="0" anchor="t">
            <a:spAutoFit/>
          </a:bodyPr>
          <a:lstStyle/>
          <a:p>
            <a:pPr>
              <a:lnSpc>
                <a:spcPts val="1853"/>
              </a:lnSpc>
            </a:pPr>
            <a:r>
              <a:rPr lang="en-US" sz="1103" spc="-9">
                <a:solidFill>
                  <a:srgbClr val="231F20"/>
                </a:solidFill>
                <a:latin typeface="IBM Plex Sans"/>
                <a:ea typeface="IBM Plex Sans"/>
                <a:cs typeface="IBM Plex Sans"/>
                <a:sym typeface="IBM Plex Sans"/>
              </a:rPr>
              <a:t>vízszennyezés koncentrációját tudják </a:t>
            </a:r>
          </a:p>
          <a:p>
            <a:pPr>
              <a:lnSpc>
                <a:spcPts val="787"/>
              </a:lnSpc>
            </a:pPr>
            <a:r>
              <a:rPr lang="en-US" sz="1103" spc="-9">
                <a:solidFill>
                  <a:srgbClr val="231F20"/>
                </a:solidFill>
                <a:latin typeface="IBM Plex Sans"/>
                <a:ea typeface="IBM Plex Sans"/>
                <a:cs typeface="IBM Plex Sans"/>
                <a:sym typeface="IBM Plex Sans"/>
              </a:rPr>
              <a:t>kimutatni. A műholdfelvételeknek az az óriási előnye, hogy az egész bolygót lefedik, ezáltal fontos </a:t>
            </a:r>
          </a:p>
          <a:p>
            <a:pPr>
              <a:lnSpc>
                <a:spcPts val="2140"/>
              </a:lnSpc>
            </a:pPr>
            <a:r>
              <a:rPr lang="en-US" sz="1103" spc="-9">
                <a:solidFill>
                  <a:srgbClr val="231F20"/>
                </a:solidFill>
                <a:latin typeface="IBM Plex Sans"/>
                <a:ea typeface="IBM Plex Sans"/>
                <a:cs typeface="IBM Plex Sans"/>
                <a:sym typeface="IBM Plex Sans"/>
              </a:rPr>
              <a:t>adatokkal tudnak szolgálni a tudósoknak a probléma megértéséhez és nyomon követéséhez. </a:t>
            </a:r>
          </a:p>
        </p:txBody>
      </p:sp>
      <p:sp>
        <p:nvSpPr>
          <p:cNvPr id="55" name="TextBox 55"/>
          <p:cNvSpPr txBox="1"/>
          <p:nvPr/>
        </p:nvSpPr>
        <p:spPr>
          <a:xfrm>
            <a:off x="3786589" y="1413292"/>
            <a:ext cx="5963907" cy="182337"/>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tengerpartot. Mit gondoltok, hol gyűlik össze az a műanyaghulladék, amit itt kerül a tengerbe? </a:t>
            </a:r>
          </a:p>
        </p:txBody>
      </p:sp>
      <p:sp>
        <p:nvSpPr>
          <p:cNvPr id="56" name="TextBox 56"/>
          <p:cNvSpPr txBox="1"/>
          <p:nvPr/>
        </p:nvSpPr>
        <p:spPr>
          <a:xfrm>
            <a:off x="3786588" y="1955311"/>
            <a:ext cx="6684426" cy="697354"/>
          </a:xfrm>
          <a:prstGeom prst="rect">
            <a:avLst/>
          </a:prstGeom>
        </p:spPr>
        <p:txBody>
          <a:bodyPr lIns="0" tIns="0" rIns="0" bIns="0" rtlCol="0" anchor="t">
            <a:spAutoFit/>
          </a:bodyPr>
          <a:lstStyle/>
          <a:p>
            <a:pPr algn="just">
              <a:lnSpc>
                <a:spcPts val="2759"/>
              </a:lnSpc>
            </a:pPr>
            <a:r>
              <a:rPr lang="en-US" sz="1103" spc="-9">
                <a:solidFill>
                  <a:srgbClr val="231F20"/>
                </a:solidFill>
                <a:latin typeface="IBM Plex Sans"/>
                <a:ea typeface="IBM Plex Sans"/>
                <a:cs typeface="IBM Plex Sans"/>
                <a:sym typeface="IBM Plex Sans"/>
              </a:rPr>
              <a:t>b) Hallottatok már a nagy csendes-óceáni szemétszigetről? Ez egy óriási, úszó műanyagsziget Kalifornia és </a:t>
            </a:r>
          </a:p>
          <a:p>
            <a:pPr algn="just">
              <a:lnSpc>
                <a:spcPts val="551"/>
              </a:lnSpc>
            </a:pPr>
            <a:r>
              <a:rPr lang="en-US" sz="1103" spc="-9">
                <a:solidFill>
                  <a:srgbClr val="231F20"/>
                </a:solidFill>
                <a:latin typeface="IBM Plex Sans"/>
                <a:ea typeface="IBM Plex Sans"/>
                <a:cs typeface="IBM Plex Sans"/>
                <a:sym typeface="IBM Plex Sans"/>
              </a:rPr>
              <a:t>Hawaii között. Nézzetek utána az interneten ennek a „szigetnek”, és beszéljetek róla, hogy mit lehetne tenni </a:t>
            </a:r>
          </a:p>
          <a:p>
            <a:pPr algn="just">
              <a:lnSpc>
                <a:spcPts val="2375"/>
              </a:lnSpc>
            </a:pPr>
            <a:r>
              <a:rPr lang="en-US" sz="1103" spc="-9">
                <a:solidFill>
                  <a:srgbClr val="231F20"/>
                </a:solidFill>
                <a:latin typeface="IBM Plex Sans"/>
                <a:ea typeface="IBM Plex Sans"/>
                <a:cs typeface="IBM Plex Sans"/>
                <a:sym typeface="IBM Plex Sans"/>
              </a:rPr>
              <a:t>a probléma mérséklése érdekében. </a:t>
            </a:r>
          </a:p>
        </p:txBody>
      </p:sp>
      <p:sp>
        <p:nvSpPr>
          <p:cNvPr id="57" name="TextBox 57"/>
          <p:cNvSpPr txBox="1"/>
          <p:nvPr/>
        </p:nvSpPr>
        <p:spPr>
          <a:xfrm>
            <a:off x="5381274" y="6680854"/>
            <a:ext cx="96955" cy="62966"/>
          </a:xfrm>
          <a:prstGeom prst="rect">
            <a:avLst/>
          </a:prstGeom>
        </p:spPr>
        <p:txBody>
          <a:bodyPr lIns="0" tIns="0" rIns="0" bIns="0" rtlCol="0" anchor="t">
            <a:spAutoFit/>
          </a:bodyPr>
          <a:lstStyle/>
          <a:p>
            <a:pPr>
              <a:lnSpc>
                <a:spcPts val="419"/>
              </a:lnSpc>
            </a:pPr>
            <a:r>
              <a:rPr lang="en-US" sz="839">
                <a:solidFill>
                  <a:srgbClr val="009ADA"/>
                </a:solidFill>
                <a:latin typeface="Arimo"/>
                <a:ea typeface="Arimo"/>
                <a:cs typeface="Arimo"/>
                <a:sym typeface="Arimo"/>
              </a:rPr>
              <a:t></a:t>
            </a:r>
          </a:p>
        </p:txBody>
      </p:sp>
      <p:sp>
        <p:nvSpPr>
          <p:cNvPr id="58" name="TextBox 58"/>
          <p:cNvSpPr txBox="1"/>
          <p:nvPr/>
        </p:nvSpPr>
        <p:spPr>
          <a:xfrm>
            <a:off x="5475761" y="6729490"/>
            <a:ext cx="3130086" cy="65787"/>
          </a:xfrm>
          <a:prstGeom prst="rect">
            <a:avLst/>
          </a:prstGeom>
        </p:spPr>
        <p:txBody>
          <a:bodyPr lIns="0" tIns="0" rIns="0" bIns="0" rtlCol="0" anchor="t">
            <a:spAutoFit/>
          </a:bodyPr>
          <a:lstStyle/>
          <a:p>
            <a:pPr>
              <a:lnSpc>
                <a:spcPts val="419"/>
              </a:lnSpc>
            </a:pPr>
            <a:r>
              <a:rPr lang="en-US" sz="839" spc="-3">
                <a:solidFill>
                  <a:srgbClr val="009ADA"/>
                </a:solidFill>
                <a:latin typeface="IBM Plex Sans"/>
                <a:ea typeface="IBM Plex Sans"/>
                <a:cs typeface="IBM Plex Sans"/>
                <a:sym typeface="IBM Plex Sans"/>
              </a:rPr>
              <a:t>Az Északnyugati Hawaii-szigetek nemzeti örökségnek minősített </a:t>
            </a:r>
          </a:p>
        </p:txBody>
      </p:sp>
      <p:sp>
        <p:nvSpPr>
          <p:cNvPr id="59" name="TextBox 59"/>
          <p:cNvSpPr txBox="1"/>
          <p:nvPr/>
        </p:nvSpPr>
        <p:spPr>
          <a:xfrm>
            <a:off x="5381274" y="6735585"/>
            <a:ext cx="1854841" cy="229294"/>
          </a:xfrm>
          <a:prstGeom prst="rect">
            <a:avLst/>
          </a:prstGeom>
        </p:spPr>
        <p:txBody>
          <a:bodyPr lIns="0" tIns="0" rIns="0" bIns="0" rtlCol="0" anchor="t">
            <a:spAutoFit/>
          </a:bodyPr>
          <a:lstStyle/>
          <a:p>
            <a:pPr>
              <a:lnSpc>
                <a:spcPts val="2075"/>
              </a:lnSpc>
            </a:pPr>
            <a:r>
              <a:rPr lang="en-US" sz="839" spc="-3">
                <a:solidFill>
                  <a:srgbClr val="009ADA"/>
                </a:solidFill>
                <a:latin typeface="IBM Plex Sans"/>
                <a:ea typeface="IBM Plex Sans"/>
                <a:cs typeface="IBM Plex Sans"/>
                <a:sym typeface="IBM Plex Sans"/>
              </a:rPr>
              <a:t>környezetében talált tengeri hulladék. </a:t>
            </a:r>
          </a:p>
        </p:txBody>
      </p:sp>
      <p:sp>
        <p:nvSpPr>
          <p:cNvPr id="60" name="TextBox 60"/>
          <p:cNvSpPr txBox="1"/>
          <p:nvPr/>
        </p:nvSpPr>
        <p:spPr>
          <a:xfrm>
            <a:off x="8353969" y="4095894"/>
            <a:ext cx="431263"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A5 ábra</a:t>
            </a:r>
            <a:r>
              <a:rPr lang="en-US" sz="839" spc="-2">
                <a:solidFill>
                  <a:srgbClr val="009ADA"/>
                </a:solidFill>
                <a:latin typeface="IBM Plex Sans"/>
                <a:ea typeface="IBM Plex Sans"/>
                <a:cs typeface="IBM Plex Sans"/>
                <a:sym typeface="IBM Plex Sans"/>
              </a:rPr>
              <a:t> </a:t>
            </a:r>
          </a:p>
        </p:txBody>
      </p:sp>
      <p:sp>
        <p:nvSpPr>
          <p:cNvPr id="61" name="TextBox 61"/>
          <p:cNvSpPr txBox="1"/>
          <p:nvPr/>
        </p:nvSpPr>
        <p:spPr>
          <a:xfrm rot="-5400000">
            <a:off x="9692659" y="125195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
        <p:nvSpPr>
          <p:cNvPr id="62" name="TextBox 62"/>
          <p:cNvSpPr txBox="1"/>
          <p:nvPr/>
        </p:nvSpPr>
        <p:spPr>
          <a:xfrm>
            <a:off x="3914605" y="7102440"/>
            <a:ext cx="733539" cy="228076"/>
          </a:xfrm>
          <a:prstGeom prst="rect">
            <a:avLst/>
          </a:prstGeom>
        </p:spPr>
        <p:txBody>
          <a:bodyPr lIns="0" tIns="0" rIns="0" bIns="0" rtlCol="0" anchor="t">
            <a:spAutoFit/>
          </a:bodyPr>
          <a:lstStyle/>
          <a:p>
            <a:pPr>
              <a:lnSpc>
                <a:spcPts val="1948"/>
              </a:lnSpc>
            </a:pPr>
            <a:r>
              <a:rPr lang="en-US" sz="1392" b="1" spc="-12">
                <a:solidFill>
                  <a:srgbClr val="FFFFFF"/>
                </a:solidFill>
                <a:latin typeface="IBM Plex Sans Bold"/>
                <a:ea typeface="IBM Plex Sans Bold"/>
                <a:cs typeface="IBM Plex Sans Bold"/>
                <a:sym typeface="IBM Plex Sans Bold"/>
              </a:rPr>
              <a:t>Tudtad?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38924" y="1"/>
            <a:ext cx="472440" cy="2782319"/>
          </a:xfrm>
          <a:custGeom>
            <a:avLst/>
            <a:gdLst/>
            <a:ahLst/>
            <a:cxnLst/>
            <a:rect l="l" t="t" r="r" b="b"/>
            <a:pathLst>
              <a:path w="472440" h="2782319">
                <a:moveTo>
                  <a:pt x="0" y="0"/>
                </a:moveTo>
                <a:lnTo>
                  <a:pt x="472440" y="0"/>
                </a:lnTo>
                <a:lnTo>
                  <a:pt x="472440" y="2782319"/>
                </a:lnTo>
                <a:lnTo>
                  <a:pt x="0" y="2782319"/>
                </a:lnTo>
                <a:lnTo>
                  <a:pt x="0" y="0"/>
                </a:lnTo>
                <a:close/>
              </a:path>
            </a:pathLst>
          </a:custGeom>
          <a:blipFill>
            <a:blip r:embed="rId2"/>
            <a:stretch>
              <a:fillRect b="-8"/>
            </a:stretch>
          </a:blipFill>
        </p:spPr>
        <p:txBody>
          <a:bodyPr/>
          <a:lstStyle/>
          <a:p>
            <a:endParaRPr lang="en-US"/>
          </a:p>
        </p:txBody>
      </p:sp>
      <p:sp>
        <p:nvSpPr>
          <p:cNvPr id="3" name="Freeform 3"/>
          <p:cNvSpPr/>
          <p:nvPr/>
        </p:nvSpPr>
        <p:spPr>
          <a:xfrm>
            <a:off x="6866411" y="1591313"/>
            <a:ext cx="3361182" cy="1913382"/>
          </a:xfrm>
          <a:custGeom>
            <a:avLst/>
            <a:gdLst/>
            <a:ahLst/>
            <a:cxnLst/>
            <a:rect l="l" t="t" r="r" b="b"/>
            <a:pathLst>
              <a:path w="3361182" h="1913382">
                <a:moveTo>
                  <a:pt x="0" y="0"/>
                </a:moveTo>
                <a:lnTo>
                  <a:pt x="3361182" y="0"/>
                </a:lnTo>
                <a:lnTo>
                  <a:pt x="3361182" y="1913382"/>
                </a:lnTo>
                <a:lnTo>
                  <a:pt x="0" y="1913382"/>
                </a:lnTo>
                <a:lnTo>
                  <a:pt x="0" y="0"/>
                </a:lnTo>
                <a:close/>
              </a:path>
            </a:pathLst>
          </a:custGeom>
          <a:blipFill>
            <a:blip r:embed="rId3"/>
            <a:stretch>
              <a:fillRect r="-15" b="-26"/>
            </a:stretch>
          </a:blipFill>
        </p:spPr>
        <p:txBody>
          <a:bodyPr/>
          <a:lstStyle/>
          <a:p>
            <a:endParaRPr lang="en-US"/>
          </a:p>
        </p:txBody>
      </p:sp>
      <p:sp>
        <p:nvSpPr>
          <p:cNvPr id="4" name="Freeform 4"/>
          <p:cNvSpPr/>
          <p:nvPr/>
        </p:nvSpPr>
        <p:spPr>
          <a:xfrm>
            <a:off x="3798780" y="493928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798780" y="5277613"/>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3798780" y="5615941"/>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3798780" y="760387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3798780" y="793915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3798780" y="8277731"/>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9424959" y="1677544"/>
            <a:ext cx="718614" cy="291589"/>
          </a:xfrm>
          <a:custGeom>
            <a:avLst/>
            <a:gdLst/>
            <a:ahLst/>
            <a:cxnLst/>
            <a:rect l="l" t="t" r="r" b="b"/>
            <a:pathLst>
              <a:path w="718614" h="291589">
                <a:moveTo>
                  <a:pt x="0" y="0"/>
                </a:moveTo>
                <a:lnTo>
                  <a:pt x="718614" y="0"/>
                </a:lnTo>
                <a:lnTo>
                  <a:pt x="718614" y="291589"/>
                </a:lnTo>
                <a:lnTo>
                  <a:pt x="0" y="29158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1" name="Freeform 11"/>
          <p:cNvSpPr/>
          <p:nvPr/>
        </p:nvSpPr>
        <p:spPr>
          <a:xfrm>
            <a:off x="10479948" y="171194"/>
            <a:ext cx="337614" cy="2438019"/>
          </a:xfrm>
          <a:custGeom>
            <a:avLst/>
            <a:gdLst/>
            <a:ahLst/>
            <a:cxnLst/>
            <a:rect l="l" t="t" r="r" b="b"/>
            <a:pathLst>
              <a:path w="337614" h="2438019">
                <a:moveTo>
                  <a:pt x="0" y="0"/>
                </a:moveTo>
                <a:lnTo>
                  <a:pt x="337614" y="0"/>
                </a:lnTo>
                <a:lnTo>
                  <a:pt x="337614" y="2438019"/>
                </a:lnTo>
                <a:lnTo>
                  <a:pt x="0" y="24380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2" name="Freeform 12"/>
          <p:cNvSpPr/>
          <p:nvPr/>
        </p:nvSpPr>
        <p:spPr>
          <a:xfrm>
            <a:off x="10585609" y="2406016"/>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15"/>
            <a:stretch>
              <a:fillRect/>
            </a:stretch>
          </a:blipFill>
        </p:spPr>
        <p:txBody>
          <a:bodyPr/>
          <a:lstStyle/>
          <a:p>
            <a:endParaRPr lang="en-US"/>
          </a:p>
        </p:txBody>
      </p:sp>
      <p:sp>
        <p:nvSpPr>
          <p:cNvPr id="13" name="Freeform 13"/>
          <p:cNvSpPr/>
          <p:nvPr/>
        </p:nvSpPr>
        <p:spPr>
          <a:xfrm>
            <a:off x="3787302" y="534668"/>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16"/>
            <a:stretch>
              <a:fillRect/>
            </a:stretch>
          </a:blipFill>
        </p:spPr>
        <p:txBody>
          <a:bodyPr/>
          <a:lstStyle/>
          <a:p>
            <a:endParaRPr lang="en-US"/>
          </a:p>
        </p:txBody>
      </p:sp>
      <p:sp>
        <p:nvSpPr>
          <p:cNvPr id="14" name="TextBox 14"/>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5" name="TextBox 15"/>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15 </a:t>
            </a:r>
          </a:p>
        </p:txBody>
      </p:sp>
      <p:sp>
        <p:nvSpPr>
          <p:cNvPr id="16" name="TextBox 16"/>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7" name="TextBox 17"/>
          <p:cNvSpPr txBox="1"/>
          <p:nvPr/>
        </p:nvSpPr>
        <p:spPr>
          <a:xfrm>
            <a:off x="4067004" y="479194"/>
            <a:ext cx="3693224"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2. tevékenység: Hogyan süllyed le a víz? </a:t>
            </a:r>
          </a:p>
        </p:txBody>
      </p:sp>
      <p:sp>
        <p:nvSpPr>
          <p:cNvPr id="18" name="TextBox 18"/>
          <p:cNvSpPr txBox="1"/>
          <p:nvPr/>
        </p:nvSpPr>
        <p:spPr>
          <a:xfrm>
            <a:off x="4024332" y="2123856"/>
            <a:ext cx="1665770" cy="56489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2 db 250 ml-es főzőpohár 1 teáskanál Színezett jég Só Víz </a:t>
            </a:r>
          </a:p>
        </p:txBody>
      </p:sp>
      <p:sp>
        <p:nvSpPr>
          <p:cNvPr id="19" name="TextBox 19"/>
          <p:cNvSpPr txBox="1"/>
          <p:nvPr/>
        </p:nvSpPr>
        <p:spPr>
          <a:xfrm>
            <a:off x="4027380" y="8515770"/>
            <a:ext cx="6111202" cy="786113"/>
          </a:xfrm>
          <a:prstGeom prst="rect">
            <a:avLst/>
          </a:prstGeom>
        </p:spPr>
        <p:txBody>
          <a:bodyPr lIns="0" tIns="0" rIns="0" bIns="0" rtlCol="0" anchor="t">
            <a:spAutoFit/>
          </a:bodyPr>
          <a:lstStyle/>
          <a:p>
            <a:pPr>
              <a:lnSpc>
                <a:spcPts val="2663"/>
              </a:lnSpc>
            </a:pPr>
            <a:r>
              <a:rPr lang="en-US" sz="1103" spc="-9">
                <a:solidFill>
                  <a:srgbClr val="231F20"/>
                </a:solidFill>
                <a:latin typeface="IBM Plex Sans"/>
                <a:ea typeface="IBM Plex Sans"/>
                <a:cs typeface="IBM Plex Sans"/>
                <a:sym typeface="IBM Plex Sans"/>
              </a:rPr>
              <a:t>Óvatosan ejtsetek egy-egy jégkockát mindkét főzőpohárba. Amint a jég elkezd olvadni, figyeljétek meg és jegyezzétek fel, hogy viselkednek a folyadékok. Ne </a:t>
            </a:r>
          </a:p>
          <a:p>
            <a:pPr>
              <a:lnSpc>
                <a:spcPts val="551"/>
              </a:lnSpc>
            </a:pPr>
            <a:r>
              <a:rPr lang="en-US" sz="1103" spc="-9">
                <a:solidFill>
                  <a:srgbClr val="231F20"/>
                </a:solidFill>
                <a:latin typeface="IBM Plex Sans"/>
                <a:ea typeface="IBM Plex Sans"/>
                <a:cs typeface="IBM Plex Sans"/>
                <a:sym typeface="IBM Plex Sans"/>
              </a:rPr>
              <a:t>bolygassátok meg a főzőpoharakat. </a:t>
            </a:r>
          </a:p>
        </p:txBody>
      </p:sp>
      <p:sp>
        <p:nvSpPr>
          <p:cNvPr id="20" name="TextBox 20"/>
          <p:cNvSpPr txBox="1"/>
          <p:nvPr/>
        </p:nvSpPr>
        <p:spPr>
          <a:xfrm>
            <a:off x="4027380" y="3904526"/>
            <a:ext cx="6114488"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Mondjátok el, szerintetek honnan indulnak a mélytengeri áramlatok. Ehhez feleljetek a következő kérdésre: </a:t>
            </a:r>
          </a:p>
        </p:txBody>
      </p:sp>
      <p:sp>
        <p:nvSpPr>
          <p:cNvPr id="21" name="TextBox 21"/>
          <p:cNvSpPr txBox="1"/>
          <p:nvPr/>
        </p:nvSpPr>
        <p:spPr>
          <a:xfrm>
            <a:off x="4255981" y="4304957"/>
            <a:ext cx="5167027" cy="306162"/>
          </a:xfrm>
          <a:prstGeom prst="rect">
            <a:avLst/>
          </a:prstGeom>
        </p:spPr>
        <p:txBody>
          <a:bodyPr lIns="0" tIns="0" rIns="0" bIns="0" rtlCol="0" anchor="t">
            <a:spAutoFit/>
          </a:bodyPr>
          <a:lstStyle/>
          <a:p>
            <a:pPr>
              <a:lnSpc>
                <a:spcPts val="2759"/>
              </a:lnSpc>
            </a:pPr>
            <a:r>
              <a:rPr lang="en-US" sz="1103" i="1" spc="-9">
                <a:solidFill>
                  <a:srgbClr val="231F20"/>
                </a:solidFill>
                <a:latin typeface="IBM Plex Sans Italics"/>
                <a:ea typeface="IBM Plex Sans Italics"/>
                <a:cs typeface="IBM Plex Sans Italics"/>
                <a:sym typeface="IBM Plex Sans Italics"/>
              </a:rPr>
              <a:t>Hogyan süllyed le a tengervíz, és hogyan alakulnak így ki a mélytengeri áramlatok? </a:t>
            </a:r>
          </a:p>
        </p:txBody>
      </p:sp>
      <p:sp>
        <p:nvSpPr>
          <p:cNvPr id="22" name="TextBox 22"/>
          <p:cNvSpPr txBox="1"/>
          <p:nvPr/>
        </p:nvSpPr>
        <p:spPr>
          <a:xfrm>
            <a:off x="3795732" y="956092"/>
            <a:ext cx="6365758" cy="182337"/>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A világ óceánjai kétféle áramlatból állnak: felszíni áramlatokból és mélytengeri áramlatokból. Ebben a </a:t>
            </a:r>
          </a:p>
        </p:txBody>
      </p:sp>
      <p:sp>
        <p:nvSpPr>
          <p:cNvPr id="23" name="TextBox 23"/>
          <p:cNvSpPr txBox="1"/>
          <p:nvPr/>
        </p:nvSpPr>
        <p:spPr>
          <a:xfrm>
            <a:off x="3795732" y="1142020"/>
            <a:ext cx="6409382" cy="182337"/>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tevékenységben azt fedezhetitek fel, hogy ezek közül a víztömegek közül némelyik mitől süllyed le, és </a:t>
            </a:r>
          </a:p>
        </p:txBody>
      </p:sp>
      <p:sp>
        <p:nvSpPr>
          <p:cNvPr id="24" name="TextBox 24"/>
          <p:cNvSpPr txBox="1"/>
          <p:nvPr/>
        </p:nvSpPr>
        <p:spPr>
          <a:xfrm>
            <a:off x="3795733" y="1327948"/>
            <a:ext cx="2730389" cy="182337"/>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mitől alakulnak ki a mélytengeri áramlatok. </a:t>
            </a:r>
          </a:p>
        </p:txBody>
      </p:sp>
      <p:sp>
        <p:nvSpPr>
          <p:cNvPr id="25" name="TextBox 25"/>
          <p:cNvSpPr txBox="1"/>
          <p:nvPr/>
        </p:nvSpPr>
        <p:spPr>
          <a:xfrm>
            <a:off x="4024333" y="5934999"/>
            <a:ext cx="6319533" cy="1273426"/>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Most a víz mozgását fogjátok modellezni és megvizsgáljátok, mitől jönnek létre a mélytengeri áramlatok. Töltsetek meg két főzőpoharat kb. 200 ml csapvízzel. </a:t>
            </a:r>
          </a:p>
          <a:p>
            <a:pPr>
              <a:lnSpc>
                <a:spcPts val="2759"/>
              </a:lnSpc>
            </a:pPr>
            <a:r>
              <a:rPr lang="en-US" sz="1103" spc="-9">
                <a:solidFill>
                  <a:srgbClr val="231F20"/>
                </a:solidFill>
                <a:latin typeface="IBM Plex Sans"/>
                <a:ea typeface="IBM Plex Sans"/>
                <a:cs typeface="IBM Plex Sans"/>
                <a:sym typeface="IBM Plex Sans"/>
              </a:rPr>
              <a:t>Az egyikbe (1. főzőpohár) keverjetek bele három teáskanál sót, és várjátok meg, amíg leülepszik és a </a:t>
            </a:r>
          </a:p>
          <a:p>
            <a:pPr>
              <a:lnSpc>
                <a:spcPts val="551"/>
              </a:lnSpc>
            </a:pPr>
            <a:r>
              <a:rPr lang="en-US" sz="1103" spc="-9">
                <a:solidFill>
                  <a:srgbClr val="231F20"/>
                </a:solidFill>
                <a:latin typeface="IBM Plex Sans"/>
                <a:ea typeface="IBM Plex Sans"/>
                <a:cs typeface="IBM Plex Sans"/>
                <a:sym typeface="IBM Plex Sans"/>
              </a:rPr>
              <a:t>víz kitisztul. Amíg vártok, válaszoljatok a következő kérdésre: </a:t>
            </a:r>
          </a:p>
          <a:p>
            <a:pPr>
              <a:lnSpc>
                <a:spcPts val="2759"/>
              </a:lnSpc>
            </a:pPr>
            <a:r>
              <a:rPr lang="en-US" sz="1103" i="1" spc="-9">
                <a:solidFill>
                  <a:srgbClr val="231F20"/>
                </a:solidFill>
                <a:latin typeface="IBM Plex Sans Italics"/>
                <a:ea typeface="IBM Plex Sans Italics"/>
                <a:cs typeface="IBM Plex Sans Italics"/>
                <a:sym typeface="IBM Plex Sans Italics"/>
              </a:rPr>
              <a:t>Várakozások: Mi fog történni, ha beleteszitek a jégkockákat a főzőpoharakba, és azok elkezdenek </a:t>
            </a:r>
          </a:p>
          <a:p>
            <a:pPr>
              <a:lnSpc>
                <a:spcPts val="551"/>
              </a:lnSpc>
            </a:pPr>
            <a:r>
              <a:rPr lang="en-US" sz="1103" i="1" spc="-9">
                <a:solidFill>
                  <a:srgbClr val="231F20"/>
                </a:solidFill>
                <a:latin typeface="IBM Plex Sans Italics"/>
                <a:ea typeface="IBM Plex Sans Italics"/>
                <a:cs typeface="IBM Plex Sans Italics"/>
                <a:sym typeface="IBM Plex Sans Italics"/>
              </a:rPr>
              <a:t>olvadni? </a:t>
            </a:r>
          </a:p>
        </p:txBody>
      </p:sp>
      <p:sp>
        <p:nvSpPr>
          <p:cNvPr id="26" name="TextBox 26"/>
          <p:cNvSpPr txBox="1"/>
          <p:nvPr/>
        </p:nvSpPr>
        <p:spPr>
          <a:xfrm>
            <a:off x="3807925" y="1715977"/>
            <a:ext cx="76481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Eszközök</a:t>
            </a:r>
            <a:r>
              <a:rPr lang="en-US" sz="1296" b="1" spc="-10">
                <a:solidFill>
                  <a:srgbClr val="9D9FA2"/>
                </a:solidFill>
                <a:latin typeface="IBM Plex Sans Bold"/>
                <a:ea typeface="IBM Plex Sans Bold"/>
                <a:cs typeface="IBM Plex Sans Bold"/>
                <a:sym typeface="IBM Plex Sans Bold"/>
              </a:rPr>
              <a:t> </a:t>
            </a:r>
          </a:p>
        </p:txBody>
      </p:sp>
      <p:sp>
        <p:nvSpPr>
          <p:cNvPr id="27" name="TextBox 27"/>
          <p:cNvSpPr txBox="1"/>
          <p:nvPr/>
        </p:nvSpPr>
        <p:spPr>
          <a:xfrm>
            <a:off x="3807925" y="3496257"/>
            <a:ext cx="81455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Gyakorlat</a:t>
            </a:r>
            <a:r>
              <a:rPr lang="en-US" sz="1296" b="1" spc="-10">
                <a:solidFill>
                  <a:srgbClr val="9D9FA2"/>
                </a:solidFill>
                <a:latin typeface="IBM Plex Sans Bold"/>
                <a:ea typeface="IBM Plex Sans Bold"/>
                <a:cs typeface="IBM Plex Sans Bold"/>
                <a:sym typeface="IBM Plex Sans Bold"/>
              </a:rPr>
              <a:t> </a:t>
            </a:r>
          </a:p>
        </p:txBody>
      </p:sp>
      <p:sp>
        <p:nvSpPr>
          <p:cNvPr id="28" name="TextBox 28"/>
          <p:cNvSpPr txBox="1"/>
          <p:nvPr/>
        </p:nvSpPr>
        <p:spPr>
          <a:xfrm>
            <a:off x="3807925" y="2123466"/>
            <a:ext cx="89497" cy="937889"/>
          </a:xfrm>
          <a:prstGeom prst="rect">
            <a:avLst/>
          </a:prstGeom>
        </p:spPr>
        <p:txBody>
          <a:bodyPr lIns="0" tIns="0" rIns="0" bIns="0" rtlCol="0" anchor="t">
            <a:spAutoFit/>
          </a:bodyPr>
          <a:lstStyle/>
          <a:p>
            <a:pPr algn="just">
              <a:lnSpc>
                <a:spcPts val="1463"/>
              </a:lnSpc>
            </a:pPr>
            <a:r>
              <a:rPr lang="en-US" sz="1103">
                <a:solidFill>
                  <a:srgbClr val="231F20"/>
                </a:solidFill>
                <a:latin typeface="Arial"/>
                <a:ea typeface="Arial"/>
                <a:cs typeface="Arial"/>
                <a:sym typeface="Arial"/>
              </a:rPr>
              <a:t>• • • • • </a:t>
            </a:r>
          </a:p>
        </p:txBody>
      </p:sp>
      <p:sp>
        <p:nvSpPr>
          <p:cNvPr id="29" name="TextBox 29"/>
          <p:cNvSpPr txBox="1"/>
          <p:nvPr/>
        </p:nvSpPr>
        <p:spPr>
          <a:xfrm>
            <a:off x="3798780" y="3894602"/>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1. </a:t>
            </a:r>
          </a:p>
        </p:txBody>
      </p:sp>
      <p:sp>
        <p:nvSpPr>
          <p:cNvPr id="30" name="TextBox 30"/>
          <p:cNvSpPr txBox="1"/>
          <p:nvPr/>
        </p:nvSpPr>
        <p:spPr>
          <a:xfrm>
            <a:off x="3798780" y="5925084"/>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2. </a:t>
            </a:r>
          </a:p>
        </p:txBody>
      </p:sp>
      <p:sp>
        <p:nvSpPr>
          <p:cNvPr id="31" name="TextBox 31"/>
          <p:cNvSpPr txBox="1"/>
          <p:nvPr/>
        </p:nvSpPr>
        <p:spPr>
          <a:xfrm>
            <a:off x="3798780" y="6449340"/>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3. </a:t>
            </a:r>
          </a:p>
        </p:txBody>
      </p:sp>
      <p:sp>
        <p:nvSpPr>
          <p:cNvPr id="32" name="TextBox 32"/>
          <p:cNvSpPr txBox="1"/>
          <p:nvPr/>
        </p:nvSpPr>
        <p:spPr>
          <a:xfrm>
            <a:off x="3798780" y="8515370"/>
            <a:ext cx="157896" cy="646547"/>
          </a:xfrm>
          <a:prstGeom prst="rect">
            <a:avLst/>
          </a:prstGeom>
        </p:spPr>
        <p:txBody>
          <a:bodyPr lIns="0" tIns="0" rIns="0" bIns="0" rtlCol="0" anchor="t">
            <a:spAutoFit/>
          </a:bodyPr>
          <a:lstStyle/>
          <a:p>
            <a:pPr algn="just">
              <a:lnSpc>
                <a:spcPts val="2663"/>
              </a:lnSpc>
            </a:pPr>
            <a:r>
              <a:rPr lang="en-US" sz="1103">
                <a:solidFill>
                  <a:srgbClr val="231F20"/>
                </a:solidFill>
                <a:latin typeface="Arial"/>
                <a:ea typeface="Arial"/>
                <a:cs typeface="Arial"/>
                <a:sym typeface="Arial"/>
              </a:rPr>
              <a:t>4. 5. </a:t>
            </a:r>
          </a:p>
        </p:txBody>
      </p:sp>
      <p:sp>
        <p:nvSpPr>
          <p:cNvPr id="33" name="TextBox 33"/>
          <p:cNvSpPr txBox="1"/>
          <p:nvPr/>
        </p:nvSpPr>
        <p:spPr>
          <a:xfrm>
            <a:off x="6915056" y="3464700"/>
            <a:ext cx="96955" cy="139910"/>
          </a:xfrm>
          <a:prstGeom prst="rect">
            <a:avLst/>
          </a:prstGeom>
        </p:spPr>
        <p:txBody>
          <a:bodyPr lIns="0" tIns="0" rIns="0" bIns="0" rtlCol="0" anchor="t">
            <a:spAutoFit/>
          </a:bodyPr>
          <a:lstStyle/>
          <a:p>
            <a:pPr>
              <a:lnSpc>
                <a:spcPts val="1175"/>
              </a:lnSpc>
            </a:pPr>
            <a:r>
              <a:rPr lang="en-US" sz="839">
                <a:solidFill>
                  <a:srgbClr val="009ADA"/>
                </a:solidFill>
                <a:latin typeface="Arimo"/>
                <a:ea typeface="Arimo"/>
                <a:cs typeface="Arimo"/>
                <a:sym typeface="Arimo"/>
              </a:rPr>
              <a:t></a:t>
            </a:r>
          </a:p>
        </p:txBody>
      </p:sp>
      <p:sp>
        <p:nvSpPr>
          <p:cNvPr id="34" name="TextBox 34"/>
          <p:cNvSpPr txBox="1"/>
          <p:nvPr/>
        </p:nvSpPr>
        <p:spPr>
          <a:xfrm>
            <a:off x="7009543" y="3513345"/>
            <a:ext cx="2869530" cy="142731"/>
          </a:xfrm>
          <a:prstGeom prst="rect">
            <a:avLst/>
          </a:prstGeom>
        </p:spPr>
        <p:txBody>
          <a:bodyPr lIns="0" tIns="0" rIns="0" bIns="0" rtlCol="0" anchor="t">
            <a:spAutoFit/>
          </a:bodyPr>
          <a:lstStyle/>
          <a:p>
            <a:pPr>
              <a:lnSpc>
                <a:spcPts val="1175"/>
              </a:lnSpc>
            </a:pPr>
            <a:r>
              <a:rPr lang="en-US" sz="839" spc="-3">
                <a:solidFill>
                  <a:srgbClr val="009ADA"/>
                </a:solidFill>
                <a:latin typeface="IBM Plex Sans"/>
                <a:ea typeface="IBM Plex Sans"/>
                <a:cs typeface="IBM Plex Sans"/>
                <a:sym typeface="IBM Plex Sans"/>
              </a:rPr>
              <a:t>Tengeri áramlatokról szóló multimédiás modul, vízáramlás. </a:t>
            </a:r>
          </a:p>
        </p:txBody>
      </p:sp>
      <p:sp>
        <p:nvSpPr>
          <p:cNvPr id="35" name="TextBox 35"/>
          <p:cNvSpPr txBox="1"/>
          <p:nvPr/>
        </p:nvSpPr>
        <p:spPr>
          <a:xfrm>
            <a:off x="9589038" y="1733056"/>
            <a:ext cx="431263"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A6 ábra</a:t>
            </a:r>
            <a:r>
              <a:rPr lang="en-US" sz="839" spc="-2">
                <a:solidFill>
                  <a:srgbClr val="009ADA"/>
                </a:solidFill>
                <a:latin typeface="IBM Plex Sans"/>
                <a:ea typeface="IBM Plex Sans"/>
                <a:cs typeface="IBM Plex Sans"/>
                <a:sym typeface="IBM Plex Sans"/>
              </a:rPr>
              <a:t> </a:t>
            </a:r>
          </a:p>
        </p:txBody>
      </p:sp>
      <p:sp>
        <p:nvSpPr>
          <p:cNvPr id="36" name="TextBox 36"/>
          <p:cNvSpPr txBox="1"/>
          <p:nvPr/>
        </p:nvSpPr>
        <p:spPr>
          <a:xfrm rot="-5400000">
            <a:off x="9702051" y="125195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30038" y="12698"/>
            <a:ext cx="477393" cy="2782319"/>
          </a:xfrm>
          <a:custGeom>
            <a:avLst/>
            <a:gdLst/>
            <a:ahLst/>
            <a:cxnLst/>
            <a:rect l="l" t="t" r="r" b="b"/>
            <a:pathLst>
              <a:path w="477393" h="2782319">
                <a:moveTo>
                  <a:pt x="0" y="0"/>
                </a:moveTo>
                <a:lnTo>
                  <a:pt x="477393" y="0"/>
                </a:lnTo>
                <a:lnTo>
                  <a:pt x="477393" y="2782319"/>
                </a:lnTo>
                <a:lnTo>
                  <a:pt x="0" y="2782319"/>
                </a:lnTo>
                <a:lnTo>
                  <a:pt x="0" y="0"/>
                </a:lnTo>
                <a:close/>
              </a:path>
            </a:pathLst>
          </a:custGeom>
          <a:blipFill>
            <a:blip r:embed="rId2"/>
            <a:stretch>
              <a:fillRect r="-824" b="-8"/>
            </a:stretch>
          </a:blipFill>
        </p:spPr>
        <p:txBody>
          <a:bodyPr/>
          <a:lstStyle/>
          <a:p>
            <a:endParaRPr lang="en-US"/>
          </a:p>
        </p:txBody>
      </p:sp>
      <p:sp>
        <p:nvSpPr>
          <p:cNvPr id="3" name="Freeform 3"/>
          <p:cNvSpPr/>
          <p:nvPr/>
        </p:nvSpPr>
        <p:spPr>
          <a:xfrm>
            <a:off x="3798780" y="214947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3798780" y="248780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798780" y="3317111"/>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3798780" y="365543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3798780" y="3994148"/>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3798780" y="493318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3798780" y="527151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3798780" y="560984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1" name="Freeform 11"/>
          <p:cNvSpPr/>
          <p:nvPr/>
        </p:nvSpPr>
        <p:spPr>
          <a:xfrm>
            <a:off x="3798780" y="6548886"/>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2" name="Freeform 12"/>
          <p:cNvSpPr/>
          <p:nvPr/>
        </p:nvSpPr>
        <p:spPr>
          <a:xfrm>
            <a:off x="3798780" y="6887214"/>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3" name="Freeform 13"/>
          <p:cNvSpPr/>
          <p:nvPr/>
        </p:nvSpPr>
        <p:spPr>
          <a:xfrm>
            <a:off x="3798780" y="7225923"/>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4" name="Freeform 14"/>
          <p:cNvSpPr/>
          <p:nvPr/>
        </p:nvSpPr>
        <p:spPr>
          <a:xfrm>
            <a:off x="3798780" y="816190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a:off x="3798780" y="850023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6" name="Freeform 16"/>
          <p:cNvSpPr/>
          <p:nvPr/>
        </p:nvSpPr>
        <p:spPr>
          <a:xfrm>
            <a:off x="3798780" y="8838563"/>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3">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7" name="Freeform 17"/>
          <p:cNvSpPr/>
          <p:nvPr/>
        </p:nvSpPr>
        <p:spPr>
          <a:xfrm>
            <a:off x="10479948" y="186434"/>
            <a:ext cx="361998" cy="2438019"/>
          </a:xfrm>
          <a:custGeom>
            <a:avLst/>
            <a:gdLst/>
            <a:ahLst/>
            <a:cxnLst/>
            <a:rect l="l" t="t" r="r" b="b"/>
            <a:pathLst>
              <a:path w="361998" h="2438019">
                <a:moveTo>
                  <a:pt x="0" y="0"/>
                </a:moveTo>
                <a:lnTo>
                  <a:pt x="361998" y="0"/>
                </a:lnTo>
                <a:lnTo>
                  <a:pt x="361998" y="2438019"/>
                </a:lnTo>
                <a:lnTo>
                  <a:pt x="0" y="243801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Freeform 18"/>
          <p:cNvSpPr/>
          <p:nvPr/>
        </p:nvSpPr>
        <p:spPr>
          <a:xfrm>
            <a:off x="10585609" y="2406016"/>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20"/>
            <a:stretch>
              <a:fillRect/>
            </a:stretch>
          </a:blipFill>
        </p:spPr>
        <p:txBody>
          <a:bodyPr/>
          <a:lstStyle/>
          <a:p>
            <a:endParaRPr lang="en-US"/>
          </a:p>
        </p:txBody>
      </p:sp>
      <p:sp>
        <p:nvSpPr>
          <p:cNvPr id="19" name="TextBox 19"/>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20" name="TextBox 20"/>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16 </a:t>
            </a:r>
          </a:p>
        </p:txBody>
      </p:sp>
      <p:sp>
        <p:nvSpPr>
          <p:cNvPr id="21" name="TextBox 21"/>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22" name="TextBox 22"/>
          <p:cNvSpPr txBox="1"/>
          <p:nvPr/>
        </p:nvSpPr>
        <p:spPr>
          <a:xfrm>
            <a:off x="3798780" y="1301068"/>
            <a:ext cx="1057084" cy="215315"/>
          </a:xfrm>
          <a:prstGeom prst="rect">
            <a:avLst/>
          </a:prstGeom>
        </p:spPr>
        <p:txBody>
          <a:bodyPr lIns="0" tIns="0" rIns="0" bIns="0" rtlCol="0" anchor="t">
            <a:spAutoFit/>
          </a:bodyPr>
          <a:lstStyle/>
          <a:p>
            <a:pPr>
              <a:lnSpc>
                <a:spcPts val="1814"/>
              </a:lnSpc>
            </a:pPr>
            <a:r>
              <a:rPr lang="en-US" sz="1296" b="1" spc="-9">
                <a:solidFill>
                  <a:srgbClr val="009ADA"/>
                </a:solidFill>
                <a:latin typeface="IBM Plex Sans Bold"/>
                <a:ea typeface="IBM Plex Sans Bold"/>
                <a:cs typeface="IBM Plex Sans Bold"/>
                <a:sym typeface="IBM Plex Sans Bold"/>
              </a:rPr>
              <a:t>Megbeszélés</a:t>
            </a:r>
            <a:r>
              <a:rPr lang="en-US" sz="1296" b="1" spc="-9">
                <a:solidFill>
                  <a:srgbClr val="9D9FA2"/>
                </a:solidFill>
                <a:latin typeface="IBM Plex Sans Bold"/>
                <a:ea typeface="IBM Plex Sans Bold"/>
                <a:cs typeface="IBM Plex Sans Bold"/>
                <a:sym typeface="IBM Plex Sans Bold"/>
              </a:rPr>
              <a:t> </a:t>
            </a:r>
          </a:p>
        </p:txBody>
      </p:sp>
      <p:sp>
        <p:nvSpPr>
          <p:cNvPr id="23" name="TextBox 23"/>
          <p:cNvSpPr txBox="1"/>
          <p:nvPr/>
        </p:nvSpPr>
        <p:spPr>
          <a:xfrm>
            <a:off x="3798780" y="1629309"/>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1. </a:t>
            </a:r>
          </a:p>
        </p:txBody>
      </p:sp>
      <p:sp>
        <p:nvSpPr>
          <p:cNvPr id="24" name="TextBox 24"/>
          <p:cNvSpPr txBox="1"/>
          <p:nvPr/>
        </p:nvSpPr>
        <p:spPr>
          <a:xfrm>
            <a:off x="3798780" y="2720741"/>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2. </a:t>
            </a:r>
          </a:p>
        </p:txBody>
      </p:sp>
      <p:sp>
        <p:nvSpPr>
          <p:cNvPr id="25" name="TextBox 25"/>
          <p:cNvSpPr txBox="1"/>
          <p:nvPr/>
        </p:nvSpPr>
        <p:spPr>
          <a:xfrm>
            <a:off x="3798780" y="4226834"/>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3. </a:t>
            </a:r>
          </a:p>
        </p:txBody>
      </p:sp>
      <p:sp>
        <p:nvSpPr>
          <p:cNvPr id="26" name="TextBox 26"/>
          <p:cNvSpPr txBox="1"/>
          <p:nvPr/>
        </p:nvSpPr>
        <p:spPr>
          <a:xfrm>
            <a:off x="4039573" y="1629699"/>
            <a:ext cx="3849167" cy="180178"/>
          </a:xfrm>
          <a:prstGeom prst="rect">
            <a:avLst/>
          </a:prstGeom>
        </p:spPr>
        <p:txBody>
          <a:bodyPr lIns="0" tIns="0" rIns="0" bIns="0" rtlCol="0" anchor="t">
            <a:spAutoFit/>
          </a:bodyPr>
          <a:lstStyle/>
          <a:p>
            <a:pPr>
              <a:lnSpc>
                <a:spcPts val="1545"/>
              </a:lnSpc>
            </a:pPr>
            <a:r>
              <a:rPr lang="en-US" sz="1103" spc="-9">
                <a:solidFill>
                  <a:srgbClr val="231F20"/>
                </a:solidFill>
                <a:latin typeface="IBM Plex Sans"/>
                <a:ea typeface="IBM Plex Sans"/>
                <a:cs typeface="IBM Plex Sans"/>
                <a:sym typeface="IBM Plex Sans"/>
              </a:rPr>
              <a:t>Mondjátok el, mi történt másként az 1. és a 2. főzőpohárban. </a:t>
            </a:r>
          </a:p>
        </p:txBody>
      </p:sp>
      <p:sp>
        <p:nvSpPr>
          <p:cNvPr id="27" name="TextBox 27"/>
          <p:cNvSpPr txBox="1"/>
          <p:nvPr/>
        </p:nvSpPr>
        <p:spPr>
          <a:xfrm>
            <a:off x="3798780" y="5841511"/>
            <a:ext cx="5700522"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4. A megfigyeléseitek alapján mit gondoltok, mik a legfőbb okai a mélytengeri áramlatok kialakulásának? </a:t>
            </a:r>
          </a:p>
        </p:txBody>
      </p:sp>
      <p:sp>
        <p:nvSpPr>
          <p:cNvPr id="28" name="TextBox 28"/>
          <p:cNvSpPr txBox="1"/>
          <p:nvPr/>
        </p:nvSpPr>
        <p:spPr>
          <a:xfrm>
            <a:off x="3798780" y="7330459"/>
            <a:ext cx="6446482" cy="30521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5. A megfigyeléseiteket és a következtetéseiteket vessétek össze azzal, amit a multimédiás modulban </a:t>
            </a:r>
          </a:p>
        </p:txBody>
      </p:sp>
      <p:sp>
        <p:nvSpPr>
          <p:cNvPr id="29" name="TextBox 29"/>
          <p:cNvSpPr txBox="1"/>
          <p:nvPr/>
        </p:nvSpPr>
        <p:spPr>
          <a:xfrm>
            <a:off x="4027381" y="7737129"/>
            <a:ext cx="1973551" cy="96612"/>
          </a:xfrm>
          <a:prstGeom prst="rect">
            <a:avLst/>
          </a:prstGeom>
        </p:spPr>
        <p:txBody>
          <a:bodyPr lIns="0" tIns="0" rIns="0" bIns="0" rtlCol="0" anchor="t">
            <a:spAutoFit/>
          </a:bodyPr>
          <a:lstStyle/>
          <a:p>
            <a:pPr>
              <a:lnSpc>
                <a:spcPts val="551"/>
              </a:lnSpc>
            </a:pPr>
            <a:r>
              <a:rPr lang="en-US" sz="1103" spc="-9">
                <a:solidFill>
                  <a:srgbClr val="231F20"/>
                </a:solidFill>
                <a:latin typeface="IBM Plex Sans"/>
                <a:ea typeface="IBM Plex Sans"/>
                <a:cs typeface="IBM Plex Sans"/>
                <a:sym typeface="IBM Plex Sans"/>
              </a:rPr>
              <a:t>láttok (5. és 6. dia). Hasonlóak? </a:t>
            </a:r>
          </a:p>
        </p:txBody>
      </p:sp>
      <p:sp>
        <p:nvSpPr>
          <p:cNvPr id="30" name="TextBox 30"/>
          <p:cNvSpPr txBox="1"/>
          <p:nvPr/>
        </p:nvSpPr>
        <p:spPr>
          <a:xfrm>
            <a:off x="4027380" y="4236758"/>
            <a:ext cx="6279232"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Milyen következtetést tudtok levonni a főzőpoharakban lévő víz és az olvadó jégkockából származó hideg víz sűrűségéről? </a:t>
            </a:r>
          </a:p>
        </p:txBody>
      </p:sp>
      <p:sp>
        <p:nvSpPr>
          <p:cNvPr id="31" name="TextBox 31"/>
          <p:cNvSpPr txBox="1"/>
          <p:nvPr/>
        </p:nvSpPr>
        <p:spPr>
          <a:xfrm>
            <a:off x="10281314" y="1853727"/>
            <a:ext cx="39186" cy="30616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 </a:t>
            </a:r>
          </a:p>
        </p:txBody>
      </p:sp>
      <p:sp>
        <p:nvSpPr>
          <p:cNvPr id="32" name="TextBox 32"/>
          <p:cNvSpPr txBox="1"/>
          <p:nvPr/>
        </p:nvSpPr>
        <p:spPr>
          <a:xfrm>
            <a:off x="4039572" y="2606840"/>
            <a:ext cx="6390494" cy="306162"/>
          </a:xfrm>
          <a:prstGeom prst="rect">
            <a:avLst/>
          </a:prstGeom>
        </p:spPr>
        <p:txBody>
          <a:bodyPr lIns="0" tIns="0" rIns="0" bIns="0" rtlCol="0" anchor="t">
            <a:spAutoFit/>
          </a:bodyPr>
          <a:lstStyle/>
          <a:p>
            <a:pPr>
              <a:lnSpc>
                <a:spcPts val="2759"/>
              </a:lnSpc>
            </a:pPr>
            <a:r>
              <a:rPr lang="en-US" sz="1103" spc="-9">
                <a:solidFill>
                  <a:srgbClr val="231F20"/>
                </a:solidFill>
                <a:latin typeface="IBM Plex Sans"/>
                <a:ea typeface="IBM Plex Sans"/>
                <a:cs typeface="IBM Plex Sans"/>
                <a:sym typeface="IBM Plex Sans"/>
              </a:rPr>
              <a:t>Olyan eredményt kaptatok, mint amire számítottatok? Magyarázzátok el miért igen, illetve miért nem. </a:t>
            </a:r>
          </a:p>
        </p:txBody>
      </p:sp>
      <p:sp>
        <p:nvSpPr>
          <p:cNvPr id="33" name="TextBox 33"/>
          <p:cNvSpPr txBox="1"/>
          <p:nvPr/>
        </p:nvSpPr>
        <p:spPr>
          <a:xfrm rot="-5400000">
            <a:off x="9702051" y="126719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72691" y="7227276"/>
            <a:ext cx="6553200" cy="2770051"/>
          </a:xfrm>
          <a:custGeom>
            <a:avLst/>
            <a:gdLst/>
            <a:ahLst/>
            <a:cxnLst/>
            <a:rect l="l" t="t" r="r" b="b"/>
            <a:pathLst>
              <a:path w="6553200" h="2770051">
                <a:moveTo>
                  <a:pt x="0" y="0"/>
                </a:moveTo>
                <a:lnTo>
                  <a:pt x="6553200" y="0"/>
                </a:lnTo>
                <a:lnTo>
                  <a:pt x="6553200" y="2770051"/>
                </a:lnTo>
                <a:lnTo>
                  <a:pt x="0" y="2770051"/>
                </a:lnTo>
                <a:lnTo>
                  <a:pt x="0" y="0"/>
                </a:lnTo>
                <a:close/>
              </a:path>
            </a:pathLst>
          </a:custGeom>
          <a:blipFill>
            <a:blip r:embed="rId2"/>
            <a:stretch>
              <a:fillRect b="-16"/>
            </a:stretch>
          </a:blipFill>
        </p:spPr>
        <p:txBody>
          <a:bodyPr/>
          <a:lstStyle/>
          <a:p>
            <a:endParaRPr lang="en-US"/>
          </a:p>
        </p:txBody>
      </p:sp>
      <p:sp>
        <p:nvSpPr>
          <p:cNvPr id="3" name="Freeform 3"/>
          <p:cNvSpPr/>
          <p:nvPr/>
        </p:nvSpPr>
        <p:spPr>
          <a:xfrm>
            <a:off x="10400700" y="1"/>
            <a:ext cx="489080" cy="2770375"/>
          </a:xfrm>
          <a:custGeom>
            <a:avLst/>
            <a:gdLst/>
            <a:ahLst/>
            <a:cxnLst/>
            <a:rect l="l" t="t" r="r" b="b"/>
            <a:pathLst>
              <a:path w="489080" h="2770375">
                <a:moveTo>
                  <a:pt x="0" y="0"/>
                </a:moveTo>
                <a:lnTo>
                  <a:pt x="489080" y="0"/>
                </a:lnTo>
                <a:lnTo>
                  <a:pt x="489080" y="2770375"/>
                </a:lnTo>
                <a:lnTo>
                  <a:pt x="0" y="2770375"/>
                </a:lnTo>
                <a:lnTo>
                  <a:pt x="0" y="0"/>
                </a:lnTo>
                <a:close/>
              </a:path>
            </a:pathLst>
          </a:custGeom>
          <a:blipFill>
            <a:blip r:embed="rId3"/>
            <a:stretch>
              <a:fillRect l="-364" r="1" b="-4"/>
            </a:stretch>
          </a:blipFill>
        </p:spPr>
        <p:txBody>
          <a:bodyPr/>
          <a:lstStyle/>
          <a:p>
            <a:endParaRPr lang="en-US"/>
          </a:p>
        </p:txBody>
      </p:sp>
      <p:sp>
        <p:nvSpPr>
          <p:cNvPr id="4" name="Freeform 4"/>
          <p:cNvSpPr/>
          <p:nvPr/>
        </p:nvSpPr>
        <p:spPr>
          <a:xfrm>
            <a:off x="3798780" y="189039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798780" y="222872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3798780" y="256705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3798780" y="3243959"/>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3798780" y="3582287"/>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3798780" y="3920996"/>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3798780" y="4783580"/>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1" name="Freeform 11"/>
          <p:cNvSpPr/>
          <p:nvPr/>
        </p:nvSpPr>
        <p:spPr>
          <a:xfrm>
            <a:off x="3798780" y="5122165"/>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2" name="Freeform 12"/>
          <p:cNvSpPr/>
          <p:nvPr/>
        </p:nvSpPr>
        <p:spPr>
          <a:xfrm>
            <a:off x="3798780" y="5460493"/>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3" name="Freeform 13"/>
          <p:cNvSpPr/>
          <p:nvPr/>
        </p:nvSpPr>
        <p:spPr>
          <a:xfrm>
            <a:off x="3798780" y="6137406"/>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4" name="Freeform 14"/>
          <p:cNvSpPr/>
          <p:nvPr/>
        </p:nvSpPr>
        <p:spPr>
          <a:xfrm>
            <a:off x="3798780" y="6472686"/>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a:off x="3798780" y="6811014"/>
            <a:ext cx="6482458" cy="9525"/>
          </a:xfrm>
          <a:custGeom>
            <a:avLst/>
            <a:gdLst/>
            <a:ahLst/>
            <a:cxnLst/>
            <a:rect l="l" t="t" r="r" b="b"/>
            <a:pathLst>
              <a:path w="6482458" h="9525">
                <a:moveTo>
                  <a:pt x="0" y="0"/>
                </a:moveTo>
                <a:lnTo>
                  <a:pt x="6482458" y="0"/>
                </a:lnTo>
                <a:lnTo>
                  <a:pt x="6482458" y="9525"/>
                </a:lnTo>
                <a:lnTo>
                  <a:pt x="0" y="9525"/>
                </a:lnTo>
                <a:lnTo>
                  <a:pt x="0" y="0"/>
                </a:lnTo>
                <a:close/>
              </a:path>
            </a:pathLst>
          </a:custGeom>
          <a:blipFill>
            <a:blip r:embed="rId4">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6" name="Freeform 16"/>
          <p:cNvSpPr/>
          <p:nvPr/>
        </p:nvSpPr>
        <p:spPr>
          <a:xfrm>
            <a:off x="3829765" y="7250812"/>
            <a:ext cx="1462278" cy="383029"/>
          </a:xfrm>
          <a:custGeom>
            <a:avLst/>
            <a:gdLst/>
            <a:ahLst/>
            <a:cxnLst/>
            <a:rect l="l" t="t" r="r" b="b"/>
            <a:pathLst>
              <a:path w="1462278" h="383029">
                <a:moveTo>
                  <a:pt x="0" y="0"/>
                </a:moveTo>
                <a:lnTo>
                  <a:pt x="1462278" y="0"/>
                </a:lnTo>
                <a:lnTo>
                  <a:pt x="1462278" y="383029"/>
                </a:lnTo>
                <a:lnTo>
                  <a:pt x="0" y="38302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17" name="Freeform 17"/>
          <p:cNvSpPr/>
          <p:nvPr/>
        </p:nvSpPr>
        <p:spPr>
          <a:xfrm>
            <a:off x="10479948" y="186434"/>
            <a:ext cx="361998" cy="2438019"/>
          </a:xfrm>
          <a:custGeom>
            <a:avLst/>
            <a:gdLst/>
            <a:ahLst/>
            <a:cxnLst/>
            <a:rect l="l" t="t" r="r" b="b"/>
            <a:pathLst>
              <a:path w="361998" h="2438019">
                <a:moveTo>
                  <a:pt x="0" y="0"/>
                </a:moveTo>
                <a:lnTo>
                  <a:pt x="361998" y="0"/>
                </a:lnTo>
                <a:lnTo>
                  <a:pt x="361998" y="2438019"/>
                </a:lnTo>
                <a:lnTo>
                  <a:pt x="0" y="243801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18" name="Freeform 18"/>
          <p:cNvSpPr/>
          <p:nvPr/>
        </p:nvSpPr>
        <p:spPr>
          <a:xfrm>
            <a:off x="10603392" y="2468881"/>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21"/>
            <a:stretch>
              <a:fillRect/>
            </a:stretch>
          </a:blipFill>
        </p:spPr>
        <p:txBody>
          <a:bodyPr/>
          <a:lstStyle/>
          <a:p>
            <a:endParaRPr lang="en-US"/>
          </a:p>
        </p:txBody>
      </p:sp>
      <p:sp>
        <p:nvSpPr>
          <p:cNvPr id="19" name="TextBox 19"/>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20" name="TextBox 20"/>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17 </a:t>
            </a:r>
          </a:p>
        </p:txBody>
      </p:sp>
      <p:sp>
        <p:nvSpPr>
          <p:cNvPr id="21" name="TextBox 21"/>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22" name="TextBox 22"/>
          <p:cNvSpPr txBox="1"/>
          <p:nvPr/>
        </p:nvSpPr>
        <p:spPr>
          <a:xfrm>
            <a:off x="3798780" y="325708"/>
            <a:ext cx="2276056" cy="215315"/>
          </a:xfrm>
          <a:prstGeom prst="rect">
            <a:avLst/>
          </a:prstGeom>
        </p:spPr>
        <p:txBody>
          <a:bodyPr lIns="0" tIns="0" rIns="0" bIns="0" rtlCol="0" anchor="t">
            <a:spAutoFit/>
          </a:bodyPr>
          <a:lstStyle/>
          <a:p>
            <a:pPr>
              <a:lnSpc>
                <a:spcPts val="1814"/>
              </a:lnSpc>
            </a:pPr>
            <a:r>
              <a:rPr lang="en-US" sz="1296" b="1" spc="-9">
                <a:solidFill>
                  <a:srgbClr val="009ADA"/>
                </a:solidFill>
                <a:latin typeface="IBM Plex Sans Bold"/>
                <a:ea typeface="IBM Plex Sans Bold"/>
                <a:cs typeface="IBM Plex Sans Bold"/>
                <a:sym typeface="IBM Plex Sans Bold"/>
              </a:rPr>
              <a:t>Kiegészítés – A Golf-áramlat</a:t>
            </a:r>
            <a:r>
              <a:rPr lang="en-US" sz="1296" b="1" spc="-9">
                <a:solidFill>
                  <a:srgbClr val="9D9FA2"/>
                </a:solidFill>
                <a:latin typeface="IBM Plex Sans Bold"/>
                <a:ea typeface="IBM Plex Sans Bold"/>
                <a:cs typeface="IBM Plex Sans Bold"/>
                <a:sym typeface="IBM Plex Sans Bold"/>
              </a:rPr>
              <a:t> </a:t>
            </a:r>
          </a:p>
        </p:txBody>
      </p:sp>
      <p:sp>
        <p:nvSpPr>
          <p:cNvPr id="23" name="TextBox 23"/>
          <p:cNvSpPr txBox="1"/>
          <p:nvPr/>
        </p:nvSpPr>
        <p:spPr>
          <a:xfrm>
            <a:off x="4030429" y="2724188"/>
            <a:ext cx="2049647" cy="180178"/>
          </a:xfrm>
          <a:prstGeom prst="rect">
            <a:avLst/>
          </a:prstGeom>
        </p:spPr>
        <p:txBody>
          <a:bodyPr lIns="0" tIns="0" rIns="0" bIns="0" rtlCol="0" anchor="t">
            <a:spAutoFit/>
          </a:bodyPr>
          <a:lstStyle/>
          <a:p>
            <a:pPr>
              <a:lnSpc>
                <a:spcPts val="1545"/>
              </a:lnSpc>
            </a:pPr>
            <a:r>
              <a:rPr lang="en-US" sz="1103" spc="-9">
                <a:solidFill>
                  <a:srgbClr val="231F20"/>
                </a:solidFill>
                <a:latin typeface="IBM Plex Sans"/>
                <a:ea typeface="IBM Plex Sans"/>
                <a:cs typeface="IBM Plex Sans"/>
                <a:sym typeface="IBM Plex Sans"/>
              </a:rPr>
              <a:t>Van ennek hatása az éghajlatra? </a:t>
            </a:r>
          </a:p>
        </p:txBody>
      </p:sp>
      <p:sp>
        <p:nvSpPr>
          <p:cNvPr id="24" name="TextBox 24"/>
          <p:cNvSpPr txBox="1"/>
          <p:nvPr/>
        </p:nvSpPr>
        <p:spPr>
          <a:xfrm>
            <a:off x="4027380" y="5617369"/>
            <a:ext cx="3768328" cy="180178"/>
          </a:xfrm>
          <a:prstGeom prst="rect">
            <a:avLst/>
          </a:prstGeom>
        </p:spPr>
        <p:txBody>
          <a:bodyPr lIns="0" tIns="0" rIns="0" bIns="0" rtlCol="0" anchor="t">
            <a:spAutoFit/>
          </a:bodyPr>
          <a:lstStyle/>
          <a:p>
            <a:pPr>
              <a:lnSpc>
                <a:spcPts val="1545"/>
              </a:lnSpc>
            </a:pPr>
            <a:r>
              <a:rPr lang="en-US" sz="1103" spc="-9">
                <a:solidFill>
                  <a:srgbClr val="231F20"/>
                </a:solidFill>
                <a:latin typeface="IBM Plex Sans"/>
                <a:ea typeface="IBM Plex Sans"/>
                <a:cs typeface="IBM Plex Sans"/>
                <a:sym typeface="IBM Plex Sans"/>
              </a:rPr>
              <a:t>Hogyan tudjuk a Golf-áramlat egészségét nyomon követni? </a:t>
            </a:r>
          </a:p>
        </p:txBody>
      </p:sp>
      <p:sp>
        <p:nvSpPr>
          <p:cNvPr id="25" name="TextBox 25"/>
          <p:cNvSpPr txBox="1"/>
          <p:nvPr/>
        </p:nvSpPr>
        <p:spPr>
          <a:xfrm>
            <a:off x="3798781" y="855508"/>
            <a:ext cx="6036259" cy="706593"/>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Nézzétek át a tengeráramlatokról szóló multimédiás modulban az összes diát. Kis csoportokban beszéljetek a következőkről: </a:t>
            </a:r>
          </a:p>
          <a:p>
            <a:pPr>
              <a:lnSpc>
                <a:spcPts val="2759"/>
              </a:lnSpc>
            </a:pPr>
            <a:r>
              <a:rPr lang="en-US" sz="1103" spc="-9">
                <a:solidFill>
                  <a:srgbClr val="231F20"/>
                </a:solidFill>
                <a:latin typeface="IBM Plex Sans"/>
                <a:ea typeface="IBM Plex Sans"/>
                <a:cs typeface="IBM Plex Sans"/>
                <a:sym typeface="IBM Plex Sans"/>
              </a:rPr>
              <a:t>1. Mi történhet a Golf-áramlattal, ha a jégtakaró tovább olvad, és miért? </a:t>
            </a:r>
          </a:p>
        </p:txBody>
      </p:sp>
      <p:sp>
        <p:nvSpPr>
          <p:cNvPr id="26" name="TextBox 26"/>
          <p:cNvSpPr txBox="1"/>
          <p:nvPr/>
        </p:nvSpPr>
        <p:spPr>
          <a:xfrm>
            <a:off x="4027380" y="4087406"/>
            <a:ext cx="6301264"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Milyen hatással lehet ez a térség gazdaságára? Például Norvégia északi partjainál rengeteg halászati terület van, ezek fontos bevételi forrást jelentenek sok család számára. </a:t>
            </a:r>
          </a:p>
        </p:txBody>
      </p:sp>
      <p:sp>
        <p:nvSpPr>
          <p:cNvPr id="27" name="TextBox 27"/>
          <p:cNvSpPr txBox="1"/>
          <p:nvPr/>
        </p:nvSpPr>
        <p:spPr>
          <a:xfrm>
            <a:off x="3798780" y="2723789"/>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2. </a:t>
            </a:r>
          </a:p>
        </p:txBody>
      </p:sp>
      <p:sp>
        <p:nvSpPr>
          <p:cNvPr id="28" name="TextBox 28"/>
          <p:cNvSpPr txBox="1"/>
          <p:nvPr/>
        </p:nvSpPr>
        <p:spPr>
          <a:xfrm>
            <a:off x="3798780" y="4077482"/>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3. </a:t>
            </a:r>
          </a:p>
        </p:txBody>
      </p:sp>
      <p:sp>
        <p:nvSpPr>
          <p:cNvPr id="29" name="TextBox 29"/>
          <p:cNvSpPr txBox="1"/>
          <p:nvPr/>
        </p:nvSpPr>
        <p:spPr>
          <a:xfrm>
            <a:off x="3798780" y="5616979"/>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4. </a:t>
            </a:r>
          </a:p>
        </p:txBody>
      </p:sp>
      <p:sp>
        <p:nvSpPr>
          <p:cNvPr id="30" name="TextBox 30"/>
          <p:cNvSpPr txBox="1"/>
          <p:nvPr/>
        </p:nvSpPr>
        <p:spPr>
          <a:xfrm>
            <a:off x="3774396" y="7331612"/>
            <a:ext cx="32318" cy="95026"/>
          </a:xfrm>
          <a:prstGeom prst="rect">
            <a:avLst/>
          </a:prstGeom>
        </p:spPr>
        <p:txBody>
          <a:bodyPr lIns="0" tIns="0" rIns="0" bIns="0" rtlCol="0" anchor="t">
            <a:spAutoFit/>
          </a:bodyPr>
          <a:lstStyle/>
          <a:p>
            <a:pPr>
              <a:lnSpc>
                <a:spcPts val="551"/>
              </a:lnSpc>
            </a:pPr>
            <a:r>
              <a:rPr lang="en-US" sz="1103">
                <a:solidFill>
                  <a:srgbClr val="000000"/>
                </a:solidFill>
                <a:latin typeface="Calibri (MS)"/>
                <a:ea typeface="Calibri (MS)"/>
                <a:cs typeface="Calibri (MS)"/>
                <a:sym typeface="Calibri (MS)"/>
              </a:rPr>
              <a:t> </a:t>
            </a:r>
          </a:p>
        </p:txBody>
      </p:sp>
      <p:sp>
        <p:nvSpPr>
          <p:cNvPr id="31" name="TextBox 31"/>
          <p:cNvSpPr txBox="1"/>
          <p:nvPr/>
        </p:nvSpPr>
        <p:spPr>
          <a:xfrm>
            <a:off x="3914604" y="7382761"/>
            <a:ext cx="761486" cy="107978"/>
          </a:xfrm>
          <a:prstGeom prst="rect">
            <a:avLst/>
          </a:prstGeom>
        </p:spPr>
        <p:txBody>
          <a:bodyPr lIns="0" tIns="0" rIns="0" bIns="0" rtlCol="0" anchor="t">
            <a:spAutoFit/>
          </a:bodyPr>
          <a:lstStyle/>
          <a:p>
            <a:pPr>
              <a:lnSpc>
                <a:spcPts val="696"/>
              </a:lnSpc>
            </a:pPr>
            <a:r>
              <a:rPr lang="en-US" sz="1392" b="1">
                <a:solidFill>
                  <a:srgbClr val="FFFFFF"/>
                </a:solidFill>
                <a:latin typeface="Arial Bold"/>
                <a:ea typeface="Arial Bold"/>
                <a:cs typeface="Arial Bold"/>
                <a:sym typeface="Arial Bold"/>
              </a:rPr>
              <a:t>Tudtad? </a:t>
            </a:r>
          </a:p>
        </p:txBody>
      </p:sp>
      <p:sp>
        <p:nvSpPr>
          <p:cNvPr id="32" name="TextBox 32"/>
          <p:cNvSpPr txBox="1"/>
          <p:nvPr/>
        </p:nvSpPr>
        <p:spPr>
          <a:xfrm>
            <a:off x="3857313" y="7657377"/>
            <a:ext cx="2869459" cy="2207381"/>
          </a:xfrm>
          <a:prstGeom prst="rect">
            <a:avLst/>
          </a:prstGeom>
        </p:spPr>
        <p:txBody>
          <a:bodyPr wrap="square" lIns="0" tIns="0" rIns="0" bIns="0" rtlCol="0" anchor="t">
            <a:spAutoFit/>
          </a:bodyPr>
          <a:lstStyle/>
          <a:p>
            <a:pPr algn="just">
              <a:lnSpc>
                <a:spcPts val="1343"/>
              </a:lnSpc>
            </a:pPr>
            <a:r>
              <a:rPr lang="hu-HU" sz="1007" spc="-9" noProof="0" dirty="0">
                <a:solidFill>
                  <a:srgbClr val="231F20"/>
                </a:solidFill>
                <a:latin typeface="IBM Plex Sans"/>
                <a:ea typeface="IBM Plex Sans"/>
                <a:cs typeface="IBM Plex Sans"/>
                <a:sym typeface="IBM Plex Sans"/>
              </a:rPr>
              <a:t>Az Európai Űrügynökség olyan innovatív műholdas küldetések fejlesztésén dolgozik (a </a:t>
            </a:r>
            <a:r>
              <a:rPr lang="hu-HU" sz="1007" spc="-9" noProof="0" dirty="0" err="1">
                <a:solidFill>
                  <a:srgbClr val="231F20"/>
                </a:solidFill>
                <a:latin typeface="IBM Plex Sans"/>
                <a:ea typeface="IBM Plex Sans"/>
                <a:cs typeface="IBM Plex Sans"/>
                <a:sym typeface="IBM Plex Sans"/>
              </a:rPr>
              <a:t>Sentinel</a:t>
            </a:r>
            <a:r>
              <a:rPr lang="hu-HU" sz="1007" spc="-9" noProof="0" dirty="0">
                <a:solidFill>
                  <a:srgbClr val="231F20"/>
                </a:solidFill>
                <a:latin typeface="IBM Plex Sans"/>
                <a:ea typeface="IBM Plex Sans"/>
                <a:cs typeface="IBM Plex Sans"/>
                <a:sym typeface="IBM Plex Sans"/>
              </a:rPr>
              <a:t>- küldetéseken), amelyekkel megérthetjük és megfigyelhetjük bolygónkat. A Sentinel-6/Jason- CS tíznaponta feltérképezi a Föld be nem fagyott óceánjainak 95%-át, ezáltal rendkívül fontos </a:t>
            </a:r>
          </a:p>
          <a:p>
            <a:pPr algn="just">
              <a:lnSpc>
                <a:spcPts val="1203"/>
              </a:lnSpc>
            </a:pPr>
            <a:r>
              <a:rPr lang="hu-HU" sz="1007" spc="-7" noProof="0" dirty="0">
                <a:solidFill>
                  <a:srgbClr val="231F20"/>
                </a:solidFill>
                <a:latin typeface="IBM Plex Sans"/>
                <a:ea typeface="IBM Plex Sans"/>
                <a:cs typeface="IBM Plex Sans"/>
                <a:sym typeface="IBM Plex Sans"/>
              </a:rPr>
              <a:t>adatokhoz juthatunk a tengerszint változásairól, a </a:t>
            </a:r>
          </a:p>
          <a:p>
            <a:pPr algn="just">
              <a:lnSpc>
                <a:spcPts val="1343"/>
              </a:lnSpc>
            </a:pPr>
            <a:r>
              <a:rPr lang="hu-HU" sz="1007" spc="-9" noProof="0" dirty="0">
                <a:solidFill>
                  <a:srgbClr val="231F20"/>
                </a:solidFill>
                <a:latin typeface="IBM Plex Sans"/>
                <a:ea typeface="IBM Plex Sans"/>
                <a:cs typeface="IBM Plex Sans"/>
                <a:sym typeface="IBM Plex Sans"/>
              </a:rPr>
              <a:t>szélsebességről és a hullámmagasságokról: ezek mind </a:t>
            </a:r>
            <a:r>
              <a:rPr lang="hu-HU" sz="1007" spc="-9" noProof="0" dirty="0" err="1">
                <a:solidFill>
                  <a:srgbClr val="231F20"/>
                </a:solidFill>
                <a:latin typeface="IBM Plex Sans"/>
                <a:ea typeface="IBM Plex Sans"/>
                <a:cs typeface="IBM Plex Sans"/>
                <a:sym typeface="IBM Plex Sans"/>
              </a:rPr>
              <a:t>fontosak</a:t>
            </a:r>
            <a:r>
              <a:rPr lang="hu-HU" sz="1007" spc="-9" noProof="0" dirty="0">
                <a:solidFill>
                  <a:srgbClr val="231F20"/>
                </a:solidFill>
                <a:latin typeface="IBM Plex Sans"/>
                <a:ea typeface="IBM Plex Sans"/>
                <a:cs typeface="IBM Plex Sans"/>
                <a:sym typeface="IBM Plex Sans"/>
              </a:rPr>
              <a:t> a tengeri közlekedés biztonságához. A Sentinel-6 műszerei az óceán felszínének topográfiáját – a tenger hegyeit és völgyeit – is mérik, ezzel segítve a tengeráramlatok feltérképezését. </a:t>
            </a:r>
          </a:p>
        </p:txBody>
      </p:sp>
      <p:sp>
        <p:nvSpPr>
          <p:cNvPr id="33" name="TextBox 33"/>
          <p:cNvSpPr txBox="1"/>
          <p:nvPr/>
        </p:nvSpPr>
        <p:spPr>
          <a:xfrm rot="-5400000">
            <a:off x="9702051" y="126719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EBEBEB"/>
                </a:solidFill>
                <a:latin typeface="IBM Plex Sans"/>
                <a:ea typeface="IBM Plex Sans"/>
                <a:cs typeface="IBM Plex Sans"/>
                <a:sym typeface="IBM Plex Sans"/>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098EA64C-963F-D14A-6E72-EB757755AE59}"/>
              </a:ext>
            </a:extLst>
          </p:cNvPr>
          <p:cNvSpPr>
            <a:spLocks noChangeArrowheads="1"/>
          </p:cNvSpPr>
          <p:nvPr/>
        </p:nvSpPr>
        <p:spPr bwMode="auto">
          <a:xfrm>
            <a:off x="118269" y="1612900"/>
            <a:ext cx="62666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hu-HU" altLang="en-US" sz="2000" b="1" i="0" u="none" strike="noStrike" cap="none" normalizeH="0" baseline="0" dirty="0">
                <a:ln>
                  <a:noFill/>
                </a:ln>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A víz sűrűsége a sótartalom függvényében (15 °C)</a:t>
            </a:r>
            <a:endParaRPr kumimoji="0" lang="hu-HU" altLang="en-US" sz="2000" b="0" i="0" u="none" strike="noStrike" cap="none" normalizeH="0" baseline="0" dirty="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C8263356-0E25-42F5-79F0-7E09FBE16320}"/>
              </a:ext>
            </a:extLst>
          </p:cNvPr>
          <p:cNvGraphicFramePr>
            <a:graphicFrameLocks noGrp="1"/>
          </p:cNvGraphicFramePr>
          <p:nvPr>
            <p:extLst>
              <p:ext uri="{D42A27DB-BD31-4B8C-83A1-F6EECF244321}">
                <p14:modId xmlns:p14="http://schemas.microsoft.com/office/powerpoint/2010/main" val="1020154259"/>
              </p:ext>
            </p:extLst>
          </p:nvPr>
        </p:nvGraphicFramePr>
        <p:xfrm>
          <a:off x="346869" y="2298700"/>
          <a:ext cx="5257800" cy="4470458"/>
        </p:xfrm>
        <a:graphic>
          <a:graphicData uri="http://schemas.openxmlformats.org/drawingml/2006/table">
            <a:tbl>
              <a:tblPr firstRow="1" firstCol="1" bandRow="1">
                <a:tableStyleId>{5C22544A-7EE6-4342-B048-85BDC9FD1C3A}</a:tableStyleId>
              </a:tblPr>
              <a:tblGrid>
                <a:gridCol w="2296903">
                  <a:extLst>
                    <a:ext uri="{9D8B030D-6E8A-4147-A177-3AD203B41FA5}">
                      <a16:colId xmlns:a16="http://schemas.microsoft.com/office/drawing/2014/main" val="2687908906"/>
                    </a:ext>
                  </a:extLst>
                </a:gridCol>
                <a:gridCol w="2960897">
                  <a:extLst>
                    <a:ext uri="{9D8B030D-6E8A-4147-A177-3AD203B41FA5}">
                      <a16:colId xmlns:a16="http://schemas.microsoft.com/office/drawing/2014/main" val="3176057930"/>
                    </a:ext>
                  </a:extLst>
                </a:gridCol>
              </a:tblGrid>
              <a:tr h="470223">
                <a:tc>
                  <a:txBody>
                    <a:bodyPr/>
                    <a:lstStyle/>
                    <a:p>
                      <a:pPr algn="ctr">
                        <a:lnSpc>
                          <a:spcPct val="107000"/>
                        </a:lnSpc>
                        <a:spcAft>
                          <a:spcPts val="800"/>
                        </a:spcAft>
                      </a:pPr>
                      <a:r>
                        <a:rPr lang="hu-HU" sz="2400" kern="0" dirty="0">
                          <a:effectLst/>
                        </a:rPr>
                        <a:t>sótartalom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a:effectLst/>
                        </a:rPr>
                        <a:t>sűrűség (g/cm³)</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689226327"/>
                  </a:ext>
                </a:extLst>
              </a:tr>
              <a:tr h="708674">
                <a:tc>
                  <a:txBody>
                    <a:bodyPr/>
                    <a:lstStyle/>
                    <a:p>
                      <a:pPr algn="ctr">
                        <a:lnSpc>
                          <a:spcPct val="107000"/>
                        </a:lnSpc>
                        <a:spcAft>
                          <a:spcPts val="800"/>
                        </a:spcAft>
                      </a:pPr>
                      <a:r>
                        <a:rPr lang="hu-HU" sz="2400" kern="0" dirty="0">
                          <a:effectLst/>
                        </a:rPr>
                        <a:t>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0.9998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739763799"/>
                  </a:ext>
                </a:extLst>
              </a:tr>
              <a:tr h="470223">
                <a:tc>
                  <a:txBody>
                    <a:bodyPr/>
                    <a:lstStyle/>
                    <a:p>
                      <a:pPr algn="ctr">
                        <a:lnSpc>
                          <a:spcPct val="107000"/>
                        </a:lnSpc>
                        <a:spcAft>
                          <a:spcPts val="800"/>
                        </a:spcAft>
                      </a:pPr>
                      <a:r>
                        <a:rPr lang="hu-HU" sz="2400" kern="0" dirty="0">
                          <a:effectLst/>
                        </a:rPr>
                        <a:t>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1.0006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769792190"/>
                  </a:ext>
                </a:extLst>
              </a:tr>
              <a:tr h="470223">
                <a:tc>
                  <a:txBody>
                    <a:bodyPr/>
                    <a:lstStyle/>
                    <a:p>
                      <a:pPr algn="ctr">
                        <a:lnSpc>
                          <a:spcPct val="107000"/>
                        </a:lnSpc>
                        <a:spcAft>
                          <a:spcPts val="800"/>
                        </a:spcAft>
                      </a:pPr>
                      <a:r>
                        <a:rPr lang="hu-HU" sz="2400" kern="0" dirty="0">
                          <a:effectLst/>
                        </a:rPr>
                        <a:t>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1.0014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48738689"/>
                  </a:ext>
                </a:extLst>
              </a:tr>
              <a:tr h="470223">
                <a:tc>
                  <a:txBody>
                    <a:bodyPr/>
                    <a:lstStyle/>
                    <a:p>
                      <a:pPr algn="ctr">
                        <a:lnSpc>
                          <a:spcPct val="107000"/>
                        </a:lnSpc>
                        <a:spcAft>
                          <a:spcPts val="800"/>
                        </a:spcAft>
                      </a:pPr>
                      <a:r>
                        <a:rPr lang="hu-HU" sz="2400" kern="0" dirty="0">
                          <a:effectLst/>
                        </a:rPr>
                        <a:t>3</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1.0022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15994221"/>
                  </a:ext>
                </a:extLst>
              </a:tr>
              <a:tr h="470223">
                <a:tc>
                  <a:txBody>
                    <a:bodyPr/>
                    <a:lstStyle/>
                    <a:p>
                      <a:pPr algn="ctr">
                        <a:lnSpc>
                          <a:spcPct val="107000"/>
                        </a:lnSpc>
                        <a:spcAft>
                          <a:spcPts val="800"/>
                        </a:spcAft>
                      </a:pPr>
                      <a:r>
                        <a:rPr lang="hu-HU"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819348777"/>
                  </a:ext>
                </a:extLst>
              </a:tr>
              <a:tr h="470223">
                <a:tc>
                  <a:txBody>
                    <a:bodyPr/>
                    <a:lstStyle/>
                    <a:p>
                      <a:pPr algn="ctr">
                        <a:lnSpc>
                          <a:spcPct val="107000"/>
                        </a:lnSpc>
                        <a:spcAft>
                          <a:spcPts val="800"/>
                        </a:spcAft>
                      </a:pPr>
                      <a:r>
                        <a:rPr lang="hu-HU" sz="2400" kern="0" dirty="0">
                          <a:effectLst/>
                        </a:rPr>
                        <a:t>38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1.0302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848102575"/>
                  </a:ext>
                </a:extLst>
              </a:tr>
              <a:tr h="470223">
                <a:tc>
                  <a:txBody>
                    <a:bodyPr/>
                    <a:lstStyle/>
                    <a:p>
                      <a:pPr algn="ctr">
                        <a:lnSpc>
                          <a:spcPct val="107000"/>
                        </a:lnSpc>
                        <a:spcAft>
                          <a:spcPts val="800"/>
                        </a:spcAft>
                      </a:pPr>
                      <a:r>
                        <a:rPr lang="hu-HU" sz="2400" kern="0" dirty="0">
                          <a:effectLst/>
                        </a:rPr>
                        <a:t>39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1.0310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931455145"/>
                  </a:ext>
                </a:extLst>
              </a:tr>
              <a:tr h="470223">
                <a:tc>
                  <a:txBody>
                    <a:bodyPr/>
                    <a:lstStyle/>
                    <a:p>
                      <a:pPr algn="ctr">
                        <a:lnSpc>
                          <a:spcPct val="107000"/>
                        </a:lnSpc>
                        <a:spcAft>
                          <a:spcPts val="800"/>
                        </a:spcAft>
                      </a:pPr>
                      <a:r>
                        <a:rPr lang="hu-HU" sz="2400" kern="0" dirty="0">
                          <a:effectLst/>
                        </a:rPr>
                        <a:t>40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1.0318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93078267"/>
                  </a:ext>
                </a:extLst>
              </a:tr>
            </a:tbl>
          </a:graphicData>
        </a:graphic>
      </p:graphicFrame>
      <p:sp>
        <p:nvSpPr>
          <p:cNvPr id="6" name="TextBox 5">
            <a:extLst>
              <a:ext uri="{FF2B5EF4-FFF2-40B4-BE49-F238E27FC236}">
                <a16:creationId xmlns:a16="http://schemas.microsoft.com/office/drawing/2014/main" id="{2636FC54-3CD7-4085-177A-F45526E4DAB2}"/>
              </a:ext>
            </a:extLst>
          </p:cNvPr>
          <p:cNvSpPr txBox="1"/>
          <p:nvPr/>
        </p:nvSpPr>
        <p:spPr>
          <a:xfrm>
            <a:off x="1642269" y="317500"/>
            <a:ext cx="10744200" cy="646331"/>
          </a:xfrm>
          <a:prstGeom prst="rect">
            <a:avLst/>
          </a:prstGeom>
          <a:noFill/>
        </p:spPr>
        <p:txBody>
          <a:bodyPr wrap="square" rtlCol="0">
            <a:spAutoFit/>
          </a:bodyPr>
          <a:lstStyle/>
          <a:p>
            <a:pPr algn="ctr"/>
            <a:r>
              <a:rPr lang="hu-HU" sz="3600" b="1" dirty="0">
                <a:latin typeface="Tahoma" panose="020B0604030504040204" pitchFamily="34" charset="0"/>
                <a:ea typeface="Tahoma" panose="020B0604030504040204" pitchFamily="34" charset="0"/>
                <a:cs typeface="Tahoma" panose="020B0604030504040204" pitchFamily="34" charset="0"/>
              </a:rPr>
              <a:t>A víz sűrűségét befolyásoló két tényező</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Table 6">
            <a:extLst>
              <a:ext uri="{FF2B5EF4-FFF2-40B4-BE49-F238E27FC236}">
                <a16:creationId xmlns:a16="http://schemas.microsoft.com/office/drawing/2014/main" id="{FF258458-B482-EF04-DF57-F7971EB92845}"/>
              </a:ext>
            </a:extLst>
          </p:cNvPr>
          <p:cNvGraphicFramePr>
            <a:graphicFrameLocks noGrp="1"/>
          </p:cNvGraphicFramePr>
          <p:nvPr>
            <p:extLst>
              <p:ext uri="{D42A27DB-BD31-4B8C-83A1-F6EECF244321}">
                <p14:modId xmlns:p14="http://schemas.microsoft.com/office/powerpoint/2010/main" val="2847487165"/>
              </p:ext>
            </p:extLst>
          </p:nvPr>
        </p:nvGraphicFramePr>
        <p:xfrm>
          <a:off x="6138069" y="2298700"/>
          <a:ext cx="6952456" cy="4470462"/>
        </p:xfrm>
        <a:graphic>
          <a:graphicData uri="http://schemas.openxmlformats.org/drawingml/2006/table">
            <a:tbl>
              <a:tblPr firstRow="1" firstCol="1" bandRow="1">
                <a:tableStyleId>{5C22544A-7EE6-4342-B048-85BDC9FD1C3A}</a:tableStyleId>
              </a:tblPr>
              <a:tblGrid>
                <a:gridCol w="3476228">
                  <a:extLst>
                    <a:ext uri="{9D8B030D-6E8A-4147-A177-3AD203B41FA5}">
                      <a16:colId xmlns:a16="http://schemas.microsoft.com/office/drawing/2014/main" val="4064137623"/>
                    </a:ext>
                  </a:extLst>
                </a:gridCol>
                <a:gridCol w="3476228">
                  <a:extLst>
                    <a:ext uri="{9D8B030D-6E8A-4147-A177-3AD203B41FA5}">
                      <a16:colId xmlns:a16="http://schemas.microsoft.com/office/drawing/2014/main" val="1143214600"/>
                    </a:ext>
                  </a:extLst>
                </a:gridCol>
              </a:tblGrid>
              <a:tr h="496718">
                <a:tc>
                  <a:txBody>
                    <a:bodyPr/>
                    <a:lstStyle/>
                    <a:p>
                      <a:pPr algn="ctr">
                        <a:lnSpc>
                          <a:spcPct val="107000"/>
                        </a:lnSpc>
                        <a:spcAft>
                          <a:spcPts val="800"/>
                        </a:spcAft>
                      </a:pPr>
                      <a:r>
                        <a:rPr lang="hu-HU" sz="2400" kern="0">
                          <a:effectLst/>
                        </a:rPr>
                        <a:t>hőmérséklet (°C)</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sűrűség (g/cm³)</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254663875"/>
                  </a:ext>
                </a:extLst>
              </a:tr>
              <a:tr h="496718">
                <a:tc>
                  <a:txBody>
                    <a:bodyPr/>
                    <a:lstStyle/>
                    <a:p>
                      <a:pPr algn="ctr">
                        <a:lnSpc>
                          <a:spcPct val="107000"/>
                        </a:lnSpc>
                        <a:spcAft>
                          <a:spcPts val="800"/>
                        </a:spcAft>
                      </a:pPr>
                      <a:r>
                        <a:rPr lang="hu-HU" sz="2400" kern="0" dirty="0">
                          <a:effectLst/>
                        </a:rPr>
                        <a:t>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1.0280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30331637"/>
                  </a:ext>
                </a:extLst>
              </a:tr>
              <a:tr h="496718">
                <a:tc>
                  <a:txBody>
                    <a:bodyPr/>
                    <a:lstStyle/>
                    <a:p>
                      <a:pPr algn="ctr">
                        <a:lnSpc>
                          <a:spcPct val="107000"/>
                        </a:lnSpc>
                        <a:spcAft>
                          <a:spcPts val="800"/>
                        </a:spcAft>
                      </a:pPr>
                      <a:r>
                        <a:rPr lang="hu-HU" sz="2400" kern="0" dirty="0">
                          <a:effectLst/>
                        </a:rPr>
                        <a:t>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1.0274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05160051"/>
                  </a:ext>
                </a:extLst>
              </a:tr>
              <a:tr h="496718">
                <a:tc>
                  <a:txBody>
                    <a:bodyPr/>
                    <a:lstStyle/>
                    <a:p>
                      <a:pPr algn="ctr">
                        <a:lnSpc>
                          <a:spcPct val="107000"/>
                        </a:lnSpc>
                        <a:spcAft>
                          <a:spcPts val="800"/>
                        </a:spcAft>
                      </a:pPr>
                      <a:r>
                        <a:rPr lang="hu-HU" sz="2400" kern="0" dirty="0">
                          <a:effectLst/>
                        </a:rPr>
                        <a:t>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1.0268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783584552"/>
                  </a:ext>
                </a:extLst>
              </a:tr>
              <a:tr h="496718">
                <a:tc>
                  <a:txBody>
                    <a:bodyPr/>
                    <a:lstStyle/>
                    <a:p>
                      <a:pPr algn="ctr">
                        <a:lnSpc>
                          <a:spcPct val="107000"/>
                        </a:lnSpc>
                        <a:spcAft>
                          <a:spcPts val="800"/>
                        </a:spcAft>
                      </a:pPr>
                      <a:r>
                        <a:rPr lang="hu-HU" sz="2400" kern="0" dirty="0">
                          <a:effectLst/>
                        </a:rPr>
                        <a:t>3</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1.0262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94942289"/>
                  </a:ext>
                </a:extLst>
              </a:tr>
              <a:tr h="496718">
                <a:tc>
                  <a:txBody>
                    <a:bodyPr/>
                    <a:lstStyle/>
                    <a:p>
                      <a:pPr algn="ctr">
                        <a:lnSpc>
                          <a:spcPct val="107000"/>
                        </a:lnSpc>
                        <a:spcAft>
                          <a:spcPts val="800"/>
                        </a:spcAft>
                      </a:pPr>
                      <a:r>
                        <a:rPr lang="hu-HU"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7173250"/>
                  </a:ext>
                </a:extLst>
              </a:tr>
              <a:tr h="496718">
                <a:tc>
                  <a:txBody>
                    <a:bodyPr/>
                    <a:lstStyle/>
                    <a:p>
                      <a:pPr algn="ctr">
                        <a:lnSpc>
                          <a:spcPct val="107000"/>
                        </a:lnSpc>
                        <a:spcAft>
                          <a:spcPts val="800"/>
                        </a:spcAft>
                      </a:pPr>
                      <a:r>
                        <a:rPr lang="hu-HU" sz="2400" kern="0" dirty="0">
                          <a:effectLst/>
                        </a:rPr>
                        <a:t>38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1.0052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895538754"/>
                  </a:ext>
                </a:extLst>
              </a:tr>
              <a:tr h="496718">
                <a:tc>
                  <a:txBody>
                    <a:bodyPr/>
                    <a:lstStyle/>
                    <a:p>
                      <a:pPr algn="ctr">
                        <a:lnSpc>
                          <a:spcPct val="107000"/>
                        </a:lnSpc>
                        <a:spcAft>
                          <a:spcPts val="800"/>
                        </a:spcAft>
                      </a:pPr>
                      <a:r>
                        <a:rPr lang="hu-HU" sz="2400" kern="0" dirty="0">
                          <a:effectLst/>
                        </a:rPr>
                        <a:t>39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1.0046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85404173"/>
                  </a:ext>
                </a:extLst>
              </a:tr>
              <a:tr h="496718">
                <a:tc>
                  <a:txBody>
                    <a:bodyPr/>
                    <a:lstStyle/>
                    <a:p>
                      <a:pPr algn="ctr">
                        <a:lnSpc>
                          <a:spcPct val="107000"/>
                        </a:lnSpc>
                        <a:spcAft>
                          <a:spcPts val="800"/>
                        </a:spcAft>
                      </a:pPr>
                      <a:r>
                        <a:rPr lang="hu-HU" sz="2400" kern="0" dirty="0">
                          <a:effectLst/>
                        </a:rPr>
                        <a:t>40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hu-HU" sz="2400" kern="0" dirty="0">
                          <a:effectLst/>
                        </a:rPr>
                        <a:t>1.0040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86000501"/>
                  </a:ext>
                </a:extLst>
              </a:tr>
            </a:tbl>
          </a:graphicData>
        </a:graphic>
      </p:graphicFrame>
      <p:sp>
        <p:nvSpPr>
          <p:cNvPr id="8" name="Rectangle 3">
            <a:extLst>
              <a:ext uri="{FF2B5EF4-FFF2-40B4-BE49-F238E27FC236}">
                <a16:creationId xmlns:a16="http://schemas.microsoft.com/office/drawing/2014/main" id="{E87DC8C3-4D12-2D88-9B02-537EB587DC8C}"/>
              </a:ext>
            </a:extLst>
          </p:cNvPr>
          <p:cNvSpPr>
            <a:spLocks noChangeArrowheads="1"/>
          </p:cNvSpPr>
          <p:nvPr/>
        </p:nvSpPr>
        <p:spPr bwMode="auto">
          <a:xfrm>
            <a:off x="6519069" y="1612900"/>
            <a:ext cx="73630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hu-HU" altLang="en-US" sz="2000" b="1" dirty="0">
                <a:latin typeface="Aptos" panose="020B0004020202020204" pitchFamily="34" charset="0"/>
                <a:cs typeface="Times New Roman" panose="02020603050405020304" pitchFamily="18" charset="0"/>
              </a:rPr>
              <a:t>A víz sűrűsége a hőmérséklet függvényében (35‰ sótartalom)</a:t>
            </a:r>
          </a:p>
        </p:txBody>
      </p:sp>
    </p:spTree>
    <p:extLst>
      <p:ext uri="{BB962C8B-B14F-4D97-AF65-F5344CB8AC3E}">
        <p14:creationId xmlns:p14="http://schemas.microsoft.com/office/powerpoint/2010/main" val="3356157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22284" y="1"/>
            <a:ext cx="489080" cy="2770375"/>
          </a:xfrm>
          <a:custGeom>
            <a:avLst/>
            <a:gdLst/>
            <a:ahLst/>
            <a:cxnLst/>
            <a:rect l="l" t="t" r="r" b="b"/>
            <a:pathLst>
              <a:path w="489080" h="2770375">
                <a:moveTo>
                  <a:pt x="0" y="0"/>
                </a:moveTo>
                <a:lnTo>
                  <a:pt x="489080" y="0"/>
                </a:lnTo>
                <a:lnTo>
                  <a:pt x="489080" y="2770375"/>
                </a:lnTo>
                <a:lnTo>
                  <a:pt x="0" y="2770375"/>
                </a:lnTo>
                <a:lnTo>
                  <a:pt x="0" y="0"/>
                </a:lnTo>
                <a:close/>
              </a:path>
            </a:pathLst>
          </a:custGeom>
          <a:blipFill>
            <a:blip r:embed="rId2"/>
            <a:stretch>
              <a:fillRect l="-364" r="1" b="-4"/>
            </a:stretch>
          </a:blipFill>
        </p:spPr>
        <p:txBody>
          <a:bodyPr/>
          <a:lstStyle/>
          <a:p>
            <a:endParaRPr lang="en-US"/>
          </a:p>
        </p:txBody>
      </p:sp>
      <p:sp>
        <p:nvSpPr>
          <p:cNvPr id="3" name="Freeform 3"/>
          <p:cNvSpPr/>
          <p:nvPr/>
        </p:nvSpPr>
        <p:spPr>
          <a:xfrm>
            <a:off x="3782235" y="2563625"/>
            <a:ext cx="6544294" cy="2151888"/>
          </a:xfrm>
          <a:custGeom>
            <a:avLst/>
            <a:gdLst/>
            <a:ahLst/>
            <a:cxnLst/>
            <a:rect l="l" t="t" r="r" b="b"/>
            <a:pathLst>
              <a:path w="6544294" h="2151888">
                <a:moveTo>
                  <a:pt x="0" y="0"/>
                </a:moveTo>
                <a:lnTo>
                  <a:pt x="6544294" y="0"/>
                </a:lnTo>
                <a:lnTo>
                  <a:pt x="6544294" y="2151888"/>
                </a:lnTo>
                <a:lnTo>
                  <a:pt x="0" y="2151888"/>
                </a:lnTo>
                <a:lnTo>
                  <a:pt x="0" y="0"/>
                </a:lnTo>
                <a:close/>
              </a:path>
            </a:pathLst>
          </a:custGeom>
          <a:blipFill>
            <a:blip r:embed="rId3"/>
            <a:stretch>
              <a:fillRect t="-5"/>
            </a:stretch>
          </a:blipFill>
        </p:spPr>
        <p:txBody>
          <a:bodyPr/>
          <a:lstStyle/>
          <a:p>
            <a:endParaRPr lang="en-US"/>
          </a:p>
        </p:txBody>
      </p:sp>
      <p:sp>
        <p:nvSpPr>
          <p:cNvPr id="4" name="Freeform 4"/>
          <p:cNvSpPr/>
          <p:nvPr/>
        </p:nvSpPr>
        <p:spPr>
          <a:xfrm>
            <a:off x="3829765" y="2607135"/>
            <a:ext cx="1462278" cy="383334"/>
          </a:xfrm>
          <a:custGeom>
            <a:avLst/>
            <a:gdLst/>
            <a:ahLst/>
            <a:cxnLst/>
            <a:rect l="l" t="t" r="r" b="b"/>
            <a:pathLst>
              <a:path w="1462278" h="383334">
                <a:moveTo>
                  <a:pt x="0" y="0"/>
                </a:moveTo>
                <a:lnTo>
                  <a:pt x="1462278" y="0"/>
                </a:lnTo>
                <a:lnTo>
                  <a:pt x="1462278" y="383334"/>
                </a:lnTo>
                <a:lnTo>
                  <a:pt x="0" y="3833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0479948" y="171194"/>
            <a:ext cx="337614" cy="2438019"/>
          </a:xfrm>
          <a:custGeom>
            <a:avLst/>
            <a:gdLst/>
            <a:ahLst/>
            <a:cxnLst/>
            <a:rect l="l" t="t" r="r" b="b"/>
            <a:pathLst>
              <a:path w="337614" h="2438019">
                <a:moveTo>
                  <a:pt x="0" y="0"/>
                </a:moveTo>
                <a:lnTo>
                  <a:pt x="337614" y="0"/>
                </a:lnTo>
                <a:lnTo>
                  <a:pt x="337614" y="2438019"/>
                </a:lnTo>
                <a:lnTo>
                  <a:pt x="0" y="243801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10603392" y="2468881"/>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8"/>
            <a:stretch>
              <a:fillRect/>
            </a:stretch>
          </a:blipFill>
        </p:spPr>
        <p:txBody>
          <a:bodyPr/>
          <a:lstStyle/>
          <a:p>
            <a:endParaRPr lang="en-US"/>
          </a:p>
        </p:txBody>
      </p:sp>
      <p:sp>
        <p:nvSpPr>
          <p:cNvPr id="7" name="Freeform 7"/>
          <p:cNvSpPr/>
          <p:nvPr/>
        </p:nvSpPr>
        <p:spPr>
          <a:xfrm>
            <a:off x="3777777" y="1077593"/>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9"/>
            <a:stretch>
              <a:fillRect/>
            </a:stretch>
          </a:blipFill>
        </p:spPr>
        <p:txBody>
          <a:bodyPr/>
          <a:lstStyle/>
          <a:p>
            <a:endParaRPr lang="en-US"/>
          </a:p>
        </p:txBody>
      </p:sp>
      <p:sp>
        <p:nvSpPr>
          <p:cNvPr id="8" name="TextBox 8"/>
          <p:cNvSpPr txBox="1"/>
          <p:nvPr/>
        </p:nvSpPr>
        <p:spPr>
          <a:xfrm>
            <a:off x="3783540" y="-94717"/>
            <a:ext cx="32318" cy="306622"/>
          </a:xfrm>
          <a:prstGeom prst="rect">
            <a:avLst/>
          </a:prstGeom>
        </p:spPr>
        <p:txBody>
          <a:bodyPr lIns="0" tIns="0" rIns="0" bIns="0" rtlCol="0" anchor="t">
            <a:spAutoFit/>
          </a:bodyPr>
          <a:lstStyle/>
          <a:p>
            <a:pPr>
              <a:lnSpc>
                <a:spcPts val="2759"/>
              </a:lnSpc>
            </a:pPr>
            <a:r>
              <a:rPr lang="en-US" sz="1103">
                <a:solidFill>
                  <a:srgbClr val="000000"/>
                </a:solidFill>
                <a:latin typeface="Calibri (MS)"/>
                <a:ea typeface="Calibri (MS)"/>
                <a:cs typeface="Calibri (MS)"/>
                <a:sym typeface="Calibri (MS)"/>
              </a:rPr>
              <a:t> </a:t>
            </a:r>
          </a:p>
        </p:txBody>
      </p:sp>
      <p:sp>
        <p:nvSpPr>
          <p:cNvPr id="9" name="TextBox 9"/>
          <p:cNvSpPr txBox="1"/>
          <p:nvPr/>
        </p:nvSpPr>
        <p:spPr>
          <a:xfrm>
            <a:off x="3798781" y="5034582"/>
            <a:ext cx="65789" cy="302476"/>
          </a:xfrm>
          <a:prstGeom prst="rect">
            <a:avLst/>
          </a:prstGeom>
        </p:spPr>
        <p:txBody>
          <a:bodyPr lIns="0" tIns="0" rIns="0" bIns="0" rtlCol="0" anchor="t">
            <a:spAutoFit/>
          </a:bodyPr>
          <a:lstStyle/>
          <a:p>
            <a:pPr>
              <a:lnSpc>
                <a:spcPts val="2759"/>
              </a:lnSpc>
            </a:pPr>
            <a:r>
              <a:rPr lang="en-US" sz="1103" spc="70">
                <a:solidFill>
                  <a:srgbClr val="231F20"/>
                </a:solidFill>
                <a:latin typeface="IBM Plex Sans"/>
                <a:ea typeface="IBM Plex Sans"/>
                <a:cs typeface="IBM Plex Sans"/>
                <a:sym typeface="IBM Plex Sans"/>
              </a:rPr>
              <a:t>•</a:t>
            </a:r>
          </a:p>
        </p:txBody>
      </p:sp>
      <p:sp>
        <p:nvSpPr>
          <p:cNvPr id="10" name="TextBox 10"/>
          <p:cNvSpPr txBox="1"/>
          <p:nvPr/>
        </p:nvSpPr>
        <p:spPr>
          <a:xfrm>
            <a:off x="3783540" y="5398541"/>
            <a:ext cx="32318" cy="95026"/>
          </a:xfrm>
          <a:prstGeom prst="rect">
            <a:avLst/>
          </a:prstGeom>
        </p:spPr>
        <p:txBody>
          <a:bodyPr lIns="0" tIns="0" rIns="0" bIns="0" rtlCol="0" anchor="t">
            <a:spAutoFit/>
          </a:bodyPr>
          <a:lstStyle/>
          <a:p>
            <a:pPr>
              <a:lnSpc>
                <a:spcPts val="551"/>
              </a:lnSpc>
            </a:pPr>
            <a:r>
              <a:rPr lang="en-US" sz="1103">
                <a:solidFill>
                  <a:srgbClr val="000000"/>
                </a:solidFill>
                <a:latin typeface="Calibri (MS)"/>
                <a:ea typeface="Calibri (MS)"/>
                <a:cs typeface="Calibri (MS)"/>
                <a:sym typeface="Calibri (MS)"/>
              </a:rPr>
              <a:t> </a:t>
            </a:r>
          </a:p>
        </p:txBody>
      </p:sp>
      <p:sp>
        <p:nvSpPr>
          <p:cNvPr id="11" name="TextBox 11"/>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2" name="TextBox 12"/>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18 </a:t>
            </a:r>
          </a:p>
        </p:txBody>
      </p:sp>
      <p:sp>
        <p:nvSpPr>
          <p:cNvPr id="13" name="TextBox 13"/>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4" name="TextBox 14"/>
          <p:cNvSpPr txBox="1"/>
          <p:nvPr/>
        </p:nvSpPr>
        <p:spPr>
          <a:xfrm>
            <a:off x="4070052" y="1018690"/>
            <a:ext cx="2797150"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3. tevékenység: Meleg helyzet</a:t>
            </a:r>
            <a:r>
              <a:rPr lang="en-US" sz="1511" b="1" spc="-13">
                <a:solidFill>
                  <a:srgbClr val="EBEBEB"/>
                </a:solidFill>
                <a:latin typeface="IBM Plex Sans Bold"/>
                <a:ea typeface="IBM Plex Sans Bold"/>
                <a:cs typeface="IBM Plex Sans Bold"/>
                <a:sym typeface="IBM Plex Sans Bold"/>
              </a:rPr>
              <a:t> </a:t>
            </a:r>
          </a:p>
        </p:txBody>
      </p:sp>
      <p:sp>
        <p:nvSpPr>
          <p:cNvPr id="15" name="TextBox 15"/>
          <p:cNvSpPr txBox="1"/>
          <p:nvPr/>
        </p:nvSpPr>
        <p:spPr>
          <a:xfrm>
            <a:off x="4027380" y="5138833"/>
            <a:ext cx="2141830" cy="180178"/>
          </a:xfrm>
          <a:prstGeom prst="rect">
            <a:avLst/>
          </a:prstGeom>
        </p:spPr>
        <p:txBody>
          <a:bodyPr lIns="0" tIns="0" rIns="0" bIns="0" rtlCol="0" anchor="t">
            <a:spAutoFit/>
          </a:bodyPr>
          <a:lstStyle/>
          <a:p>
            <a:pPr>
              <a:lnSpc>
                <a:spcPts val="1545"/>
              </a:lnSpc>
            </a:pPr>
            <a:r>
              <a:rPr lang="en-US" sz="1103" spc="-9">
                <a:solidFill>
                  <a:srgbClr val="231F20"/>
                </a:solidFill>
                <a:latin typeface="IBM Plex Sans"/>
                <a:ea typeface="IBM Plex Sans"/>
                <a:cs typeface="IBM Plex Sans"/>
                <a:sym typeface="IBM Plex Sans"/>
              </a:rPr>
              <a:t>számítógép és internethozzáférés </a:t>
            </a:r>
          </a:p>
        </p:txBody>
      </p:sp>
      <p:sp>
        <p:nvSpPr>
          <p:cNvPr id="16" name="TextBox 16"/>
          <p:cNvSpPr txBox="1"/>
          <p:nvPr/>
        </p:nvSpPr>
        <p:spPr>
          <a:xfrm>
            <a:off x="3899364" y="3008033"/>
            <a:ext cx="4457862" cy="1334340"/>
          </a:xfrm>
          <a:prstGeom prst="rect">
            <a:avLst/>
          </a:prstGeom>
        </p:spPr>
        <p:txBody>
          <a:bodyPr lIns="0" tIns="0" rIns="0" bIns="0" rtlCol="0" anchor="t">
            <a:spAutoFit/>
          </a:bodyPr>
          <a:lstStyle/>
          <a:p>
            <a:pPr algn="just">
              <a:lnSpc>
                <a:spcPts val="1465"/>
              </a:lnSpc>
            </a:pPr>
            <a:r>
              <a:rPr lang="en-US" sz="1103" spc="-4" dirty="0">
                <a:solidFill>
                  <a:srgbClr val="231F20"/>
                </a:solidFill>
                <a:latin typeface="IBM Plex Sans"/>
                <a:ea typeface="IBM Plex Sans"/>
                <a:cs typeface="IBM Plex Sans"/>
                <a:sym typeface="IBM Plex Sans"/>
              </a:rPr>
              <a:t>A </a:t>
            </a:r>
            <a:r>
              <a:rPr lang="en-US" sz="1103" spc="-4" dirty="0" err="1">
                <a:solidFill>
                  <a:srgbClr val="231F20"/>
                </a:solidFill>
                <a:latin typeface="IBM Plex Sans"/>
                <a:ea typeface="IBM Plex Sans"/>
                <a:cs typeface="IBM Plex Sans"/>
                <a:sym typeface="IBM Plex Sans"/>
              </a:rPr>
              <a:t>tengerfelszín</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hőmérsékletének</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méréséhez</a:t>
            </a:r>
            <a:r>
              <a:rPr lang="en-US" sz="1103" spc="-4" dirty="0">
                <a:solidFill>
                  <a:srgbClr val="231F20"/>
                </a:solidFill>
                <a:latin typeface="IBM Plex Sans"/>
                <a:ea typeface="IBM Plex Sans"/>
                <a:cs typeface="IBM Plex Sans"/>
                <a:sym typeface="IBM Plex Sans"/>
              </a:rPr>
              <a:t> a </a:t>
            </a:r>
            <a:r>
              <a:rPr lang="en-US" sz="1103" spc="-4" dirty="0" err="1">
                <a:solidFill>
                  <a:srgbClr val="231F20"/>
                </a:solidFill>
                <a:latin typeface="IBM Plex Sans"/>
                <a:ea typeface="IBM Plex Sans"/>
                <a:cs typeface="IBM Plex Sans"/>
                <a:sym typeface="IBM Plex Sans"/>
              </a:rPr>
              <a:t>műholdak</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olyan</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típusú</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fénysugarakat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észlelnek</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amiket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szemmel</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nem</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látunk</a:t>
            </a:r>
            <a:r>
              <a:rPr lang="en-US" sz="1103" spc="-4" dirty="0">
                <a:solidFill>
                  <a:srgbClr val="231F20"/>
                </a:solidFill>
                <a:latin typeface="IBM Plex Sans"/>
                <a:ea typeface="IBM Plex Sans"/>
                <a:cs typeface="IBM Plex Sans"/>
                <a:sym typeface="IBM Plex Sans"/>
              </a:rPr>
              <a:t>. Az </a:t>
            </a:r>
            <a:r>
              <a:rPr lang="en-US" sz="1103" spc="-4" dirty="0" err="1">
                <a:solidFill>
                  <a:srgbClr val="231F20"/>
                </a:solidFill>
                <a:latin typeface="IBM Plex Sans"/>
                <a:ea typeface="IBM Plex Sans"/>
                <a:cs typeface="IBM Plex Sans"/>
                <a:sym typeface="IBM Plex Sans"/>
              </a:rPr>
              <a:t>egyik</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ilyen</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speciális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fény</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vagy</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sugárzás</a:t>
            </a:r>
            <a:r>
              <a:rPr lang="en-US" sz="1103" spc="-4" dirty="0">
                <a:solidFill>
                  <a:srgbClr val="231F20"/>
                </a:solidFill>
                <a:latin typeface="IBM Plex Sans"/>
                <a:ea typeface="IBM Plex Sans"/>
                <a:cs typeface="IBM Plex Sans"/>
                <a:sym typeface="IBM Plex Sans"/>
              </a:rPr>
              <a:t>) a </a:t>
            </a:r>
            <a:r>
              <a:rPr lang="en-US" sz="1103" spc="-4" dirty="0" err="1">
                <a:solidFill>
                  <a:srgbClr val="231F20"/>
                </a:solidFill>
                <a:latin typeface="IBM Plex Sans"/>
                <a:ea typeface="IBM Plex Sans"/>
                <a:cs typeface="IBM Plex Sans"/>
                <a:sym typeface="IBM Plex Sans"/>
              </a:rPr>
              <a:t>termális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infravörös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Ezt</a:t>
            </a:r>
            <a:r>
              <a:rPr lang="en-US" sz="1103" spc="-4" dirty="0">
                <a:solidFill>
                  <a:srgbClr val="231F20"/>
                </a:solidFill>
                <a:latin typeface="IBM Plex Sans"/>
                <a:ea typeface="IBM Plex Sans"/>
                <a:cs typeface="IBM Plex Sans"/>
                <a:sym typeface="IBM Plex Sans"/>
              </a:rPr>
              <a:t> a </a:t>
            </a:r>
            <a:r>
              <a:rPr lang="en-US" sz="1103" spc="-4" dirty="0" err="1">
                <a:solidFill>
                  <a:srgbClr val="231F20"/>
                </a:solidFill>
                <a:latin typeface="IBM Plex Sans"/>
                <a:ea typeface="IBM Plex Sans"/>
                <a:cs typeface="IBM Plex Sans"/>
                <a:sym typeface="IBM Plex Sans"/>
              </a:rPr>
              <a:t>fajta</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sugárzást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érzékelik</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az</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éjjellátó</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kamerák</a:t>
            </a:r>
            <a:r>
              <a:rPr lang="en-US" sz="1103" spc="-4" dirty="0">
                <a:solidFill>
                  <a:srgbClr val="231F20"/>
                </a:solidFill>
                <a:latin typeface="IBM Plex Sans"/>
                <a:ea typeface="IBM Plex Sans"/>
                <a:cs typeface="IBM Plex Sans"/>
                <a:sym typeface="IBM Plex Sans"/>
              </a:rPr>
              <a:t> is. A Sentinel-3 </a:t>
            </a:r>
            <a:r>
              <a:rPr lang="en-US" sz="1103" spc="-4" dirty="0" err="1">
                <a:solidFill>
                  <a:srgbClr val="231F20"/>
                </a:solidFill>
                <a:latin typeface="IBM Plex Sans"/>
                <a:ea typeface="IBM Plex Sans"/>
                <a:cs typeface="IBM Plex Sans"/>
                <a:sym typeface="IBM Plex Sans"/>
              </a:rPr>
              <a:t>műhold</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infravörös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szenzora</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pontos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globális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térképeket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készít</a:t>
            </a:r>
            <a:r>
              <a:rPr lang="en-US" sz="1103" spc="-4" dirty="0">
                <a:solidFill>
                  <a:srgbClr val="231F20"/>
                </a:solidFill>
                <a:latin typeface="IBM Plex Sans"/>
                <a:ea typeface="IBM Plex Sans"/>
                <a:cs typeface="IBM Plex Sans"/>
                <a:sym typeface="IBM Plex Sans"/>
              </a:rPr>
              <a:t> a </a:t>
            </a:r>
            <a:r>
              <a:rPr lang="en-US" sz="1103" spc="-4" dirty="0" err="1">
                <a:solidFill>
                  <a:srgbClr val="231F20"/>
                </a:solidFill>
                <a:latin typeface="IBM Plex Sans"/>
                <a:ea typeface="IBM Plex Sans"/>
                <a:cs typeface="IBM Plex Sans"/>
                <a:sym typeface="IBM Plex Sans"/>
              </a:rPr>
              <a:t>tenger</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felszíni</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hőmérsékletéről</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Ezekkel</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az</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adatokkal</a:t>
            </a:r>
            <a:r>
              <a:rPr lang="en-US" sz="1103" spc="-4" dirty="0">
                <a:solidFill>
                  <a:srgbClr val="231F20"/>
                </a:solidFill>
                <a:latin typeface="IBM Plex Sans"/>
                <a:ea typeface="IBM Plex Sans"/>
                <a:cs typeface="IBM Plex Sans"/>
                <a:sym typeface="IBM Plex Sans"/>
              </a:rPr>
              <a:t> meg </a:t>
            </a:r>
            <a:r>
              <a:rPr lang="en-US" sz="1103" spc="-4" dirty="0" err="1">
                <a:solidFill>
                  <a:srgbClr val="231F20"/>
                </a:solidFill>
                <a:latin typeface="IBM Plex Sans"/>
                <a:ea typeface="IBM Plex Sans"/>
                <a:cs typeface="IBM Plex Sans"/>
                <a:sym typeface="IBM Plex Sans"/>
              </a:rPr>
              <a:t>lehet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figyelni</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az</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óceánokat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az</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éghajlatváltozást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és</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időjárás-előrejelzéseket</a:t>
            </a:r>
            <a:r>
              <a:rPr lang="en-US" sz="1103" spc="-4" dirty="0">
                <a:solidFill>
                  <a:srgbClr val="231F20"/>
                </a:solidFill>
                <a:latin typeface="IBM Plex Sans"/>
                <a:ea typeface="IBM Plex Sans"/>
                <a:cs typeface="IBM Plex Sans"/>
                <a:sym typeface="IBM Plex Sans"/>
              </a:rPr>
              <a:t> is </a:t>
            </a:r>
            <a:r>
              <a:rPr lang="en-US" sz="1103" spc="-4" dirty="0" err="1">
                <a:solidFill>
                  <a:srgbClr val="231F20"/>
                </a:solidFill>
                <a:latin typeface="IBM Plex Sans"/>
                <a:ea typeface="IBM Plex Sans"/>
                <a:cs typeface="IBM Plex Sans"/>
                <a:sym typeface="IBM Plex Sans"/>
              </a:rPr>
              <a:t>lehet</a:t>
            </a:r>
            <a:r>
              <a:rPr lang="en-US" sz="1103" spc="-4" dirty="0">
                <a:solidFill>
                  <a:srgbClr val="231F20"/>
                </a:solidFill>
                <a:latin typeface="IBM Plex Sans"/>
                <a:ea typeface="IBM Plex Sans"/>
                <a:cs typeface="IBM Plex Sans"/>
                <a:sym typeface="IBM Plex Sans"/>
              </a:rPr>
              <a:t> </a:t>
            </a:r>
            <a:r>
              <a:rPr lang="en-US" sz="1103" spc="-4" dirty="0" err="1">
                <a:solidFill>
                  <a:srgbClr val="231F20"/>
                </a:solidFill>
                <a:latin typeface="IBM Plex Sans"/>
                <a:ea typeface="IBM Plex Sans"/>
                <a:cs typeface="IBM Plex Sans"/>
                <a:sym typeface="IBM Plex Sans"/>
              </a:rPr>
              <a:t>készíteni</a:t>
            </a:r>
            <a:r>
              <a:rPr lang="en-US" sz="1103" spc="-4" dirty="0">
                <a:solidFill>
                  <a:srgbClr val="231F20"/>
                </a:solidFill>
                <a:latin typeface="IBM Plex Sans"/>
                <a:ea typeface="IBM Plex Sans"/>
                <a:cs typeface="IBM Plex Sans"/>
                <a:sym typeface="IBM Plex Sans"/>
              </a:rPr>
              <a:t>. </a:t>
            </a:r>
          </a:p>
        </p:txBody>
      </p:sp>
      <p:sp>
        <p:nvSpPr>
          <p:cNvPr id="17" name="TextBox 17"/>
          <p:cNvSpPr txBox="1"/>
          <p:nvPr/>
        </p:nvSpPr>
        <p:spPr>
          <a:xfrm>
            <a:off x="4027380" y="5947191"/>
            <a:ext cx="6201442" cy="372538"/>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Mielőtt elemeznétek a tengerfelszín műholdakról származó hőmérsékleti adatait, kis csoportokban beszéljétek meg a következő kérdéseket: </a:t>
            </a:r>
          </a:p>
        </p:txBody>
      </p:sp>
      <p:sp>
        <p:nvSpPr>
          <p:cNvPr id="18" name="TextBox 18"/>
          <p:cNvSpPr txBox="1"/>
          <p:nvPr/>
        </p:nvSpPr>
        <p:spPr>
          <a:xfrm>
            <a:off x="4051763" y="6347622"/>
            <a:ext cx="6274765" cy="306162"/>
          </a:xfrm>
          <a:prstGeom prst="rect">
            <a:avLst/>
          </a:prstGeom>
        </p:spPr>
        <p:txBody>
          <a:bodyPr wrap="square" lIns="0" tIns="0" rIns="0" bIns="0" rtlCol="0" anchor="t">
            <a:spAutoFit/>
          </a:bodyPr>
          <a:lstStyle/>
          <a:p>
            <a:pPr>
              <a:lnSpc>
                <a:spcPts val="2759"/>
              </a:lnSpc>
            </a:pPr>
            <a:r>
              <a:rPr lang="en-US" sz="1103" spc="-9" dirty="0">
                <a:solidFill>
                  <a:srgbClr val="231F20"/>
                </a:solidFill>
                <a:latin typeface="IBM Plex Sans"/>
                <a:ea typeface="IBM Plex Sans"/>
                <a:cs typeface="IBM Plex Sans"/>
                <a:sym typeface="IBM Plex Sans"/>
              </a:rPr>
              <a:t>a) Mit </a:t>
            </a:r>
            <a:r>
              <a:rPr lang="en-US" sz="1103" spc="-9" dirty="0" err="1">
                <a:solidFill>
                  <a:srgbClr val="231F20"/>
                </a:solidFill>
                <a:latin typeface="IBM Plex Sans"/>
                <a:ea typeface="IBM Plex Sans"/>
                <a:cs typeface="IBM Plex Sans"/>
                <a:sym typeface="IBM Plex Sans"/>
              </a:rPr>
              <a:t>gondoltok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elsősorban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milyen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mechanizmus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felelős</a:t>
            </a:r>
            <a:r>
              <a:rPr lang="en-US" sz="1103" spc="-9" dirty="0">
                <a:solidFill>
                  <a:srgbClr val="231F20"/>
                </a:solidFill>
                <a:latin typeface="IBM Plex Sans"/>
                <a:ea typeface="IBM Plex Sans"/>
                <a:cs typeface="IBM Plex Sans"/>
                <a:sym typeface="IBM Plex Sans"/>
              </a:rPr>
              <a:t> a </a:t>
            </a:r>
            <a:r>
              <a:rPr lang="en-US" sz="1103" spc="-9" dirty="0" err="1">
                <a:solidFill>
                  <a:srgbClr val="231F20"/>
                </a:solidFill>
                <a:latin typeface="IBM Plex Sans"/>
                <a:ea typeface="IBM Plex Sans"/>
                <a:cs typeface="IBM Plex Sans"/>
                <a:sym typeface="IBM Plex Sans"/>
              </a:rPr>
              <a:t>tenger</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hőmérsékleteloszlásáért</a:t>
            </a:r>
            <a:r>
              <a:rPr lang="en-US" sz="1103" spc="-9" dirty="0">
                <a:solidFill>
                  <a:srgbClr val="231F20"/>
                </a:solidFill>
                <a:latin typeface="IBM Plex Sans"/>
                <a:ea typeface="IBM Plex Sans"/>
                <a:cs typeface="IBM Plex Sans"/>
                <a:sym typeface="IBM Plex Sans"/>
              </a:rPr>
              <a:t>? </a:t>
            </a:r>
          </a:p>
        </p:txBody>
      </p:sp>
      <p:sp>
        <p:nvSpPr>
          <p:cNvPr id="19" name="TextBox 19"/>
          <p:cNvSpPr txBox="1"/>
          <p:nvPr/>
        </p:nvSpPr>
        <p:spPr>
          <a:xfrm>
            <a:off x="4027380" y="6743100"/>
            <a:ext cx="1891046" cy="96612"/>
          </a:xfrm>
          <a:prstGeom prst="rect">
            <a:avLst/>
          </a:prstGeom>
        </p:spPr>
        <p:txBody>
          <a:bodyPr lIns="0" tIns="0" rIns="0" bIns="0" rtlCol="0" anchor="t">
            <a:spAutoFit/>
          </a:bodyPr>
          <a:lstStyle/>
          <a:p>
            <a:pPr>
              <a:lnSpc>
                <a:spcPts val="551"/>
              </a:lnSpc>
            </a:pPr>
            <a:r>
              <a:rPr lang="en-US" sz="1103" spc="-9">
                <a:solidFill>
                  <a:srgbClr val="231F20"/>
                </a:solidFill>
                <a:latin typeface="IBM Plex Sans"/>
                <a:ea typeface="IBM Plex Sans"/>
                <a:cs typeface="IBM Plex Sans"/>
                <a:sym typeface="IBM Plex Sans"/>
              </a:rPr>
              <a:t>Jelöljétek be a jó válasz(oka)t. </a:t>
            </a:r>
          </a:p>
        </p:txBody>
      </p:sp>
      <p:sp>
        <p:nvSpPr>
          <p:cNvPr id="20" name="TextBox 20"/>
          <p:cNvSpPr txBox="1"/>
          <p:nvPr/>
        </p:nvSpPr>
        <p:spPr>
          <a:xfrm>
            <a:off x="4051763" y="6836788"/>
            <a:ext cx="1891045" cy="1432572"/>
          </a:xfrm>
          <a:prstGeom prst="rect">
            <a:avLst/>
          </a:prstGeom>
        </p:spPr>
        <p:txBody>
          <a:bodyPr wrap="square" lIns="0" tIns="0" rIns="0" bIns="0" rtlCol="0" anchor="t">
            <a:spAutoFit/>
          </a:bodyPr>
          <a:lstStyle/>
          <a:p>
            <a:pPr>
              <a:lnSpc>
                <a:spcPts val="3480"/>
              </a:lnSpc>
            </a:pPr>
            <a:r>
              <a:rPr lang="en-US" sz="1392" spc="-12" dirty="0">
                <a:solidFill>
                  <a:srgbClr val="231F20"/>
                </a:solidFill>
                <a:latin typeface="IBM Plex Sans"/>
                <a:ea typeface="IBM Plex Sans"/>
                <a:cs typeface="IBM Plex Sans"/>
                <a:sym typeface="IBM Plex Sans"/>
              </a:rPr>
              <a:t>□ A </a:t>
            </a:r>
            <a:r>
              <a:rPr lang="en-US" sz="1392" spc="-12" dirty="0" err="1">
                <a:solidFill>
                  <a:srgbClr val="231F20"/>
                </a:solidFill>
                <a:latin typeface="IBM Plex Sans"/>
                <a:ea typeface="IBM Plex Sans"/>
                <a:cs typeface="IBM Plex Sans"/>
                <a:sym typeface="IBM Plex Sans"/>
              </a:rPr>
              <a:t>Napból</a:t>
            </a:r>
            <a:r>
              <a:rPr lang="en-US" sz="1392" spc="-12" dirty="0">
                <a:solidFill>
                  <a:srgbClr val="231F20"/>
                </a:solidFill>
                <a:latin typeface="IBM Plex Sans"/>
                <a:ea typeface="IBM Plex Sans"/>
                <a:cs typeface="IBM Plex Sans"/>
                <a:sym typeface="IBM Plex Sans"/>
              </a:rPr>
              <a:t> </a:t>
            </a:r>
            <a:r>
              <a:rPr lang="en-US" sz="1392" spc="-12" dirty="0" err="1">
                <a:solidFill>
                  <a:srgbClr val="231F20"/>
                </a:solidFill>
                <a:latin typeface="IBM Plex Sans"/>
                <a:ea typeface="IBM Plex Sans"/>
                <a:cs typeface="IBM Plex Sans"/>
                <a:sym typeface="IBM Plex Sans"/>
              </a:rPr>
              <a:t>érkező</a:t>
            </a:r>
            <a:r>
              <a:rPr lang="en-US" sz="1392" spc="-12" dirty="0">
                <a:solidFill>
                  <a:srgbClr val="231F20"/>
                </a:solidFill>
                <a:latin typeface="IBM Plex Sans"/>
                <a:ea typeface="IBM Plex Sans"/>
                <a:cs typeface="IBM Plex Sans"/>
                <a:sym typeface="IBM Plex Sans"/>
              </a:rPr>
              <a:t> </a:t>
            </a:r>
            <a:r>
              <a:rPr lang="en-US" sz="1392" spc="-12" dirty="0" err="1">
                <a:solidFill>
                  <a:srgbClr val="231F20"/>
                </a:solidFill>
                <a:latin typeface="IBM Plex Sans"/>
                <a:ea typeface="IBM Plex Sans"/>
                <a:cs typeface="IBM Plex Sans"/>
                <a:sym typeface="IBM Plex Sans"/>
              </a:rPr>
              <a:t>hő</a:t>
            </a:r>
            <a:r>
              <a:rPr lang="en-US" sz="1392" spc="-12" dirty="0">
                <a:solidFill>
                  <a:srgbClr val="231F20"/>
                </a:solidFill>
                <a:latin typeface="IBM Plex Sans"/>
                <a:ea typeface="IBM Plex Sans"/>
                <a:cs typeface="IBM Plex Sans"/>
                <a:sym typeface="IBM Plex Sans"/>
              </a:rPr>
              <a:t> </a:t>
            </a:r>
          </a:p>
          <a:p>
            <a:pPr>
              <a:lnSpc>
                <a:spcPts val="2088"/>
              </a:lnSpc>
            </a:pPr>
            <a:r>
              <a:rPr lang="en-US" sz="1392" spc="-12" dirty="0">
                <a:solidFill>
                  <a:srgbClr val="231F20"/>
                </a:solidFill>
                <a:latin typeface="IBM Plex Sans"/>
                <a:ea typeface="IBM Plex Sans"/>
                <a:cs typeface="IBM Plex Sans"/>
                <a:sym typeface="IBM Plex Sans"/>
              </a:rPr>
              <a:t>□ </a:t>
            </a:r>
            <a:r>
              <a:rPr lang="en-US" sz="1392" spc="-12" dirty="0" err="1">
                <a:solidFill>
                  <a:srgbClr val="231F20"/>
                </a:solidFill>
                <a:latin typeface="IBM Plex Sans"/>
                <a:ea typeface="IBM Plex Sans"/>
                <a:cs typeface="IBM Plex Sans"/>
                <a:sym typeface="IBM Plex Sans"/>
              </a:rPr>
              <a:t>Szennyezés</a:t>
            </a:r>
            <a:r>
              <a:rPr lang="en-US" sz="1392" spc="-12" dirty="0">
                <a:solidFill>
                  <a:srgbClr val="231F20"/>
                </a:solidFill>
                <a:latin typeface="IBM Plex Sans"/>
                <a:ea typeface="IBM Plex Sans"/>
                <a:cs typeface="IBM Plex Sans"/>
                <a:sym typeface="IBM Plex Sans"/>
              </a:rPr>
              <a:t> </a:t>
            </a:r>
          </a:p>
          <a:p>
            <a:pPr>
              <a:lnSpc>
                <a:spcPts val="3480"/>
              </a:lnSpc>
            </a:pPr>
            <a:r>
              <a:rPr lang="en-US" sz="1392" spc="-12" dirty="0">
                <a:solidFill>
                  <a:srgbClr val="231F20"/>
                </a:solidFill>
                <a:latin typeface="IBM Plex Sans"/>
                <a:ea typeface="IBM Plex Sans"/>
                <a:cs typeface="IBM Plex Sans"/>
                <a:sym typeface="IBM Plex Sans"/>
              </a:rPr>
              <a:t>□ A </a:t>
            </a:r>
            <a:r>
              <a:rPr lang="en-US" sz="1392" spc="-12" dirty="0" err="1">
                <a:solidFill>
                  <a:srgbClr val="231F20"/>
                </a:solidFill>
                <a:latin typeface="IBM Plex Sans"/>
                <a:ea typeface="IBM Plex Sans"/>
                <a:cs typeface="IBM Plex Sans"/>
                <a:sym typeface="IBM Plex Sans"/>
              </a:rPr>
              <a:t>felhők</a:t>
            </a:r>
            <a:r>
              <a:rPr lang="en-US" sz="1392" spc="-12" dirty="0">
                <a:solidFill>
                  <a:srgbClr val="231F20"/>
                </a:solidFill>
                <a:latin typeface="IBM Plex Sans"/>
                <a:ea typeface="IBM Plex Sans"/>
                <a:cs typeface="IBM Plex Sans"/>
                <a:sym typeface="IBM Plex Sans"/>
              </a:rPr>
              <a:t> </a:t>
            </a:r>
          </a:p>
          <a:p>
            <a:pPr>
              <a:lnSpc>
                <a:spcPts val="2284"/>
              </a:lnSpc>
            </a:pPr>
            <a:r>
              <a:rPr lang="en-US" sz="1392" spc="-12" dirty="0">
                <a:solidFill>
                  <a:srgbClr val="231F20"/>
                </a:solidFill>
                <a:latin typeface="IBM Plex Sans"/>
                <a:ea typeface="IBM Plex Sans"/>
                <a:cs typeface="IBM Plex Sans"/>
                <a:sym typeface="IBM Plex Sans"/>
              </a:rPr>
              <a:t>□ A CO</a:t>
            </a:r>
            <a:r>
              <a:rPr lang="en-US" sz="1392" spc="-12" baseline="-25000" dirty="0">
                <a:solidFill>
                  <a:srgbClr val="231F20"/>
                </a:solidFill>
                <a:latin typeface="IBM Plex Sans"/>
                <a:ea typeface="IBM Plex Sans"/>
                <a:cs typeface="IBM Plex Sans"/>
                <a:sym typeface="IBM Plex Sans"/>
              </a:rPr>
              <a:t>2</a:t>
            </a:r>
            <a:r>
              <a:rPr lang="en-US" sz="1392" spc="-12" dirty="0">
                <a:solidFill>
                  <a:srgbClr val="231F20"/>
                </a:solidFill>
                <a:latin typeface="IBM Plex Sans"/>
                <a:ea typeface="IBM Plex Sans"/>
                <a:cs typeface="IBM Plex Sans"/>
                <a:sym typeface="IBM Plex Sans"/>
              </a:rPr>
              <a:t> </a:t>
            </a:r>
            <a:r>
              <a:rPr lang="en-US" sz="1392" spc="-12" dirty="0" err="1">
                <a:solidFill>
                  <a:srgbClr val="231F20"/>
                </a:solidFill>
                <a:latin typeface="IBM Plex Sans"/>
                <a:ea typeface="IBM Plex Sans"/>
                <a:cs typeface="IBM Plex Sans"/>
                <a:sym typeface="IBM Plex Sans"/>
              </a:rPr>
              <a:t>szintje</a:t>
            </a:r>
            <a:r>
              <a:rPr lang="en-US" sz="1392" spc="-12" dirty="0">
                <a:solidFill>
                  <a:srgbClr val="231F20"/>
                </a:solidFill>
                <a:latin typeface="IBM Plex Sans"/>
                <a:ea typeface="IBM Plex Sans"/>
                <a:cs typeface="IBM Plex Sans"/>
                <a:sym typeface="IBM Plex Sans"/>
              </a:rPr>
              <a:t> </a:t>
            </a:r>
          </a:p>
        </p:txBody>
      </p:sp>
      <p:sp>
        <p:nvSpPr>
          <p:cNvPr id="21" name="TextBox 21"/>
          <p:cNvSpPr txBox="1"/>
          <p:nvPr/>
        </p:nvSpPr>
        <p:spPr>
          <a:xfrm>
            <a:off x="3798780" y="1495969"/>
            <a:ext cx="6682578" cy="949619"/>
          </a:xfrm>
          <a:prstGeom prst="rect">
            <a:avLst/>
          </a:prstGeom>
        </p:spPr>
        <p:txBody>
          <a:bodyPr lIns="0" tIns="0" rIns="0" bIns="0" rtlCol="0" anchor="t">
            <a:spAutoFit/>
          </a:bodyPr>
          <a:lstStyle/>
          <a:p>
            <a:pPr>
              <a:lnSpc>
                <a:spcPts val="1463"/>
              </a:lnSpc>
            </a:pPr>
            <a:r>
              <a:rPr lang="en-US" sz="1103" spc="-7" dirty="0">
                <a:solidFill>
                  <a:srgbClr val="231F20"/>
                </a:solidFill>
                <a:latin typeface="IBM Plex Sans"/>
                <a:ea typeface="IBM Plex Sans"/>
                <a:cs typeface="IBM Plex Sans"/>
                <a:sym typeface="IBM Plex Sans"/>
              </a:rPr>
              <a:t>Ebben a </a:t>
            </a:r>
            <a:r>
              <a:rPr lang="en-US" sz="1103" spc="-7" dirty="0" err="1">
                <a:solidFill>
                  <a:srgbClr val="231F20"/>
                </a:solidFill>
                <a:latin typeface="IBM Plex Sans"/>
                <a:ea typeface="IBM Plex Sans"/>
                <a:cs typeface="IBM Plex Sans"/>
                <a:sym typeface="IBM Plex Sans"/>
              </a:rPr>
              <a:t>tevékenységben</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műholdfelvételek</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segítségével</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elemezhetitek</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tengerfelszín</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hőmérsékletét</a:t>
            </a:r>
            <a:r>
              <a:rPr lang="en-US" sz="1103" spc="-7" dirty="0">
                <a:solidFill>
                  <a:srgbClr val="231F20"/>
                </a:solidFill>
                <a:latin typeface="IBM Plex Sans"/>
                <a:ea typeface="IBM Plex Sans"/>
                <a:cs typeface="IBM Plex Sans"/>
                <a:sym typeface="IBM Plex Sans"/>
              </a:rPr>
              <a:t> – </a:t>
            </a:r>
            <a:r>
              <a:rPr lang="en-US" sz="1103" spc="-7" dirty="0" err="1">
                <a:solidFill>
                  <a:srgbClr val="231F20"/>
                </a:solidFill>
                <a:latin typeface="IBM Plex Sans"/>
                <a:ea typeface="IBM Plex Sans"/>
                <a:cs typeface="IBM Plex Sans"/>
                <a:sym typeface="IBM Plex Sans"/>
              </a:rPr>
              <a:t>ez</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klímakutatók</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számára</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az</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egyik</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legfontosabb</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adat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Nagyon</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fontos</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ez</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paraméter</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annak</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megértéséhez</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hogy</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milyen</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bolygónk</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egészségi</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állapota</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Emellett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tengeráramlatokról</a:t>
            </a:r>
            <a:r>
              <a:rPr lang="en-US" sz="1103" spc="-7" dirty="0">
                <a:solidFill>
                  <a:srgbClr val="231F20"/>
                </a:solidFill>
                <a:latin typeface="IBM Plex Sans"/>
                <a:ea typeface="IBM Plex Sans"/>
                <a:cs typeface="IBM Plex Sans"/>
                <a:sym typeface="IBM Plex Sans"/>
              </a:rPr>
              <a:t> is </a:t>
            </a:r>
            <a:r>
              <a:rPr lang="en-US" sz="1103" spc="-7" dirty="0" err="1">
                <a:solidFill>
                  <a:srgbClr val="231F20"/>
                </a:solidFill>
                <a:latin typeface="IBM Plex Sans"/>
                <a:ea typeface="IBM Plex Sans"/>
                <a:cs typeface="IBM Plex Sans"/>
                <a:sym typeface="IBM Plex Sans"/>
              </a:rPr>
              <a:t>nyújt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információkat</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víz</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felszíni</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hőmérsékletét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több</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műholdas</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rendszer</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méri</a:t>
            </a:r>
            <a:r>
              <a:rPr lang="en-US" sz="1103" spc="-7" dirty="0">
                <a:solidFill>
                  <a:srgbClr val="231F20"/>
                </a:solidFill>
                <a:latin typeface="IBM Plex Sans"/>
                <a:ea typeface="IBM Plex Sans"/>
                <a:cs typeface="IBM Plex Sans"/>
                <a:sym typeface="IBM Plex Sans"/>
              </a:rPr>
              <a:t>. Az </a:t>
            </a:r>
            <a:r>
              <a:rPr lang="en-US" sz="1103" spc="-7" dirty="0" err="1">
                <a:solidFill>
                  <a:srgbClr val="231F20"/>
                </a:solidFill>
                <a:latin typeface="IBM Plex Sans"/>
                <a:ea typeface="IBM Plex Sans"/>
                <a:cs typeface="IBM Plex Sans"/>
                <a:sym typeface="IBM Plex Sans"/>
              </a:rPr>
              <a:t>ilyen</a:t>
            </a:r>
            <a:r>
              <a:rPr lang="en-US" sz="1103" spc="-7" dirty="0">
                <a:solidFill>
                  <a:srgbClr val="231F20"/>
                </a:solidFill>
                <a:latin typeface="IBM Plex Sans"/>
                <a:ea typeface="IBM Plex Sans"/>
                <a:cs typeface="IBM Plex Sans"/>
                <a:sym typeface="IBM Plex Sans"/>
              </a:rPr>
              <a:t>, a </a:t>
            </a:r>
            <a:r>
              <a:rPr lang="en-US" sz="1103" spc="-7" dirty="0" err="1">
                <a:solidFill>
                  <a:srgbClr val="231F20"/>
                </a:solidFill>
                <a:latin typeface="IBM Plex Sans"/>
                <a:ea typeface="IBM Plex Sans"/>
                <a:cs typeface="IBM Plex Sans"/>
                <a:sym typeface="IBM Plex Sans"/>
              </a:rPr>
              <a:t>felszíni</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hőmérsékletről</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készült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képeket</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tengerfelszín-hőmérsékleti</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képeknek</a:t>
            </a:r>
            <a:r>
              <a:rPr lang="en-US" sz="1103" spc="-7" dirty="0">
                <a:solidFill>
                  <a:srgbClr val="231F20"/>
                </a:solidFill>
                <a:latin typeface="IBM Plex Sans"/>
                <a:ea typeface="IBM Plex Sans"/>
                <a:cs typeface="IBM Plex Sans"/>
                <a:sym typeface="IBM Plex Sans"/>
              </a:rPr>
              <a:t> (Sea Surface Temperature, SST-</a:t>
            </a:r>
            <a:r>
              <a:rPr lang="en-US" sz="1103" spc="-7" dirty="0" err="1">
                <a:solidFill>
                  <a:srgbClr val="231F20"/>
                </a:solidFill>
                <a:latin typeface="IBM Plex Sans"/>
                <a:ea typeface="IBM Plex Sans"/>
                <a:cs typeface="IBM Plex Sans"/>
                <a:sym typeface="IBM Plex Sans"/>
              </a:rPr>
              <a:t>kép</a:t>
            </a:r>
            <a:r>
              <a:rPr lang="en-US" sz="1103" spc="-7" dirty="0">
                <a:solidFill>
                  <a:srgbClr val="231F20"/>
                </a:solidFill>
                <a:latin typeface="IBM Plex Sans"/>
                <a:ea typeface="IBM Plex Sans"/>
                <a:cs typeface="IBM Plex Sans"/>
                <a:sym typeface="IBM Plex Sans"/>
              </a:rPr>
              <a:t>) </a:t>
            </a:r>
            <a:r>
              <a:rPr lang="en-US" sz="1103" spc="-7" dirty="0" err="1">
                <a:solidFill>
                  <a:srgbClr val="231F20"/>
                </a:solidFill>
                <a:latin typeface="IBM Plex Sans"/>
                <a:ea typeface="IBM Plex Sans"/>
                <a:cs typeface="IBM Plex Sans"/>
                <a:sym typeface="IBM Plex Sans"/>
              </a:rPr>
              <a:t>nevezzük</a:t>
            </a:r>
            <a:r>
              <a:rPr lang="en-US" sz="1103" spc="-7" dirty="0">
                <a:solidFill>
                  <a:srgbClr val="231F20"/>
                </a:solidFill>
                <a:latin typeface="IBM Plex Sans"/>
                <a:ea typeface="IBM Plex Sans"/>
                <a:cs typeface="IBM Plex Sans"/>
                <a:sym typeface="IBM Plex Sans"/>
              </a:rPr>
              <a:t>. </a:t>
            </a:r>
          </a:p>
        </p:txBody>
      </p:sp>
      <p:sp>
        <p:nvSpPr>
          <p:cNvPr id="22" name="TextBox 22"/>
          <p:cNvSpPr txBox="1"/>
          <p:nvPr/>
        </p:nvSpPr>
        <p:spPr>
          <a:xfrm>
            <a:off x="3798781" y="4822775"/>
            <a:ext cx="76481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Eszközök</a:t>
            </a:r>
            <a:r>
              <a:rPr lang="en-US" sz="1296" b="1" spc="-10">
                <a:solidFill>
                  <a:srgbClr val="9D9FA2"/>
                </a:solidFill>
                <a:latin typeface="IBM Plex Sans Bold"/>
                <a:ea typeface="IBM Plex Sans Bold"/>
                <a:cs typeface="IBM Plex Sans Bold"/>
                <a:sym typeface="IBM Plex Sans Bold"/>
              </a:rPr>
              <a:t> </a:t>
            </a:r>
          </a:p>
        </p:txBody>
      </p:sp>
      <p:sp>
        <p:nvSpPr>
          <p:cNvPr id="23" name="TextBox 23"/>
          <p:cNvSpPr txBox="1"/>
          <p:nvPr/>
        </p:nvSpPr>
        <p:spPr>
          <a:xfrm>
            <a:off x="3798781" y="5621351"/>
            <a:ext cx="814559" cy="21531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rPr>
              <a:t>Gyakorlat</a:t>
            </a:r>
            <a:r>
              <a:rPr lang="en-US" sz="1296" b="1" spc="-10">
                <a:solidFill>
                  <a:srgbClr val="9D9FA2"/>
                </a:solidFill>
                <a:latin typeface="IBM Plex Sans Bold"/>
                <a:ea typeface="IBM Plex Sans Bold"/>
                <a:cs typeface="IBM Plex Sans Bold"/>
                <a:sym typeface="IBM Plex Sans Bold"/>
              </a:rPr>
              <a:t> </a:t>
            </a:r>
          </a:p>
        </p:txBody>
      </p:sp>
      <p:sp>
        <p:nvSpPr>
          <p:cNvPr id="24" name="TextBox 24"/>
          <p:cNvSpPr txBox="1"/>
          <p:nvPr/>
        </p:nvSpPr>
        <p:spPr>
          <a:xfrm>
            <a:off x="3798780" y="5937276"/>
            <a:ext cx="157896" cy="176459"/>
          </a:xfrm>
          <a:prstGeom prst="rect">
            <a:avLst/>
          </a:prstGeom>
        </p:spPr>
        <p:txBody>
          <a:bodyPr lIns="0" tIns="0" rIns="0" bIns="0" rtlCol="0" anchor="t">
            <a:spAutoFit/>
          </a:bodyPr>
          <a:lstStyle/>
          <a:p>
            <a:pPr>
              <a:lnSpc>
                <a:spcPts val="1545"/>
              </a:lnSpc>
            </a:pPr>
            <a:r>
              <a:rPr lang="en-US" sz="1103">
                <a:solidFill>
                  <a:srgbClr val="231F20"/>
                </a:solidFill>
                <a:latin typeface="Arial"/>
                <a:ea typeface="Arial"/>
                <a:cs typeface="Arial"/>
                <a:sym typeface="Arial"/>
              </a:rPr>
              <a:t>1. </a:t>
            </a:r>
          </a:p>
        </p:txBody>
      </p:sp>
      <p:sp>
        <p:nvSpPr>
          <p:cNvPr id="25" name="TextBox 25"/>
          <p:cNvSpPr txBox="1"/>
          <p:nvPr/>
        </p:nvSpPr>
        <p:spPr>
          <a:xfrm rot="-5400000">
            <a:off x="9702051" y="125195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
        <p:nvSpPr>
          <p:cNvPr id="26" name="TextBox 26"/>
          <p:cNvSpPr txBox="1"/>
          <p:nvPr/>
        </p:nvSpPr>
        <p:spPr>
          <a:xfrm>
            <a:off x="3914604" y="2615565"/>
            <a:ext cx="761486" cy="223394"/>
          </a:xfrm>
          <a:prstGeom prst="rect">
            <a:avLst/>
          </a:prstGeom>
        </p:spPr>
        <p:txBody>
          <a:bodyPr lIns="0" tIns="0" rIns="0" bIns="0" rtlCol="0" anchor="t">
            <a:spAutoFit/>
          </a:bodyPr>
          <a:lstStyle/>
          <a:p>
            <a:pPr>
              <a:lnSpc>
                <a:spcPts val="1948"/>
              </a:lnSpc>
            </a:pPr>
            <a:r>
              <a:rPr lang="en-US" sz="1392" b="1">
                <a:solidFill>
                  <a:srgbClr val="FFFFFF"/>
                </a:solidFill>
                <a:latin typeface="Arial Bold"/>
                <a:ea typeface="Arial Bold"/>
                <a:cs typeface="Arial Bold"/>
                <a:sym typeface="Arial Bold"/>
              </a:rPr>
              <a:t>Tudtad?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46452" y="1972314"/>
            <a:ext cx="5382873" cy="2953131"/>
          </a:xfrm>
          <a:custGeom>
            <a:avLst/>
            <a:gdLst/>
            <a:ahLst/>
            <a:cxnLst/>
            <a:rect l="l" t="t" r="r" b="b"/>
            <a:pathLst>
              <a:path w="5382873" h="2953131">
                <a:moveTo>
                  <a:pt x="0" y="0"/>
                </a:moveTo>
                <a:lnTo>
                  <a:pt x="5382873" y="0"/>
                </a:lnTo>
                <a:lnTo>
                  <a:pt x="5382873" y="2953131"/>
                </a:lnTo>
                <a:lnTo>
                  <a:pt x="0" y="2953131"/>
                </a:lnTo>
                <a:lnTo>
                  <a:pt x="0" y="0"/>
                </a:lnTo>
                <a:close/>
              </a:path>
            </a:pathLst>
          </a:custGeom>
          <a:blipFill>
            <a:blip r:embed="rId2"/>
            <a:stretch>
              <a:fillRect b="-8"/>
            </a:stretch>
          </a:blipFill>
        </p:spPr>
        <p:txBody>
          <a:bodyPr/>
          <a:lstStyle/>
          <a:p>
            <a:endParaRPr lang="en-US"/>
          </a:p>
        </p:txBody>
      </p:sp>
      <p:sp>
        <p:nvSpPr>
          <p:cNvPr id="3" name="Freeform 3"/>
          <p:cNvSpPr/>
          <p:nvPr/>
        </p:nvSpPr>
        <p:spPr>
          <a:xfrm>
            <a:off x="10438924" y="0"/>
            <a:ext cx="472440" cy="2761612"/>
          </a:xfrm>
          <a:custGeom>
            <a:avLst/>
            <a:gdLst/>
            <a:ahLst/>
            <a:cxnLst/>
            <a:rect l="l" t="t" r="r" b="b"/>
            <a:pathLst>
              <a:path w="472440" h="2761612">
                <a:moveTo>
                  <a:pt x="0" y="0"/>
                </a:moveTo>
                <a:lnTo>
                  <a:pt x="472440" y="0"/>
                </a:lnTo>
                <a:lnTo>
                  <a:pt x="472440" y="2761612"/>
                </a:lnTo>
                <a:lnTo>
                  <a:pt x="0" y="2761612"/>
                </a:lnTo>
                <a:lnTo>
                  <a:pt x="0" y="0"/>
                </a:lnTo>
                <a:close/>
              </a:path>
            </a:pathLst>
          </a:custGeom>
          <a:blipFill>
            <a:blip r:embed="rId3"/>
            <a:stretch>
              <a:fillRect/>
            </a:stretch>
          </a:blipFill>
        </p:spPr>
        <p:txBody>
          <a:bodyPr/>
          <a:lstStyle/>
          <a:p>
            <a:endParaRPr lang="en-US"/>
          </a:p>
        </p:txBody>
      </p:sp>
      <p:sp>
        <p:nvSpPr>
          <p:cNvPr id="4" name="Freeform 4"/>
          <p:cNvSpPr/>
          <p:nvPr/>
        </p:nvSpPr>
        <p:spPr>
          <a:xfrm>
            <a:off x="4027380" y="6524502"/>
            <a:ext cx="1689230" cy="9525"/>
          </a:xfrm>
          <a:custGeom>
            <a:avLst/>
            <a:gdLst/>
            <a:ahLst/>
            <a:cxnLst/>
            <a:rect l="l" t="t" r="r" b="b"/>
            <a:pathLst>
              <a:path w="1689230" h="9525">
                <a:moveTo>
                  <a:pt x="0" y="0"/>
                </a:moveTo>
                <a:lnTo>
                  <a:pt x="1689230" y="0"/>
                </a:lnTo>
                <a:lnTo>
                  <a:pt x="1689230" y="9525"/>
                </a:lnTo>
                <a:lnTo>
                  <a:pt x="0" y="95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u-HU" noProof="0" dirty="0"/>
          </a:p>
        </p:txBody>
      </p:sp>
      <p:sp>
        <p:nvSpPr>
          <p:cNvPr id="5" name="Freeform 5"/>
          <p:cNvSpPr/>
          <p:nvPr/>
        </p:nvSpPr>
        <p:spPr>
          <a:xfrm>
            <a:off x="4027380" y="8280779"/>
            <a:ext cx="6168514" cy="9525"/>
          </a:xfrm>
          <a:custGeom>
            <a:avLst/>
            <a:gdLst/>
            <a:ahLst/>
            <a:cxnLst/>
            <a:rect l="l" t="t" r="r" b="b"/>
            <a:pathLst>
              <a:path w="6168514" h="9525">
                <a:moveTo>
                  <a:pt x="0" y="0"/>
                </a:moveTo>
                <a:lnTo>
                  <a:pt x="6168514" y="0"/>
                </a:lnTo>
                <a:lnTo>
                  <a:pt x="6168514" y="9525"/>
                </a:lnTo>
                <a:lnTo>
                  <a:pt x="0" y="952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hu-HU" noProof="0" dirty="0"/>
          </a:p>
        </p:txBody>
      </p:sp>
      <p:sp>
        <p:nvSpPr>
          <p:cNvPr id="6" name="Freeform 6"/>
          <p:cNvSpPr/>
          <p:nvPr/>
        </p:nvSpPr>
        <p:spPr>
          <a:xfrm>
            <a:off x="4027380" y="8619107"/>
            <a:ext cx="6168514" cy="9525"/>
          </a:xfrm>
          <a:custGeom>
            <a:avLst/>
            <a:gdLst/>
            <a:ahLst/>
            <a:cxnLst/>
            <a:rect l="l" t="t" r="r" b="b"/>
            <a:pathLst>
              <a:path w="6168514" h="9525">
                <a:moveTo>
                  <a:pt x="0" y="0"/>
                </a:moveTo>
                <a:lnTo>
                  <a:pt x="6168514" y="0"/>
                </a:lnTo>
                <a:lnTo>
                  <a:pt x="6168514" y="9525"/>
                </a:lnTo>
                <a:lnTo>
                  <a:pt x="0" y="9525"/>
                </a:lnTo>
                <a:lnTo>
                  <a:pt x="0" y="0"/>
                </a:lnTo>
                <a:close/>
              </a:path>
            </a:pathLst>
          </a:custGeom>
          <a:blipFill>
            <a:blip r:embed="rId6">
              <a:extLst>
                <a:ext uri="{96DAC541-7B7A-43D3-8B79-37D633B846F1}">
                  <asvg:svgBlip xmlns:asvg="http://schemas.microsoft.com/office/drawing/2016/SVG/main" r:embed="rId8"/>
                </a:ext>
              </a:extLst>
            </a:blip>
            <a:stretch>
              <a:fillRect/>
            </a:stretch>
          </a:blipFill>
        </p:spPr>
        <p:txBody>
          <a:bodyPr/>
          <a:lstStyle/>
          <a:p>
            <a:endParaRPr lang="hu-HU" noProof="0" dirty="0"/>
          </a:p>
        </p:txBody>
      </p:sp>
      <p:sp>
        <p:nvSpPr>
          <p:cNvPr id="7" name="Freeform 7"/>
          <p:cNvSpPr/>
          <p:nvPr/>
        </p:nvSpPr>
        <p:spPr>
          <a:xfrm>
            <a:off x="4027380" y="9591752"/>
            <a:ext cx="6168514" cy="9525"/>
          </a:xfrm>
          <a:custGeom>
            <a:avLst/>
            <a:gdLst/>
            <a:ahLst/>
            <a:cxnLst/>
            <a:rect l="l" t="t" r="r" b="b"/>
            <a:pathLst>
              <a:path w="6168514" h="9525">
                <a:moveTo>
                  <a:pt x="0" y="0"/>
                </a:moveTo>
                <a:lnTo>
                  <a:pt x="6168514" y="0"/>
                </a:lnTo>
                <a:lnTo>
                  <a:pt x="6168514" y="9525"/>
                </a:lnTo>
                <a:lnTo>
                  <a:pt x="0" y="9525"/>
                </a:lnTo>
                <a:lnTo>
                  <a:pt x="0" y="0"/>
                </a:lnTo>
                <a:close/>
              </a:path>
            </a:pathLst>
          </a:custGeom>
          <a:blipFill>
            <a:blip r:embed="rId6">
              <a:extLst>
                <a:ext uri="{96DAC541-7B7A-43D3-8B79-37D633B846F1}">
                  <asvg:svgBlip xmlns:asvg="http://schemas.microsoft.com/office/drawing/2016/SVG/main" r:embed="rId9"/>
                </a:ext>
              </a:extLst>
            </a:blip>
            <a:stretch>
              <a:fillRect/>
            </a:stretch>
          </a:blipFill>
        </p:spPr>
        <p:txBody>
          <a:bodyPr/>
          <a:lstStyle/>
          <a:p>
            <a:endParaRPr lang="hu-HU" noProof="0" dirty="0"/>
          </a:p>
        </p:txBody>
      </p:sp>
      <p:sp>
        <p:nvSpPr>
          <p:cNvPr id="8" name="Freeform 8"/>
          <p:cNvSpPr/>
          <p:nvPr/>
        </p:nvSpPr>
        <p:spPr>
          <a:xfrm>
            <a:off x="4027380" y="9930080"/>
            <a:ext cx="6168514" cy="9525"/>
          </a:xfrm>
          <a:custGeom>
            <a:avLst/>
            <a:gdLst/>
            <a:ahLst/>
            <a:cxnLst/>
            <a:rect l="l" t="t" r="r" b="b"/>
            <a:pathLst>
              <a:path w="6168514" h="9525">
                <a:moveTo>
                  <a:pt x="0" y="0"/>
                </a:moveTo>
                <a:lnTo>
                  <a:pt x="6168514" y="0"/>
                </a:lnTo>
                <a:lnTo>
                  <a:pt x="6168514" y="9525"/>
                </a:lnTo>
                <a:lnTo>
                  <a:pt x="0" y="9525"/>
                </a:lnTo>
                <a:lnTo>
                  <a:pt x="0" y="0"/>
                </a:lnTo>
                <a:close/>
              </a:path>
            </a:pathLst>
          </a:custGeom>
          <a:blipFill>
            <a:blip r:embed="rId6">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9" name="Freeform 9"/>
          <p:cNvSpPr/>
          <p:nvPr/>
        </p:nvSpPr>
        <p:spPr>
          <a:xfrm>
            <a:off x="8958358" y="2055496"/>
            <a:ext cx="724710" cy="291589"/>
          </a:xfrm>
          <a:custGeom>
            <a:avLst/>
            <a:gdLst/>
            <a:ahLst/>
            <a:cxnLst/>
            <a:rect l="l" t="t" r="r" b="b"/>
            <a:pathLst>
              <a:path w="724710" h="291589">
                <a:moveTo>
                  <a:pt x="0" y="0"/>
                </a:moveTo>
                <a:lnTo>
                  <a:pt x="724710" y="0"/>
                </a:lnTo>
                <a:lnTo>
                  <a:pt x="724710" y="291589"/>
                </a:lnTo>
                <a:lnTo>
                  <a:pt x="0" y="29158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0" name="Freeform 10"/>
          <p:cNvSpPr/>
          <p:nvPr/>
        </p:nvSpPr>
        <p:spPr>
          <a:xfrm>
            <a:off x="10525668" y="171194"/>
            <a:ext cx="313230" cy="2438019"/>
          </a:xfrm>
          <a:custGeom>
            <a:avLst/>
            <a:gdLst/>
            <a:ahLst/>
            <a:cxnLst/>
            <a:rect l="l" t="t" r="r" b="b"/>
            <a:pathLst>
              <a:path w="313230" h="2438019">
                <a:moveTo>
                  <a:pt x="0" y="0"/>
                </a:moveTo>
                <a:lnTo>
                  <a:pt x="313230" y="0"/>
                </a:lnTo>
                <a:lnTo>
                  <a:pt x="313230" y="2438019"/>
                </a:lnTo>
                <a:lnTo>
                  <a:pt x="0" y="24380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1" name="Freeform 11"/>
          <p:cNvSpPr/>
          <p:nvPr/>
        </p:nvSpPr>
        <p:spPr>
          <a:xfrm>
            <a:off x="10603392" y="2468881"/>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15"/>
            <a:stretch>
              <a:fillRect/>
            </a:stretch>
          </a:blipFill>
        </p:spPr>
        <p:txBody>
          <a:bodyPr/>
          <a:lstStyle/>
          <a:p>
            <a:endParaRPr lang="en-US"/>
          </a:p>
        </p:txBody>
      </p:sp>
      <p:sp>
        <p:nvSpPr>
          <p:cNvPr id="12" name="TextBox 12"/>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3" name="TextBox 13"/>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19 </a:t>
            </a:r>
          </a:p>
        </p:txBody>
      </p:sp>
      <p:sp>
        <p:nvSpPr>
          <p:cNvPr id="14" name="TextBox 14"/>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5" name="TextBox 15"/>
          <p:cNvSpPr txBox="1"/>
          <p:nvPr/>
        </p:nvSpPr>
        <p:spPr>
          <a:xfrm>
            <a:off x="4048717" y="1032292"/>
            <a:ext cx="6027925" cy="837409"/>
          </a:xfrm>
          <a:prstGeom prst="rect">
            <a:avLst/>
          </a:prstGeom>
        </p:spPr>
        <p:txBody>
          <a:bodyPr lIns="0" tIns="0" rIns="0" bIns="0" rtlCol="0" anchor="t">
            <a:spAutoFit/>
          </a:bodyPr>
          <a:lstStyle/>
          <a:p>
            <a:pPr>
              <a:lnSpc>
                <a:spcPts val="1463"/>
              </a:lnSpc>
            </a:pPr>
            <a:r>
              <a:rPr lang="en-US" sz="1103" spc="-9">
                <a:solidFill>
                  <a:srgbClr val="231F20"/>
                </a:solidFill>
                <a:latin typeface="IBM Plex Sans"/>
                <a:ea typeface="IBM Plex Sans"/>
                <a:cs typeface="IBM Plex Sans"/>
                <a:sym typeface="IBM Plex Sans"/>
              </a:rPr>
              <a:t>b) Mit gondoltok, hol lesz meleg a víz? Nézzétek meg a 7. ábrát, és keressétek meg a melegebb vizű partszakaszokat (állítsátok őket sorba a melegebbtől a hidegebbig). </a:t>
            </a:r>
          </a:p>
          <a:p>
            <a:pPr>
              <a:lnSpc>
                <a:spcPts val="2759"/>
              </a:lnSpc>
            </a:pPr>
            <a:r>
              <a:rPr lang="en-US" sz="1103" spc="-9">
                <a:solidFill>
                  <a:srgbClr val="231F20"/>
                </a:solidFill>
                <a:latin typeface="IBM Plex Sans"/>
                <a:ea typeface="IBM Plex Sans"/>
                <a:cs typeface="IBM Plex Sans"/>
                <a:sym typeface="IBM Plex Sans"/>
              </a:rPr>
              <a:t>1- Belém (Brazília), 2- Bleik (Norvégia), 3- Florida (USA), 4- Tenerife (Spanyolország), </a:t>
            </a:r>
          </a:p>
          <a:p>
            <a:pPr>
              <a:lnSpc>
                <a:spcPts val="551"/>
              </a:lnSpc>
            </a:pPr>
            <a:r>
              <a:rPr lang="en-US" sz="1103" spc="-9">
                <a:solidFill>
                  <a:srgbClr val="231F20"/>
                </a:solidFill>
                <a:latin typeface="IBM Plex Sans"/>
                <a:ea typeface="IBM Plex Sans"/>
                <a:cs typeface="IBM Plex Sans"/>
                <a:sym typeface="IBM Plex Sans"/>
              </a:rPr>
              <a:t>5- Lisszabon (Portugália). </a:t>
            </a:r>
          </a:p>
        </p:txBody>
      </p:sp>
      <p:sp>
        <p:nvSpPr>
          <p:cNvPr id="16" name="TextBox 16"/>
          <p:cNvSpPr txBox="1"/>
          <p:nvPr/>
        </p:nvSpPr>
        <p:spPr>
          <a:xfrm>
            <a:off x="4024332" y="5303806"/>
            <a:ext cx="6306864" cy="2427588"/>
          </a:xfrm>
          <a:prstGeom prst="rect">
            <a:avLst/>
          </a:prstGeom>
        </p:spPr>
        <p:txBody>
          <a:bodyPr lIns="0" tIns="0" rIns="0" bIns="0" rtlCol="0" anchor="t">
            <a:spAutoFit/>
          </a:bodyPr>
          <a:lstStyle/>
          <a:p>
            <a:pPr>
              <a:lnSpc>
                <a:spcPts val="1463"/>
              </a:lnSpc>
            </a:pPr>
            <a:r>
              <a:rPr lang="hu-HU" sz="1103" spc="-9" noProof="0" dirty="0">
                <a:solidFill>
                  <a:srgbClr val="231F20"/>
                </a:solidFill>
                <a:latin typeface="IBM Plex Sans"/>
                <a:ea typeface="IBM Plex Sans"/>
                <a:cs typeface="IBM Plex Sans"/>
                <a:sym typeface="IBM Plex Sans"/>
              </a:rPr>
              <a:t>Most a tengerfelszín műholdak által legutóbb mért hőmérsékletét elemezhetitek, és összevethetitek ezeket az előzetes elképzeléseitekkel. </a:t>
            </a:r>
          </a:p>
          <a:p>
            <a:pPr>
              <a:lnSpc>
                <a:spcPts val="2759"/>
              </a:lnSpc>
            </a:pPr>
            <a:r>
              <a:rPr lang="hu-HU" sz="1103" spc="-9" noProof="0" dirty="0">
                <a:solidFill>
                  <a:srgbClr val="231F20"/>
                </a:solidFill>
                <a:latin typeface="IBM Plex Sans"/>
                <a:ea typeface="IBM Plex Sans"/>
                <a:cs typeface="IBM Plex Sans"/>
                <a:sym typeface="IBM Plex Sans"/>
              </a:rPr>
              <a:t>a) Nyissátok meg a University of Wisconsin-Madison </a:t>
            </a:r>
            <a:r>
              <a:rPr lang="hu-HU" sz="1103" spc="-9" noProof="0" dirty="0" err="1">
                <a:solidFill>
                  <a:srgbClr val="231F20"/>
                </a:solidFill>
                <a:latin typeface="IBM Plex Sans"/>
                <a:ea typeface="IBM Plex Sans"/>
                <a:cs typeface="IBM Plex Sans"/>
                <a:sym typeface="IBM Plex Sans"/>
              </a:rPr>
              <a:t>Space</a:t>
            </a:r>
            <a:r>
              <a:rPr lang="hu-HU" sz="1103" spc="-9" noProof="0" dirty="0">
                <a:solidFill>
                  <a:srgbClr val="231F20"/>
                </a:solidFill>
                <a:latin typeface="IBM Plex Sans"/>
                <a:ea typeface="IBM Plex Sans"/>
                <a:cs typeface="IBM Plex Sans"/>
                <a:sym typeface="IBM Plex Sans"/>
              </a:rPr>
              <a:t> Science and </a:t>
            </a:r>
            <a:r>
              <a:rPr lang="hu-HU" sz="1103" spc="-9" noProof="0" dirty="0" err="1">
                <a:solidFill>
                  <a:srgbClr val="231F20"/>
                </a:solidFill>
                <a:latin typeface="IBM Plex Sans"/>
                <a:ea typeface="IBM Plex Sans"/>
                <a:cs typeface="IBM Plex Sans"/>
                <a:sym typeface="IBM Plex Sans"/>
              </a:rPr>
              <a:t>Engineering</a:t>
            </a:r>
            <a:r>
              <a:rPr lang="hu-HU" sz="1103" spc="-9" noProof="0" dirty="0">
                <a:solidFill>
                  <a:srgbClr val="231F20"/>
                </a:solidFill>
                <a:latin typeface="IBM Plex Sans"/>
                <a:ea typeface="IBM Plex Sans"/>
                <a:cs typeface="IBM Plex Sans"/>
                <a:sym typeface="IBM Plex Sans"/>
              </a:rPr>
              <a:t> Center </a:t>
            </a:r>
          </a:p>
          <a:p>
            <a:pPr>
              <a:lnSpc>
                <a:spcPts val="551"/>
              </a:lnSpc>
            </a:pPr>
            <a:r>
              <a:rPr lang="hu-HU" sz="1103" spc="-9" noProof="0" dirty="0">
                <a:solidFill>
                  <a:srgbClr val="231F20"/>
                </a:solidFill>
                <a:latin typeface="IBM Plex Sans"/>
                <a:ea typeface="IBM Plex Sans"/>
                <a:cs typeface="IBM Plex Sans"/>
                <a:sym typeface="IBM Plex Sans"/>
              </a:rPr>
              <a:t>következő linkjét: </a:t>
            </a:r>
          </a:p>
          <a:p>
            <a:pPr>
              <a:lnSpc>
                <a:spcPts val="2663"/>
              </a:lnSpc>
            </a:pPr>
            <a:r>
              <a:rPr lang="hu-HU" sz="1103" spc="-9" noProof="0" dirty="0">
                <a:solidFill>
                  <a:srgbClr val="205E9E"/>
                </a:solidFill>
                <a:latin typeface="IBM Plex Sans"/>
                <a:ea typeface="IBM Plex Sans"/>
                <a:cs typeface="IBM Plex Sans"/>
                <a:sym typeface="IBM Plex Sans"/>
                <a:hlinkClick r:id="rId16" tooltip="http://www.ssec.wisc.edu/data/sst/"/>
              </a:rPr>
              <a:t>www.ssec.wisc.edu/data/sst</a:t>
            </a:r>
            <a:r>
              <a:rPr lang="hu-HU" sz="1103" spc="-9" noProof="0" dirty="0">
                <a:solidFill>
                  <a:srgbClr val="231F20"/>
                </a:solidFill>
                <a:latin typeface="IBM Plex Sans"/>
                <a:ea typeface="IBM Plex Sans"/>
                <a:cs typeface="IBM Plex Sans"/>
                <a:sym typeface="IBM Plex Sans"/>
                <a:hlinkClick r:id="rId16" tooltip="http://www.ssec.wisc.edu/data/sst/"/>
              </a:rPr>
              <a:t> Kattintsatok a „Latest </a:t>
            </a:r>
            <a:r>
              <a:rPr lang="hu-HU" sz="1103" spc="-9" noProof="0" dirty="0" err="1">
                <a:solidFill>
                  <a:srgbClr val="231F20"/>
                </a:solidFill>
                <a:latin typeface="IBM Plex Sans"/>
                <a:ea typeface="IBM Plex Sans"/>
                <a:cs typeface="IBM Plex Sans"/>
                <a:sym typeface="IBM Plex Sans"/>
                <a:hlinkClick r:id="rId16" tooltip="http://www.ssec.wisc.edu/data/sst/"/>
              </a:rPr>
              <a:t>Sea</a:t>
            </a:r>
            <a:r>
              <a:rPr lang="hu-HU" sz="1103" spc="-9" noProof="0" dirty="0">
                <a:solidFill>
                  <a:srgbClr val="231F20"/>
                </a:solidFill>
                <a:latin typeface="IBM Plex Sans"/>
                <a:ea typeface="IBM Plex Sans"/>
                <a:cs typeface="IBM Plex Sans"/>
                <a:sym typeface="IBM Plex Sans"/>
                <a:hlinkClick r:id="rId16" tooltip="http://www.ssec.wisc.edu/data/sst/"/>
              </a:rPr>
              <a:t> Su</a:t>
            </a:r>
            <a:r>
              <a:rPr lang="hu-HU" sz="1103" spc="-9" noProof="0" dirty="0">
                <a:solidFill>
                  <a:srgbClr val="231F20"/>
                </a:solidFill>
                <a:latin typeface="IBM Plex Sans"/>
                <a:ea typeface="IBM Plex Sans"/>
                <a:cs typeface="IBM Plex Sans"/>
                <a:sym typeface="IBM Plex Sans"/>
              </a:rPr>
              <a:t>rface </a:t>
            </a:r>
            <a:r>
              <a:rPr lang="hu-HU" sz="1103" spc="-9" noProof="0" dirty="0" err="1">
                <a:solidFill>
                  <a:srgbClr val="231F20"/>
                </a:solidFill>
                <a:latin typeface="IBM Plex Sans"/>
                <a:ea typeface="IBM Plex Sans"/>
                <a:cs typeface="IBM Plex Sans"/>
                <a:sym typeface="IBM Plex Sans"/>
              </a:rPr>
              <a:t>Temperature</a:t>
            </a:r>
            <a:r>
              <a:rPr lang="hu-HU" sz="1103" spc="-9" noProof="0" dirty="0">
                <a:solidFill>
                  <a:srgbClr val="231F20"/>
                </a:solidFill>
                <a:latin typeface="IBM Plex Sans"/>
                <a:ea typeface="IBM Plex Sans"/>
                <a:cs typeface="IBM Plex Sans"/>
                <a:sym typeface="IBM Plex Sans"/>
              </a:rPr>
              <a:t> image” (Legújabb tengerfelszíni hőmérsékleti kép) </a:t>
            </a:r>
          </a:p>
          <a:p>
            <a:pPr>
              <a:lnSpc>
                <a:spcPts val="551"/>
              </a:lnSpc>
            </a:pPr>
            <a:r>
              <a:rPr lang="hu-HU" sz="1103" spc="-9" noProof="0" dirty="0">
                <a:solidFill>
                  <a:srgbClr val="231F20"/>
                </a:solidFill>
                <a:latin typeface="IBM Plex Sans"/>
                <a:ea typeface="IBM Plex Sans"/>
                <a:cs typeface="IBM Plex Sans"/>
                <a:sym typeface="IBM Plex Sans"/>
              </a:rPr>
              <a:t>elemre, nagyítsátok ki, és mentsétek el a képet. </a:t>
            </a:r>
          </a:p>
          <a:p>
            <a:pPr>
              <a:lnSpc>
                <a:spcPts val="2759"/>
              </a:lnSpc>
            </a:pPr>
            <a:r>
              <a:rPr lang="hu-HU" sz="1103" spc="-9" noProof="0" dirty="0">
                <a:solidFill>
                  <a:srgbClr val="231F20"/>
                </a:solidFill>
                <a:latin typeface="IBM Plex Sans"/>
                <a:ea typeface="IBM Plex Sans"/>
                <a:cs typeface="IBM Plex Sans"/>
                <a:sym typeface="IBM Plex Sans"/>
              </a:rPr>
              <a:t>b) Elemezzétek a tengerfelszínt ábrázoló letöltött képet. Nézzétek meg a bolygót, és jellemezzétek a </a:t>
            </a:r>
          </a:p>
          <a:p>
            <a:pPr>
              <a:lnSpc>
                <a:spcPts val="551"/>
              </a:lnSpc>
            </a:pPr>
            <a:r>
              <a:rPr lang="hu-HU" sz="1103" spc="-9" noProof="0" dirty="0">
                <a:solidFill>
                  <a:srgbClr val="231F20"/>
                </a:solidFill>
                <a:latin typeface="IBM Plex Sans"/>
                <a:ea typeface="IBM Plex Sans"/>
                <a:cs typeface="IBM Plex Sans"/>
                <a:sym typeface="IBM Plex Sans"/>
              </a:rPr>
              <a:t>hőmérsékleti értékek általános eloszlását. Hol melegebb és hol hidegebb? </a:t>
            </a:r>
          </a:p>
          <a:p>
            <a:pPr>
              <a:lnSpc>
                <a:spcPts val="2375"/>
              </a:lnSpc>
            </a:pPr>
            <a:r>
              <a:rPr lang="hu-HU" sz="1103" spc="-9" noProof="0" dirty="0">
                <a:solidFill>
                  <a:srgbClr val="231F20"/>
                </a:solidFill>
                <a:latin typeface="IBM Plex Sans"/>
                <a:ea typeface="IBM Plex Sans"/>
                <a:cs typeface="IBM Plex Sans"/>
                <a:sym typeface="IBM Plex Sans"/>
              </a:rPr>
              <a:t>A skála Fahrenheitben (°F) adja meg a hőmérsékletet. Így tudjátok átváltani Celsius-fokba (°C): </a:t>
            </a:r>
          </a:p>
          <a:p>
            <a:pPr>
              <a:lnSpc>
                <a:spcPts val="551"/>
              </a:lnSpc>
            </a:pPr>
            <a:r>
              <a:rPr lang="hu-HU" sz="1103" spc="-9" noProof="0" dirty="0">
                <a:solidFill>
                  <a:srgbClr val="231F20"/>
                </a:solidFill>
                <a:latin typeface="IBM Plex Sans"/>
                <a:ea typeface="IBM Plex Sans"/>
                <a:cs typeface="IBM Plex Sans"/>
                <a:sym typeface="IBM Plex Sans"/>
              </a:rPr>
              <a:t>T(°C) = (T(°F) - 32) × 5/9. </a:t>
            </a:r>
          </a:p>
        </p:txBody>
      </p:sp>
      <p:sp>
        <p:nvSpPr>
          <p:cNvPr id="17" name="TextBox 17"/>
          <p:cNvSpPr txBox="1"/>
          <p:nvPr/>
        </p:nvSpPr>
        <p:spPr>
          <a:xfrm>
            <a:off x="4027381" y="8650501"/>
            <a:ext cx="6399143" cy="700783"/>
          </a:xfrm>
          <a:prstGeom prst="rect">
            <a:avLst/>
          </a:prstGeom>
        </p:spPr>
        <p:txBody>
          <a:bodyPr lIns="0" tIns="0" rIns="0" bIns="0" rtlCol="0" anchor="t">
            <a:spAutoFit/>
          </a:bodyPr>
          <a:lstStyle/>
          <a:p>
            <a:pPr>
              <a:lnSpc>
                <a:spcPts val="2759"/>
              </a:lnSpc>
            </a:pPr>
            <a:r>
              <a:rPr lang="hu-HU" sz="1103" spc="-9" noProof="0" dirty="0">
                <a:solidFill>
                  <a:srgbClr val="231F20"/>
                </a:solidFill>
                <a:latin typeface="IBM Plex Sans"/>
                <a:ea typeface="IBM Plex Sans"/>
                <a:cs typeface="IBM Plex Sans"/>
                <a:sym typeface="IBM Plex Sans"/>
              </a:rPr>
              <a:t>c) Vessétek össze az 1b) kérdésre és a 2b) kérdésre adott válaszaitokat. Olyasmire számítottatok, mint </a:t>
            </a:r>
          </a:p>
          <a:p>
            <a:pPr>
              <a:lnSpc>
                <a:spcPts val="551"/>
              </a:lnSpc>
            </a:pPr>
            <a:r>
              <a:rPr lang="hu-HU" sz="1103" spc="-9" noProof="0" dirty="0">
                <a:solidFill>
                  <a:srgbClr val="231F20"/>
                </a:solidFill>
                <a:latin typeface="IBM Plex Sans"/>
                <a:ea typeface="IBM Plex Sans"/>
                <a:cs typeface="IBM Plex Sans"/>
                <a:sym typeface="IBM Plex Sans"/>
              </a:rPr>
              <a:t>amit a tengerfelszín hőmérsékletét mutató felvételen megfigyeltetek? Magyarázzátok el miért igen, </a:t>
            </a:r>
          </a:p>
          <a:p>
            <a:pPr>
              <a:lnSpc>
                <a:spcPts val="2382"/>
              </a:lnSpc>
            </a:pPr>
            <a:r>
              <a:rPr lang="hu-HU" sz="1103" spc="-9" noProof="0" dirty="0">
                <a:solidFill>
                  <a:srgbClr val="231F20"/>
                </a:solidFill>
                <a:latin typeface="IBM Plex Sans"/>
                <a:ea typeface="IBM Plex Sans"/>
                <a:cs typeface="IBM Plex Sans"/>
                <a:sym typeface="IBM Plex Sans"/>
              </a:rPr>
              <a:t>illetve miért nem. </a:t>
            </a:r>
          </a:p>
        </p:txBody>
      </p:sp>
      <p:sp>
        <p:nvSpPr>
          <p:cNvPr id="18" name="TextBox 18"/>
          <p:cNvSpPr txBox="1"/>
          <p:nvPr/>
        </p:nvSpPr>
        <p:spPr>
          <a:xfrm>
            <a:off x="3798780" y="5293891"/>
            <a:ext cx="157896" cy="176459"/>
          </a:xfrm>
          <a:prstGeom prst="rect">
            <a:avLst/>
          </a:prstGeom>
        </p:spPr>
        <p:txBody>
          <a:bodyPr lIns="0" tIns="0" rIns="0" bIns="0" rtlCol="0" anchor="t">
            <a:spAutoFit/>
          </a:bodyPr>
          <a:lstStyle/>
          <a:p>
            <a:pPr>
              <a:lnSpc>
                <a:spcPts val="1545"/>
              </a:lnSpc>
            </a:pPr>
            <a:r>
              <a:rPr lang="hu-HU" sz="1103" noProof="0" dirty="0">
                <a:solidFill>
                  <a:srgbClr val="231F20"/>
                </a:solidFill>
                <a:latin typeface="Arial"/>
                <a:ea typeface="Arial"/>
                <a:cs typeface="Arial"/>
                <a:sym typeface="Arial"/>
              </a:rPr>
              <a:t>2. </a:t>
            </a:r>
          </a:p>
        </p:txBody>
      </p:sp>
      <p:sp>
        <p:nvSpPr>
          <p:cNvPr id="19" name="TextBox 19"/>
          <p:cNvSpPr txBox="1"/>
          <p:nvPr/>
        </p:nvSpPr>
        <p:spPr>
          <a:xfrm>
            <a:off x="4484581" y="4992005"/>
            <a:ext cx="96955" cy="62966"/>
          </a:xfrm>
          <a:prstGeom prst="rect">
            <a:avLst/>
          </a:prstGeom>
        </p:spPr>
        <p:txBody>
          <a:bodyPr lIns="0" tIns="0" rIns="0" bIns="0" rtlCol="0" anchor="t">
            <a:spAutoFit/>
          </a:bodyPr>
          <a:lstStyle/>
          <a:p>
            <a:pPr>
              <a:lnSpc>
                <a:spcPts val="419"/>
              </a:lnSpc>
            </a:pPr>
            <a:r>
              <a:rPr lang="hu-HU" sz="839" noProof="0" dirty="0">
                <a:solidFill>
                  <a:srgbClr val="009ADA"/>
                </a:solidFill>
                <a:latin typeface="Arimo"/>
                <a:ea typeface="Arimo"/>
                <a:cs typeface="Arimo"/>
                <a:sym typeface="Arimo"/>
              </a:rPr>
              <a:t></a:t>
            </a:r>
          </a:p>
        </p:txBody>
      </p:sp>
      <p:sp>
        <p:nvSpPr>
          <p:cNvPr id="20" name="TextBox 20"/>
          <p:cNvSpPr txBox="1"/>
          <p:nvPr/>
        </p:nvSpPr>
        <p:spPr>
          <a:xfrm>
            <a:off x="4579374" y="5040641"/>
            <a:ext cx="2730465" cy="65787"/>
          </a:xfrm>
          <a:prstGeom prst="rect">
            <a:avLst/>
          </a:prstGeom>
        </p:spPr>
        <p:txBody>
          <a:bodyPr lIns="0" tIns="0" rIns="0" bIns="0" rtlCol="0" anchor="t">
            <a:spAutoFit/>
          </a:bodyPr>
          <a:lstStyle/>
          <a:p>
            <a:pPr>
              <a:lnSpc>
                <a:spcPts val="419"/>
              </a:lnSpc>
            </a:pPr>
            <a:r>
              <a:rPr lang="hu-HU" sz="839" spc="-4" noProof="0" dirty="0">
                <a:solidFill>
                  <a:srgbClr val="009ADA"/>
                </a:solidFill>
                <a:latin typeface="IBM Plex Sans"/>
                <a:ea typeface="IBM Plex Sans"/>
                <a:cs typeface="IBM Plex Sans"/>
                <a:sym typeface="IBM Plex Sans"/>
              </a:rPr>
              <a:t>Az 1. feladatban szereplő partszakaszok elhelyezkedése. </a:t>
            </a:r>
          </a:p>
        </p:txBody>
      </p:sp>
      <p:sp>
        <p:nvSpPr>
          <p:cNvPr id="21" name="TextBox 21"/>
          <p:cNvSpPr txBox="1"/>
          <p:nvPr/>
        </p:nvSpPr>
        <p:spPr>
          <a:xfrm>
            <a:off x="9043197" y="2111008"/>
            <a:ext cx="431130" cy="142731"/>
          </a:xfrm>
          <a:prstGeom prst="rect">
            <a:avLst/>
          </a:prstGeom>
        </p:spPr>
        <p:txBody>
          <a:bodyPr lIns="0" tIns="0" rIns="0" bIns="0" rtlCol="0" anchor="t">
            <a:spAutoFit/>
          </a:bodyPr>
          <a:lstStyle/>
          <a:p>
            <a:pPr>
              <a:lnSpc>
                <a:spcPts val="1175"/>
              </a:lnSpc>
            </a:pPr>
            <a:r>
              <a:rPr lang="en-US" sz="839" b="1" spc="-2">
                <a:solidFill>
                  <a:srgbClr val="FFFFFF"/>
                </a:solidFill>
                <a:latin typeface="IBM Plex Sans Bold"/>
                <a:ea typeface="IBM Plex Sans Bold"/>
                <a:cs typeface="IBM Plex Sans Bold"/>
                <a:sym typeface="IBM Plex Sans Bold"/>
              </a:rPr>
              <a:t>A7 ábra</a:t>
            </a:r>
            <a:r>
              <a:rPr lang="en-US" sz="839" spc="-2">
                <a:solidFill>
                  <a:srgbClr val="009ADA"/>
                </a:solidFill>
                <a:latin typeface="IBM Plex Sans"/>
                <a:ea typeface="IBM Plex Sans"/>
                <a:cs typeface="IBM Plex Sans"/>
                <a:sym typeface="IBM Plex Sans"/>
              </a:rPr>
              <a:t> </a:t>
            </a:r>
          </a:p>
        </p:txBody>
      </p:sp>
      <p:sp>
        <p:nvSpPr>
          <p:cNvPr id="22" name="TextBox 22"/>
          <p:cNvSpPr txBox="1"/>
          <p:nvPr/>
        </p:nvSpPr>
        <p:spPr>
          <a:xfrm rot="-5400000">
            <a:off x="9716900" y="1255464"/>
            <a:ext cx="1944138" cy="223394"/>
          </a:xfrm>
          <a:prstGeom prst="rect">
            <a:avLst/>
          </a:prstGeom>
        </p:spPr>
        <p:txBody>
          <a:bodyPr lIns="0" tIns="0" rIns="0" bIns="0" rtlCol="0" anchor="t">
            <a:spAutoFit/>
          </a:bodyPr>
          <a:lstStyle/>
          <a:p>
            <a:pPr>
              <a:lnSpc>
                <a:spcPts val="1948"/>
              </a:lnSpc>
            </a:pPr>
            <a:r>
              <a:rPr lang="en-US" sz="1392" b="1" spc="5">
                <a:solidFill>
                  <a:srgbClr val="FFFFFF"/>
                </a:solidFill>
                <a:latin typeface="Arial Bold"/>
                <a:ea typeface="Arial Bold"/>
                <a:cs typeface="Arial Bold"/>
                <a:sym typeface="Arial Bold"/>
              </a:rPr>
              <a:t>TANULÓI MUNKALAP</a:t>
            </a:r>
            <a:r>
              <a:rPr lang="en-US" sz="1392" spc="5">
                <a:solidFill>
                  <a:srgbClr val="009ADA"/>
                </a:solidFill>
                <a:latin typeface="Arial"/>
                <a:ea typeface="Arial"/>
                <a:cs typeface="Arial"/>
                <a:sym typeface="Arial"/>
              </a:rPr>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30038" y="12698"/>
            <a:ext cx="477393" cy="2782319"/>
          </a:xfrm>
          <a:custGeom>
            <a:avLst/>
            <a:gdLst/>
            <a:ahLst/>
            <a:cxnLst/>
            <a:rect l="l" t="t" r="r" b="b"/>
            <a:pathLst>
              <a:path w="477393" h="2782319">
                <a:moveTo>
                  <a:pt x="0" y="0"/>
                </a:moveTo>
                <a:lnTo>
                  <a:pt x="477393" y="0"/>
                </a:lnTo>
                <a:lnTo>
                  <a:pt x="477393" y="2782319"/>
                </a:lnTo>
                <a:lnTo>
                  <a:pt x="0" y="2782319"/>
                </a:lnTo>
                <a:lnTo>
                  <a:pt x="0" y="0"/>
                </a:lnTo>
                <a:close/>
              </a:path>
            </a:pathLst>
          </a:custGeom>
          <a:blipFill>
            <a:blip r:embed="rId2"/>
            <a:stretch>
              <a:fillRect r="-824" b="-8"/>
            </a:stretch>
          </a:blipFill>
        </p:spPr>
        <p:txBody>
          <a:bodyPr/>
          <a:lstStyle/>
          <a:p>
            <a:endParaRPr lang="en-US"/>
          </a:p>
        </p:txBody>
      </p:sp>
      <p:sp>
        <p:nvSpPr>
          <p:cNvPr id="3" name="Freeform 3"/>
          <p:cNvSpPr/>
          <p:nvPr/>
        </p:nvSpPr>
        <p:spPr>
          <a:xfrm>
            <a:off x="3804876" y="2027559"/>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3804876" y="2365887"/>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804876" y="4076444"/>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3804876" y="4405628"/>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3804876" y="5265421"/>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3804876" y="5603749"/>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3804876" y="5942334"/>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3804876" y="6280662"/>
            <a:ext cx="6509890" cy="9525"/>
          </a:xfrm>
          <a:custGeom>
            <a:avLst/>
            <a:gdLst/>
            <a:ahLst/>
            <a:cxnLst/>
            <a:rect l="l" t="t" r="r" b="b"/>
            <a:pathLst>
              <a:path w="6509890" h="9525">
                <a:moveTo>
                  <a:pt x="0" y="0"/>
                </a:moveTo>
                <a:lnTo>
                  <a:pt x="6509890" y="0"/>
                </a:lnTo>
                <a:lnTo>
                  <a:pt x="6509890" y="9525"/>
                </a:lnTo>
                <a:lnTo>
                  <a:pt x="0" y="9525"/>
                </a:lnTo>
                <a:lnTo>
                  <a:pt x="0" y="0"/>
                </a:lnTo>
                <a:close/>
              </a:path>
            </a:pathLst>
          </a:custGeom>
          <a:blipFill>
            <a:blip r:embed="rId3">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1" name="Freeform 11"/>
          <p:cNvSpPr/>
          <p:nvPr/>
        </p:nvSpPr>
        <p:spPr>
          <a:xfrm>
            <a:off x="6396638" y="3042791"/>
            <a:ext cx="2180206" cy="9525"/>
          </a:xfrm>
          <a:custGeom>
            <a:avLst/>
            <a:gdLst/>
            <a:ahLst/>
            <a:cxnLst/>
            <a:rect l="l" t="t" r="r" b="b"/>
            <a:pathLst>
              <a:path w="2180206" h="9525">
                <a:moveTo>
                  <a:pt x="0" y="0"/>
                </a:moveTo>
                <a:lnTo>
                  <a:pt x="2180206" y="0"/>
                </a:lnTo>
                <a:lnTo>
                  <a:pt x="2180206" y="9525"/>
                </a:lnTo>
                <a:lnTo>
                  <a:pt x="0" y="95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2" name="Freeform 12"/>
          <p:cNvSpPr/>
          <p:nvPr/>
        </p:nvSpPr>
        <p:spPr>
          <a:xfrm>
            <a:off x="10510428" y="186434"/>
            <a:ext cx="358950" cy="2438019"/>
          </a:xfrm>
          <a:custGeom>
            <a:avLst/>
            <a:gdLst/>
            <a:ahLst/>
            <a:cxnLst/>
            <a:rect l="l" t="t" r="r" b="b"/>
            <a:pathLst>
              <a:path w="358950" h="2438019">
                <a:moveTo>
                  <a:pt x="0" y="0"/>
                </a:moveTo>
                <a:lnTo>
                  <a:pt x="358950" y="0"/>
                </a:lnTo>
                <a:lnTo>
                  <a:pt x="358950" y="2438019"/>
                </a:lnTo>
                <a:lnTo>
                  <a:pt x="0" y="24380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3" name="Freeform 13"/>
          <p:cNvSpPr/>
          <p:nvPr/>
        </p:nvSpPr>
        <p:spPr>
          <a:xfrm>
            <a:off x="10603392" y="2468881"/>
            <a:ext cx="171450" cy="161925"/>
          </a:xfrm>
          <a:custGeom>
            <a:avLst/>
            <a:gdLst/>
            <a:ahLst/>
            <a:cxnLst/>
            <a:rect l="l" t="t" r="r" b="b"/>
            <a:pathLst>
              <a:path w="171450" h="161925">
                <a:moveTo>
                  <a:pt x="0" y="0"/>
                </a:moveTo>
                <a:lnTo>
                  <a:pt x="171450" y="0"/>
                </a:lnTo>
                <a:lnTo>
                  <a:pt x="171450" y="161925"/>
                </a:lnTo>
                <a:lnTo>
                  <a:pt x="0" y="161925"/>
                </a:lnTo>
                <a:lnTo>
                  <a:pt x="0" y="0"/>
                </a:lnTo>
                <a:close/>
              </a:path>
            </a:pathLst>
          </a:custGeom>
          <a:blipFill>
            <a:blip r:embed="rId16"/>
            <a:stretch>
              <a:fillRect/>
            </a:stretch>
          </a:blipFill>
        </p:spPr>
        <p:txBody>
          <a:bodyPr/>
          <a:lstStyle/>
          <a:p>
            <a:endParaRPr lang="en-US"/>
          </a:p>
        </p:txBody>
      </p:sp>
      <p:sp>
        <p:nvSpPr>
          <p:cNvPr id="14" name="TextBox 14"/>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15" name="TextBox 15"/>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20 </a:t>
            </a:r>
          </a:p>
        </p:txBody>
      </p:sp>
      <p:sp>
        <p:nvSpPr>
          <p:cNvPr id="16" name="TextBox 16"/>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17" name="TextBox 17"/>
          <p:cNvSpPr txBox="1"/>
          <p:nvPr/>
        </p:nvSpPr>
        <p:spPr>
          <a:xfrm>
            <a:off x="3804877" y="3777254"/>
            <a:ext cx="39757" cy="301493"/>
          </a:xfrm>
          <a:prstGeom prst="rect">
            <a:avLst/>
          </a:prstGeom>
        </p:spPr>
        <p:txBody>
          <a:bodyPr lIns="0" tIns="0" rIns="0" bIns="0" rtlCol="0" anchor="t">
            <a:spAutoFit/>
          </a:bodyPr>
          <a:lstStyle/>
          <a:p>
            <a:pPr>
              <a:lnSpc>
                <a:spcPts val="2759"/>
              </a:lnSpc>
            </a:pPr>
            <a:r>
              <a:rPr lang="en-US" sz="1103">
                <a:solidFill>
                  <a:srgbClr val="231F20"/>
                </a:solidFill>
                <a:latin typeface="Arial"/>
                <a:ea typeface="Arial"/>
                <a:cs typeface="Arial"/>
                <a:sym typeface="Arial"/>
              </a:rPr>
              <a:t> </a:t>
            </a:r>
          </a:p>
        </p:txBody>
      </p:sp>
      <p:sp>
        <p:nvSpPr>
          <p:cNvPr id="18" name="TextBox 18"/>
          <p:cNvSpPr txBox="1"/>
          <p:nvPr/>
        </p:nvSpPr>
        <p:spPr>
          <a:xfrm>
            <a:off x="3804876" y="4444766"/>
            <a:ext cx="157896" cy="301493"/>
          </a:xfrm>
          <a:prstGeom prst="rect">
            <a:avLst/>
          </a:prstGeom>
        </p:spPr>
        <p:txBody>
          <a:bodyPr lIns="0" tIns="0" rIns="0" bIns="0" rtlCol="0" anchor="t">
            <a:spAutoFit/>
          </a:bodyPr>
          <a:lstStyle/>
          <a:p>
            <a:pPr>
              <a:lnSpc>
                <a:spcPts val="2759"/>
              </a:lnSpc>
            </a:pPr>
            <a:r>
              <a:rPr lang="en-US" sz="1103">
                <a:solidFill>
                  <a:srgbClr val="231F20"/>
                </a:solidFill>
                <a:latin typeface="Arial"/>
                <a:ea typeface="Arial"/>
                <a:cs typeface="Arial"/>
                <a:sym typeface="Arial"/>
              </a:rPr>
              <a:t>4. </a:t>
            </a:r>
          </a:p>
        </p:txBody>
      </p:sp>
      <p:sp>
        <p:nvSpPr>
          <p:cNvPr id="19" name="TextBox 19"/>
          <p:cNvSpPr txBox="1"/>
          <p:nvPr/>
        </p:nvSpPr>
        <p:spPr>
          <a:xfrm>
            <a:off x="3804877" y="1330995"/>
            <a:ext cx="5933437" cy="372538"/>
          </a:xfrm>
          <a:prstGeom prst="rect">
            <a:avLst/>
          </a:prstGeom>
        </p:spPr>
        <p:txBody>
          <a:bodyPr lIns="0" tIns="0" rIns="0" bIns="0" rtlCol="0" anchor="t">
            <a:spAutoFit/>
          </a:bodyPr>
          <a:lstStyle/>
          <a:p>
            <a:pPr>
              <a:lnSpc>
                <a:spcPts val="1467"/>
              </a:lnSpc>
            </a:pPr>
            <a:r>
              <a:rPr lang="en-US" sz="1103" spc="-9">
                <a:solidFill>
                  <a:srgbClr val="231F20"/>
                </a:solidFill>
                <a:latin typeface="IBM Plex Sans"/>
                <a:ea typeface="IBM Plex Sans"/>
                <a:cs typeface="IBM Plex Sans"/>
                <a:sym typeface="IBM Plex Sans"/>
              </a:rPr>
              <a:t>d) Vannak területek, amelyeknél a tengervíz általános hőmérsékleteloszlásától eltérő értékeket tapasztalunk. Keressetek kettő ilyet a térképen, és mondjátok el, miben különböznek. </a:t>
            </a:r>
          </a:p>
        </p:txBody>
      </p:sp>
      <p:sp>
        <p:nvSpPr>
          <p:cNvPr id="20" name="TextBox 20"/>
          <p:cNvSpPr txBox="1"/>
          <p:nvPr/>
        </p:nvSpPr>
        <p:spPr>
          <a:xfrm>
            <a:off x="3804876" y="2407053"/>
            <a:ext cx="5755958" cy="295594"/>
          </a:xfrm>
          <a:prstGeom prst="rect">
            <a:avLst/>
          </a:prstGeom>
        </p:spPr>
        <p:txBody>
          <a:bodyPr lIns="0" tIns="0" rIns="0" bIns="0" rtlCol="0" anchor="t">
            <a:spAutoFit/>
          </a:bodyPr>
          <a:lstStyle/>
          <a:p>
            <a:pPr>
              <a:lnSpc>
                <a:spcPts val="2663"/>
              </a:lnSpc>
            </a:pPr>
            <a:r>
              <a:rPr lang="en-US" sz="1103" spc="-9" dirty="0">
                <a:solidFill>
                  <a:srgbClr val="231F20"/>
                </a:solidFill>
                <a:latin typeface="IBM Plex Sans"/>
                <a:ea typeface="IBM Plex Sans"/>
                <a:cs typeface="IBM Plex Sans"/>
                <a:sym typeface="IBM Plex Sans"/>
              </a:rPr>
              <a:t>3. Most </a:t>
            </a:r>
            <a:r>
              <a:rPr lang="en-US" sz="1103" spc="-9" dirty="0" err="1">
                <a:solidFill>
                  <a:srgbClr val="231F20"/>
                </a:solidFill>
                <a:latin typeface="IBM Plex Sans"/>
                <a:ea typeface="IBM Plex Sans"/>
                <a:cs typeface="IBM Plex Sans"/>
                <a:sym typeface="IBM Plex Sans"/>
              </a:rPr>
              <a:t>különböző</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évszakokban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készült</a:t>
            </a:r>
            <a:r>
              <a:rPr lang="en-US" sz="1103" spc="-9" dirty="0">
                <a:solidFill>
                  <a:srgbClr val="231F20"/>
                </a:solidFill>
                <a:latin typeface="IBM Plex Sans"/>
                <a:ea typeface="IBM Plex Sans"/>
                <a:cs typeface="IBM Plex Sans"/>
                <a:sym typeface="IBM Plex Sans"/>
              </a:rPr>
              <a:t> SST-</a:t>
            </a:r>
            <a:r>
              <a:rPr lang="en-US" sz="1103" spc="-9" dirty="0" err="1">
                <a:solidFill>
                  <a:srgbClr val="231F20"/>
                </a:solidFill>
                <a:latin typeface="IBM Plex Sans"/>
                <a:ea typeface="IBM Plex Sans"/>
                <a:cs typeface="IBM Plex Sans"/>
                <a:sym typeface="IBM Plex Sans"/>
              </a:rPr>
              <a:t>képeket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fogtok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elemezni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összehasonlítani</a:t>
            </a:r>
            <a:r>
              <a:rPr lang="en-US" sz="1103" spc="-9" dirty="0">
                <a:solidFill>
                  <a:srgbClr val="231F20"/>
                </a:solidFill>
                <a:latin typeface="IBM Plex Sans"/>
                <a:ea typeface="IBM Plex Sans"/>
                <a:cs typeface="IBM Plex Sans"/>
                <a:sym typeface="IBM Plex Sans"/>
              </a:rPr>
              <a:t>. </a:t>
            </a:r>
          </a:p>
        </p:txBody>
      </p:sp>
      <p:sp>
        <p:nvSpPr>
          <p:cNvPr id="21" name="TextBox 21"/>
          <p:cNvSpPr txBox="1"/>
          <p:nvPr/>
        </p:nvSpPr>
        <p:spPr>
          <a:xfrm>
            <a:off x="4033477" y="2745382"/>
            <a:ext cx="6552057" cy="875881"/>
          </a:xfrm>
          <a:prstGeom prst="rect">
            <a:avLst/>
          </a:prstGeom>
        </p:spPr>
        <p:txBody>
          <a:bodyPr lIns="0" tIns="0" rIns="0" bIns="0" rtlCol="0" anchor="t">
            <a:spAutoFit/>
          </a:bodyPr>
          <a:lstStyle/>
          <a:p>
            <a:pPr>
              <a:lnSpc>
                <a:spcPts val="2663"/>
              </a:lnSpc>
            </a:pPr>
            <a:r>
              <a:rPr lang="en-US" sz="1103" spc="-9" dirty="0">
                <a:solidFill>
                  <a:srgbClr val="231F20"/>
                </a:solidFill>
                <a:latin typeface="IBM Plex Sans"/>
                <a:ea typeface="IBM Plex Sans"/>
                <a:cs typeface="IBM Plex Sans"/>
                <a:sym typeface="IBM Plex Sans"/>
              </a:rPr>
              <a:t>a) </a:t>
            </a:r>
            <a:r>
              <a:rPr lang="en-US" sz="1103" spc="-9" dirty="0" err="1">
                <a:solidFill>
                  <a:srgbClr val="231F20"/>
                </a:solidFill>
                <a:latin typeface="IBM Plex Sans"/>
                <a:ea typeface="IBM Plex Sans"/>
                <a:cs typeface="IBM Plex Sans"/>
                <a:sym typeface="IBM Plex Sans"/>
              </a:rPr>
              <a:t>Nyissátok</a:t>
            </a:r>
            <a:r>
              <a:rPr lang="en-US" sz="1103" spc="-9" dirty="0">
                <a:solidFill>
                  <a:srgbClr val="231F20"/>
                </a:solidFill>
                <a:latin typeface="IBM Plex Sans"/>
                <a:ea typeface="IBM Plex Sans"/>
                <a:cs typeface="IBM Plex Sans"/>
                <a:sym typeface="IBM Plex Sans"/>
              </a:rPr>
              <a:t> meg a </a:t>
            </a:r>
            <a:r>
              <a:rPr lang="en-US" sz="1103" spc="-9" dirty="0" err="1">
                <a:solidFill>
                  <a:srgbClr val="231F20"/>
                </a:solidFill>
                <a:latin typeface="IBM Plex Sans"/>
                <a:ea typeface="IBM Plex Sans"/>
                <a:cs typeface="IBM Plex Sans"/>
                <a:sym typeface="IBM Plex Sans"/>
              </a:rPr>
              <a:t>következő</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linket</a:t>
            </a:r>
            <a:r>
              <a:rPr lang="en-US" sz="1103" spc="-9" dirty="0">
                <a:solidFill>
                  <a:srgbClr val="231F20"/>
                </a:solidFill>
                <a:latin typeface="IBM Plex Sans"/>
                <a:ea typeface="IBM Plex Sans"/>
                <a:cs typeface="IBM Plex Sans"/>
                <a:sym typeface="IBM Plex Sans"/>
              </a:rPr>
              <a:t>:</a:t>
            </a:r>
            <a:r>
              <a:rPr lang="en-US" sz="1103" spc="-9" dirty="0">
                <a:solidFill>
                  <a:srgbClr val="231F20"/>
                </a:solidFill>
                <a:latin typeface="IBM Plex Sans"/>
                <a:ea typeface="IBM Plex Sans"/>
                <a:cs typeface="IBM Plex Sans"/>
                <a:sym typeface="IBM Plex Sans"/>
                <a:hlinkClick r:id="rId17" tooltip="http://www.ssec.wisc.edu/data/sst/archive/"/>
              </a:rPr>
              <a:t> </a:t>
            </a:r>
            <a:r>
              <a:rPr lang="en-US" sz="1103" spc="-9" dirty="0">
                <a:solidFill>
                  <a:srgbClr val="205E9E"/>
                </a:solidFill>
                <a:latin typeface="IBM Plex Sans"/>
                <a:ea typeface="IBM Plex Sans"/>
                <a:cs typeface="IBM Plex Sans"/>
                <a:sym typeface="IBM Plex Sans"/>
                <a:hlinkClick r:id="rId17" tooltip="http://www.ssec.wisc.edu/data/sst/archive/"/>
              </a:rPr>
              <a:t>www.ssec.wisc.edu/data/sst/archive</a:t>
            </a:r>
            <a:r>
              <a:rPr lang="en-US" sz="1103" spc="-9" dirty="0">
                <a:solidFill>
                  <a:srgbClr val="231F20"/>
                </a:solidFill>
                <a:latin typeface="IBM Plex Sans"/>
                <a:ea typeface="IBM Plex Sans"/>
                <a:cs typeface="IBM Plex Sans"/>
                <a:sym typeface="IBM Plex Sans"/>
                <a:hlinkClick r:id="rId17" tooltip="http://www.ssec.wisc.edu/data/sst/archive/"/>
              </a:rPr>
              <a: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Itt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dátum</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szerint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sorba</a:t>
            </a:r>
            <a:r>
              <a:rPr lang="en-US" sz="1103" spc="-9" dirty="0">
                <a:solidFill>
                  <a:srgbClr val="231F20"/>
                </a:solidFill>
                <a:latin typeface="IBM Plex Sans"/>
                <a:ea typeface="IBM Plex Sans"/>
                <a:cs typeface="IBM Plex Sans"/>
                <a:sym typeface="IBM Plex Sans"/>
              </a:rPr>
              <a:t> </a:t>
            </a:r>
          </a:p>
          <a:p>
            <a:pPr>
              <a:lnSpc>
                <a:spcPts val="551"/>
              </a:lnSpc>
            </a:pPr>
            <a:r>
              <a:rPr lang="en-US" sz="1103" spc="-9" dirty="0" err="1">
                <a:solidFill>
                  <a:srgbClr val="231F20"/>
                </a:solidFill>
                <a:latin typeface="IBM Plex Sans"/>
                <a:ea typeface="IBM Plex Sans"/>
                <a:cs typeface="IBM Plex Sans"/>
                <a:sym typeface="IBM Plex Sans"/>
              </a:rPr>
              <a:t>rendezve</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láttok</a:t>
            </a:r>
            <a:r>
              <a:rPr lang="en-US" sz="1103" spc="-9" dirty="0">
                <a:solidFill>
                  <a:srgbClr val="231F20"/>
                </a:solidFill>
                <a:latin typeface="IBM Plex Sans"/>
                <a:ea typeface="IBM Plex Sans"/>
                <a:cs typeface="IBM Plex Sans"/>
                <a:sym typeface="IBM Plex Sans"/>
              </a:rPr>
              <a:t> SST-</a:t>
            </a:r>
            <a:r>
              <a:rPr lang="en-US" sz="1103" spc="-9" dirty="0" err="1">
                <a:solidFill>
                  <a:srgbClr val="231F20"/>
                </a:solidFill>
                <a:latin typeface="IBM Plex Sans"/>
                <a:ea typeface="IBM Plex Sans"/>
                <a:cs typeface="IBM Plex Sans"/>
                <a:sym typeface="IBM Plex Sans"/>
              </a:rPr>
              <a:t>képeket</a:t>
            </a:r>
            <a:r>
              <a:rPr lang="en-US" sz="1103" spc="-9" dirty="0">
                <a:solidFill>
                  <a:srgbClr val="231F20"/>
                </a:solidFill>
                <a:latin typeface="IBM Plex Sans"/>
                <a:ea typeface="IBM Plex Sans"/>
                <a:cs typeface="IBM Plex Sans"/>
                <a:sym typeface="IBM Plex Sans"/>
              </a:rPr>
              <a:t>. Minden</a:t>
            </a:r>
            <a:r>
              <a:rPr lang="en-US" sz="1103" spc="-9" dirty="0">
                <a:solidFill>
                  <a:srgbClr val="231F20"/>
                </a:solidFill>
                <a:latin typeface="IBM Plex Sans"/>
                <a:ea typeface="IBM Plex Sans"/>
                <a:cs typeface="IBM Plex Sans"/>
                <a:sym typeface="IBM Plex Sans"/>
                <a:hlinkClick r:id="rId17" tooltip="http://www.ssec.wisc.edu/data/sst/archive/"/>
              </a:rPr>
              <a:t> </a:t>
            </a:r>
            <a:r>
              <a:rPr lang="en-US" sz="1103" spc="-9" dirty="0" err="1">
                <a:solidFill>
                  <a:srgbClr val="231F20"/>
                </a:solidFill>
                <a:latin typeface="IBM Plex Sans"/>
                <a:ea typeface="IBM Plex Sans"/>
                <a:cs typeface="IBM Plex Sans"/>
                <a:sym typeface="IBM Plex Sans"/>
                <a:hlinkClick r:id="rId17" tooltip="http://www.ssec.wisc.edu/data/sst/archive/"/>
              </a:rPr>
              <a:t>évszakból</a:t>
            </a:r>
            <a:r>
              <a:rPr lang="en-US" sz="1103" spc="-9" dirty="0">
                <a:solidFill>
                  <a:srgbClr val="231F20"/>
                </a:solidFill>
                <a:latin typeface="IBM Plex Sans"/>
                <a:ea typeface="IBM Plex Sans"/>
                <a:cs typeface="IBM Plex Sans"/>
                <a:sym typeface="IBM Plex Sans"/>
                <a:hlinkClick r:id="rId17" tooltip="http://www.ssec.wisc.edu/data/sst/archive/"/>
              </a:rPr>
              <a:t> </a:t>
            </a:r>
            <a:r>
              <a:rPr lang="en-US" sz="1103" spc="-9" dirty="0" err="1">
                <a:solidFill>
                  <a:srgbClr val="231F20"/>
                </a:solidFill>
                <a:latin typeface="IBM Plex Sans"/>
                <a:ea typeface="IBM Plex Sans"/>
                <a:cs typeface="IBM Plex Sans"/>
                <a:sym typeface="IBM Plex Sans"/>
                <a:hlinkClick r:id="rId17" tooltip="http://www.ssec.wisc.edu/data/sst/archive/"/>
              </a:rPr>
              <a:t>töltsetek</a:t>
            </a:r>
            <a:r>
              <a:rPr lang="en-US" sz="1103" spc="-9" dirty="0">
                <a:solidFill>
                  <a:srgbClr val="231F20"/>
                </a:solidFill>
                <a:latin typeface="IBM Plex Sans"/>
                <a:ea typeface="IBM Plex Sans"/>
                <a:cs typeface="IBM Plex Sans"/>
                <a:sym typeface="IBM Plex Sans"/>
                <a:hlinkClick r:id="rId17" tooltip="http://www.ssec.wisc.edu/data/sst/archive/"/>
              </a:rPr>
              <a:t> le </a:t>
            </a:r>
            <a:r>
              <a:rPr lang="en-US" sz="1103" spc="-9" dirty="0" err="1">
                <a:solidFill>
                  <a:srgbClr val="231F20"/>
                </a:solidFill>
                <a:latin typeface="IBM Plex Sans"/>
                <a:ea typeface="IBM Plex Sans"/>
                <a:cs typeface="IBM Plex Sans"/>
                <a:sym typeface="IBM Plex Sans"/>
                <a:hlinkClick r:id="rId17" tooltip="http://www.ssec.wisc.edu/data/sst/archive/"/>
              </a:rPr>
              <a:t>egy-egy</a:t>
            </a:r>
            <a:r>
              <a:rPr lang="en-US" sz="1103" spc="-9" dirty="0">
                <a:solidFill>
                  <a:srgbClr val="231F20"/>
                </a:solidFill>
                <a:latin typeface="IBM Plex Sans"/>
                <a:ea typeface="IBM Plex Sans"/>
                <a:cs typeface="IBM Plex Sans"/>
                <a:sym typeface="IBM Plex Sans"/>
                <a:hlinkClick r:id="rId17" tooltip="http://www.ssec.wisc.edu/data/sst/archive/"/>
              </a:rPr>
              <a:t> </a:t>
            </a:r>
            <a:r>
              <a:rPr lang="en-US" sz="1103" spc="-9" dirty="0" err="1">
                <a:solidFill>
                  <a:srgbClr val="231F20"/>
                </a:solidFill>
                <a:latin typeface="IBM Plex Sans"/>
                <a:ea typeface="IBM Plex Sans"/>
                <a:cs typeface="IBM Plex Sans"/>
                <a:sym typeface="IBM Plex Sans"/>
                <a:hlinkClick r:id="rId17" tooltip="http://www.ssec.wisc.edu/data/sst/archive/"/>
              </a:rPr>
              <a:t>képet</a:t>
            </a:r>
            <a:r>
              <a:rPr lang="en-US" sz="1103" spc="-9" dirty="0">
                <a:solidFill>
                  <a:srgbClr val="231F20"/>
                </a:solidFill>
                <a:latin typeface="IBM Plex Sans"/>
                <a:ea typeface="IBM Plex Sans"/>
                <a:cs typeface="IBM Plex Sans"/>
                <a:sym typeface="IBM Plex Sans"/>
              </a:rPr>
              <a:t>. </a:t>
            </a:r>
          </a:p>
          <a:p>
            <a:pPr>
              <a:lnSpc>
                <a:spcPts val="2759"/>
              </a:lnSpc>
            </a:pPr>
            <a:r>
              <a:rPr lang="en-US" sz="1103" spc="-9" dirty="0">
                <a:solidFill>
                  <a:srgbClr val="231F20"/>
                </a:solidFill>
                <a:latin typeface="IBM Plex Sans"/>
                <a:ea typeface="IBM Plex Sans"/>
                <a:cs typeface="IBM Plex Sans"/>
                <a:sym typeface="IBM Plex Sans"/>
              </a:rPr>
              <a:t>b) </a:t>
            </a:r>
            <a:r>
              <a:rPr lang="en-US" sz="1103" spc="-9" dirty="0" err="1">
                <a:solidFill>
                  <a:srgbClr val="231F20"/>
                </a:solidFill>
                <a:latin typeface="IBM Plex Sans"/>
                <a:ea typeface="IBM Plex Sans"/>
                <a:cs typeface="IBM Plex Sans"/>
                <a:sym typeface="IBM Plex Sans"/>
              </a:rPr>
              <a:t>Figyeljétek</a:t>
            </a:r>
            <a:r>
              <a:rPr lang="en-US" sz="1103" spc="-9" dirty="0">
                <a:solidFill>
                  <a:srgbClr val="231F20"/>
                </a:solidFill>
                <a:latin typeface="IBM Plex Sans"/>
                <a:ea typeface="IBM Plex Sans"/>
                <a:cs typeface="IBM Plex Sans"/>
                <a:sym typeface="IBM Plex Sans"/>
              </a:rPr>
              <a:t> meg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hasonlítsátok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össze</a:t>
            </a:r>
            <a:r>
              <a:rPr lang="en-US" sz="1103" spc="-9" dirty="0">
                <a:solidFill>
                  <a:srgbClr val="231F20"/>
                </a:solidFill>
                <a:latin typeface="IBM Plex Sans"/>
                <a:ea typeface="IBM Plex Sans"/>
                <a:cs typeface="IBM Plex Sans"/>
                <a:sym typeface="IBM Plex Sans"/>
              </a:rPr>
              <a:t> a </a:t>
            </a:r>
            <a:r>
              <a:rPr lang="en-US" sz="1103" spc="-9" dirty="0" err="1">
                <a:solidFill>
                  <a:srgbClr val="231F20"/>
                </a:solidFill>
                <a:latin typeface="IBM Plex Sans"/>
                <a:ea typeface="IBM Plex Sans"/>
                <a:cs typeface="IBM Plex Sans"/>
                <a:sym typeface="IBM Plex Sans"/>
              </a:rPr>
              <a:t>képeket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Keressetek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két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olyan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helyet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ahol</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változást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láttok</a:t>
            </a:r>
            <a:r>
              <a:rPr lang="en-US" sz="1103" spc="-9" dirty="0">
                <a:solidFill>
                  <a:srgbClr val="231F20"/>
                </a:solidFill>
                <a:latin typeface="IBM Plex Sans"/>
                <a:ea typeface="IBM Plex Sans"/>
                <a:cs typeface="IBM Plex Sans"/>
                <a:sym typeface="IBM Plex Sans"/>
              </a:rPr>
              <a:t> a </a:t>
            </a:r>
          </a:p>
          <a:p>
            <a:pPr>
              <a:lnSpc>
                <a:spcPts val="551"/>
              </a:lnSpc>
            </a:pPr>
            <a:r>
              <a:rPr lang="en-US" sz="1103" spc="-9" dirty="0" err="1">
                <a:solidFill>
                  <a:srgbClr val="231F20"/>
                </a:solidFill>
                <a:latin typeface="IBM Plex Sans"/>
                <a:ea typeface="IBM Plex Sans"/>
                <a:cs typeface="IBM Plex Sans"/>
                <a:sym typeface="IBM Plex Sans"/>
              </a:rPr>
              <a:t>tengerfelszín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hőmérsékletében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két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olyat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ahol</a:t>
            </a:r>
            <a:r>
              <a:rPr lang="en-US" sz="1103" spc="-9" dirty="0">
                <a:solidFill>
                  <a:srgbClr val="231F20"/>
                </a:solidFill>
                <a:latin typeface="IBM Plex Sans"/>
                <a:ea typeface="IBM Plex Sans"/>
                <a:cs typeface="IBM Plex Sans"/>
                <a:sym typeface="IBM Plex Sans"/>
              </a:rPr>
              <a:t> a </a:t>
            </a:r>
            <a:r>
              <a:rPr lang="en-US" sz="1103" spc="-9" dirty="0" err="1">
                <a:solidFill>
                  <a:srgbClr val="231F20"/>
                </a:solidFill>
                <a:latin typeface="IBM Plex Sans"/>
                <a:ea typeface="IBM Plex Sans"/>
                <a:cs typeface="IBM Plex Sans"/>
                <a:sym typeface="IBM Plex Sans"/>
              </a:rPr>
              <a:t>hőmérséklet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nem</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változik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az</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évszakok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folyamán</a:t>
            </a:r>
            <a:r>
              <a:rPr lang="en-US" sz="1103" spc="-9" dirty="0">
                <a:solidFill>
                  <a:srgbClr val="231F20"/>
                </a:solidFill>
                <a:latin typeface="IBM Plex Sans"/>
                <a:ea typeface="IBM Plex Sans"/>
                <a:cs typeface="IBM Plex Sans"/>
                <a:sym typeface="IBM Plex Sans"/>
              </a:rPr>
              <a:t>. </a:t>
            </a:r>
          </a:p>
        </p:txBody>
      </p:sp>
      <p:sp>
        <p:nvSpPr>
          <p:cNvPr id="22" name="TextBox 22"/>
          <p:cNvSpPr txBox="1"/>
          <p:nvPr/>
        </p:nvSpPr>
        <p:spPr>
          <a:xfrm>
            <a:off x="10314842" y="4116363"/>
            <a:ext cx="39186" cy="296637"/>
          </a:xfrm>
          <a:prstGeom prst="rect">
            <a:avLst/>
          </a:prstGeom>
        </p:spPr>
        <p:txBody>
          <a:bodyPr lIns="0" tIns="0" rIns="0" bIns="0" rtlCol="0" anchor="t">
            <a:spAutoFit/>
          </a:bodyPr>
          <a:lstStyle/>
          <a:p>
            <a:pPr>
              <a:lnSpc>
                <a:spcPts val="2663"/>
              </a:lnSpc>
            </a:pPr>
            <a:r>
              <a:rPr lang="en-US" sz="1103" spc="-9">
                <a:solidFill>
                  <a:srgbClr val="231F20"/>
                </a:solidFill>
                <a:latin typeface="IBM Plex Sans"/>
                <a:ea typeface="IBM Plex Sans"/>
                <a:cs typeface="IBM Plex Sans"/>
                <a:sym typeface="IBM Plex Sans"/>
              </a:rPr>
              <a:t> </a:t>
            </a:r>
          </a:p>
        </p:txBody>
      </p:sp>
      <p:sp>
        <p:nvSpPr>
          <p:cNvPr id="23" name="TextBox 23"/>
          <p:cNvSpPr txBox="1"/>
          <p:nvPr/>
        </p:nvSpPr>
        <p:spPr>
          <a:xfrm>
            <a:off x="4033477" y="4454690"/>
            <a:ext cx="6561287" cy="439864"/>
          </a:xfrm>
          <a:prstGeom prst="rect">
            <a:avLst/>
          </a:prstGeom>
        </p:spPr>
        <p:txBody>
          <a:bodyPr lIns="0" tIns="0" rIns="0" bIns="0" rtlCol="0" anchor="t">
            <a:spAutoFit/>
          </a:bodyPr>
          <a:lstStyle/>
          <a:p>
            <a:pPr>
              <a:lnSpc>
                <a:spcPts val="2663"/>
              </a:lnSpc>
            </a:pPr>
            <a:r>
              <a:rPr lang="en-US" sz="1103" spc="-9" dirty="0">
                <a:solidFill>
                  <a:srgbClr val="231F20"/>
                </a:solidFill>
                <a:latin typeface="IBM Plex Sans"/>
                <a:ea typeface="IBM Plex Sans"/>
                <a:cs typeface="IBM Plex Sans"/>
                <a:sym typeface="IBM Plex Sans"/>
              </a:rPr>
              <a:t>A </a:t>
            </a:r>
            <a:r>
              <a:rPr lang="en-US" sz="1103" spc="-9" dirty="0" err="1">
                <a:solidFill>
                  <a:srgbClr val="231F20"/>
                </a:solidFill>
                <a:latin typeface="IBM Plex Sans"/>
                <a:ea typeface="IBM Plex Sans"/>
                <a:cs typeface="IBM Plex Sans"/>
                <a:sym typeface="IBM Plex Sans"/>
              </a:rPr>
              <a:t>tengerfelszín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hőmérsékletének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szezonális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változásai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olyanok</a:t>
            </a:r>
            <a:r>
              <a:rPr lang="en-US" sz="1103" spc="-9" dirty="0">
                <a:solidFill>
                  <a:srgbClr val="231F20"/>
                </a:solidFill>
                <a:latin typeface="IBM Plex Sans"/>
                <a:ea typeface="IBM Plex Sans"/>
                <a:cs typeface="IBM Plex Sans"/>
                <a:sym typeface="IBM Plex Sans"/>
              </a:rPr>
              <a:t>, mint </a:t>
            </a:r>
            <a:r>
              <a:rPr lang="en-US" sz="1103" spc="-9" dirty="0" err="1">
                <a:solidFill>
                  <a:srgbClr val="231F20"/>
                </a:solidFill>
                <a:latin typeface="IBM Plex Sans"/>
                <a:ea typeface="IBM Plex Sans"/>
                <a:cs typeface="IBM Plex Sans"/>
                <a:sym typeface="IBM Plex Sans"/>
              </a:rPr>
              <a:t>amire</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számítottatok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Mondjátok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el</a:t>
            </a:r>
            <a:r>
              <a:rPr lang="en-US" sz="1103" spc="-9" dirty="0">
                <a:solidFill>
                  <a:srgbClr val="231F20"/>
                </a:solidFill>
                <a:latin typeface="IBM Plex Sans"/>
                <a:ea typeface="IBM Plex Sans"/>
                <a:cs typeface="IBM Plex Sans"/>
                <a:sym typeface="IBM Plex Sans"/>
              </a:rPr>
              <a:t>, </a:t>
            </a:r>
          </a:p>
          <a:p>
            <a:pPr>
              <a:lnSpc>
                <a:spcPts val="551"/>
              </a:lnSpc>
            </a:pPr>
            <a:r>
              <a:rPr lang="en-US" sz="1103" spc="-9" dirty="0" err="1">
                <a:solidFill>
                  <a:srgbClr val="231F20"/>
                </a:solidFill>
                <a:latin typeface="IBM Plex Sans"/>
                <a:ea typeface="IBM Plex Sans"/>
                <a:cs typeface="IBM Plex Sans"/>
                <a:sym typeface="IBM Plex Sans"/>
              </a:rPr>
              <a:t>miért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hasonlítsátok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össze</a:t>
            </a:r>
            <a:r>
              <a:rPr lang="en-US" sz="1103" spc="-9" dirty="0">
                <a:solidFill>
                  <a:srgbClr val="231F20"/>
                </a:solidFill>
                <a:latin typeface="IBM Plex Sans"/>
                <a:ea typeface="IBM Plex Sans"/>
                <a:cs typeface="IBM Plex Sans"/>
                <a:sym typeface="IBM Plex Sans"/>
              </a:rPr>
              <a:t> a </a:t>
            </a:r>
            <a:r>
              <a:rPr lang="en-US" sz="1103" spc="-9" dirty="0" err="1">
                <a:solidFill>
                  <a:srgbClr val="231F20"/>
                </a:solidFill>
                <a:latin typeface="IBM Plex Sans"/>
                <a:ea typeface="IBM Plex Sans"/>
                <a:cs typeface="IBM Plex Sans"/>
                <a:sym typeface="IBM Plex Sans"/>
              </a:rPr>
              <a:t>válaszotokat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az</a:t>
            </a:r>
            <a:r>
              <a:rPr lang="en-US" sz="1103" spc="-9" dirty="0">
                <a:solidFill>
                  <a:srgbClr val="231F20"/>
                </a:solidFill>
                <a:latin typeface="IBM Plex Sans"/>
                <a:ea typeface="IBM Plex Sans"/>
                <a:cs typeface="IBM Plex Sans"/>
                <a:sym typeface="IBM Plex Sans"/>
              </a:rPr>
              <a:t> 1a) </a:t>
            </a:r>
            <a:r>
              <a:rPr lang="en-US" sz="1103" spc="-9" dirty="0" err="1">
                <a:solidFill>
                  <a:srgbClr val="231F20"/>
                </a:solidFill>
                <a:latin typeface="IBM Plex Sans"/>
                <a:ea typeface="IBM Plex Sans"/>
                <a:cs typeface="IBM Plex Sans"/>
                <a:sym typeface="IBM Plex Sans"/>
              </a:rPr>
              <a:t>kérdésnél</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megfogalmazott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várakozásaitokkal</a:t>
            </a:r>
            <a:r>
              <a:rPr lang="en-US" sz="1103" spc="-9" dirty="0">
                <a:solidFill>
                  <a:srgbClr val="231F20"/>
                </a:solidFill>
                <a:latin typeface="IBM Plex Sans"/>
                <a:ea typeface="IBM Plex Sans"/>
                <a:cs typeface="IBM Plex Sans"/>
                <a:sym typeface="IBM Plex Sans"/>
              </a:rPr>
              <a:t>. </a:t>
            </a:r>
          </a:p>
        </p:txBody>
      </p:sp>
      <p:sp>
        <p:nvSpPr>
          <p:cNvPr id="24" name="TextBox 24"/>
          <p:cNvSpPr txBox="1"/>
          <p:nvPr/>
        </p:nvSpPr>
        <p:spPr>
          <a:xfrm rot="-5400000">
            <a:off x="9732531" y="1267192"/>
            <a:ext cx="1921650" cy="228076"/>
          </a:xfrm>
          <a:prstGeom prst="rect">
            <a:avLst/>
          </a:prstGeom>
        </p:spPr>
        <p:txBody>
          <a:bodyPr lIns="0" tIns="0" rIns="0" bIns="0" rtlCol="0" anchor="t">
            <a:spAutoFit/>
          </a:bodyPr>
          <a:lstStyle/>
          <a:p>
            <a:pPr>
              <a:lnSpc>
                <a:spcPts val="1948"/>
              </a:lnSpc>
            </a:pPr>
            <a:r>
              <a:rPr lang="en-US" sz="1392" b="1" spc="-6">
                <a:solidFill>
                  <a:srgbClr val="FFFFFF"/>
                </a:solidFill>
                <a:latin typeface="IBM Plex Sans Bold"/>
                <a:ea typeface="IBM Plex Sans Bold"/>
                <a:cs typeface="IBM Plex Sans Bold"/>
                <a:sym typeface="IBM Plex Sans Bold"/>
              </a:rPr>
              <a:t>TANULÓI MUNKALAP</a:t>
            </a:r>
            <a:r>
              <a:rPr lang="en-US" sz="1392" spc="-6">
                <a:solidFill>
                  <a:srgbClr val="009ADA"/>
                </a:solidFill>
                <a:latin typeface="IBM Plex Sans"/>
                <a:ea typeface="IBM Plex Sans"/>
                <a:cs typeface="IBM Plex Sans"/>
                <a:sym typeface="IBM Plex Sans"/>
              </a:rPr>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94284" y="1065534"/>
            <a:ext cx="152400" cy="200025"/>
          </a:xfrm>
          <a:custGeom>
            <a:avLst/>
            <a:gdLst/>
            <a:ahLst/>
            <a:cxnLst/>
            <a:rect l="l" t="t" r="r" b="b"/>
            <a:pathLst>
              <a:path w="152400" h="200025">
                <a:moveTo>
                  <a:pt x="0" y="0"/>
                </a:moveTo>
                <a:lnTo>
                  <a:pt x="152400" y="0"/>
                </a:lnTo>
                <a:lnTo>
                  <a:pt x="152400" y="200025"/>
                </a:lnTo>
                <a:lnTo>
                  <a:pt x="0" y="200025"/>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3786589" y="10307651"/>
            <a:ext cx="2137639" cy="118815"/>
          </a:xfrm>
          <a:prstGeom prst="rect">
            <a:avLst/>
          </a:prstGeom>
        </p:spPr>
        <p:txBody>
          <a:bodyPr lIns="0" tIns="0" rIns="0" bIns="0" rtlCol="0" anchor="t">
            <a:spAutoFit/>
          </a:bodyPr>
          <a:lstStyle/>
          <a:p>
            <a:pPr>
              <a:lnSpc>
                <a:spcPts val="974"/>
              </a:lnSpc>
            </a:pPr>
            <a:r>
              <a:rPr lang="en-US" sz="696" spc="-3">
                <a:solidFill>
                  <a:srgbClr val="9D9FA2"/>
                </a:solidFill>
                <a:latin typeface="IBM Plex Sans"/>
                <a:ea typeface="IBM Plex Sans"/>
                <a:cs typeface="IBM Plex Sans"/>
                <a:sym typeface="IBM Plex Sans"/>
              </a:rPr>
              <a:t>Tanítsunk a világűrrel! – Az óceánok autópályái | G02</a:t>
            </a:r>
            <a:r>
              <a:rPr lang="en-US" sz="696" spc="-3">
                <a:solidFill>
                  <a:srgbClr val="231F20"/>
                </a:solidFill>
                <a:latin typeface="IBM Plex Sans"/>
                <a:ea typeface="IBM Plex Sans"/>
                <a:cs typeface="IBM Plex Sans"/>
                <a:sym typeface="IBM Plex Sans"/>
              </a:rPr>
              <a:t> </a:t>
            </a:r>
          </a:p>
        </p:txBody>
      </p:sp>
      <p:sp>
        <p:nvSpPr>
          <p:cNvPr id="4" name="TextBox 4"/>
          <p:cNvSpPr txBox="1"/>
          <p:nvPr/>
        </p:nvSpPr>
        <p:spPr>
          <a:xfrm>
            <a:off x="7094887" y="10292505"/>
            <a:ext cx="130588" cy="118472"/>
          </a:xfrm>
          <a:prstGeom prst="rect">
            <a:avLst/>
          </a:prstGeom>
        </p:spPr>
        <p:txBody>
          <a:bodyPr lIns="0" tIns="0" rIns="0" bIns="0" rtlCol="0" anchor="t">
            <a:spAutoFit/>
          </a:bodyPr>
          <a:lstStyle/>
          <a:p>
            <a:pPr>
              <a:lnSpc>
                <a:spcPts val="974"/>
              </a:lnSpc>
            </a:pPr>
            <a:r>
              <a:rPr lang="en-US" sz="696" b="1" spc="1">
                <a:solidFill>
                  <a:srgbClr val="9D9FA2"/>
                </a:solidFill>
                <a:latin typeface="IBM Plex Sans Bold"/>
                <a:ea typeface="IBM Plex Sans Bold"/>
                <a:cs typeface="IBM Plex Sans Bold"/>
                <a:sym typeface="IBM Plex Sans Bold"/>
              </a:rPr>
              <a:t>21 </a:t>
            </a:r>
          </a:p>
        </p:txBody>
      </p:sp>
      <p:sp>
        <p:nvSpPr>
          <p:cNvPr id="5" name="TextBox 5"/>
          <p:cNvSpPr txBox="1"/>
          <p:nvPr/>
        </p:nvSpPr>
        <p:spPr>
          <a:xfrm>
            <a:off x="9076726" y="10294240"/>
            <a:ext cx="1033177" cy="142731"/>
          </a:xfrm>
          <a:prstGeom prst="rect">
            <a:avLst/>
          </a:prstGeom>
        </p:spPr>
        <p:txBody>
          <a:bodyPr lIns="0" tIns="0" rIns="0" bIns="0" rtlCol="0" anchor="t">
            <a:spAutoFit/>
          </a:bodyPr>
          <a:lstStyle/>
          <a:p>
            <a:pPr>
              <a:lnSpc>
                <a:spcPts val="1175"/>
              </a:lnSpc>
            </a:pPr>
            <a:r>
              <a:rPr lang="en-US" sz="839" spc="-2">
                <a:solidFill>
                  <a:srgbClr val="9D9FA2"/>
                </a:solidFill>
                <a:latin typeface="IBM Plex Sans"/>
                <a:ea typeface="IBM Plex Sans"/>
                <a:cs typeface="IBM Plex Sans"/>
                <a:sym typeface="IBM Plex Sans"/>
              </a:rPr>
              <a:t>Európai Űrügynökség</a:t>
            </a:r>
            <a:r>
              <a:rPr lang="en-US" sz="839" spc="-2">
                <a:solidFill>
                  <a:srgbClr val="EBEBEB"/>
                </a:solidFill>
                <a:latin typeface="IBM Plex Sans"/>
                <a:ea typeface="IBM Plex Sans"/>
                <a:cs typeface="IBM Plex Sans"/>
                <a:sym typeface="IBM Plex Sans"/>
              </a:rPr>
              <a:t> </a:t>
            </a:r>
          </a:p>
        </p:txBody>
      </p:sp>
      <p:sp>
        <p:nvSpPr>
          <p:cNvPr id="6" name="TextBox 6"/>
          <p:cNvSpPr txBox="1"/>
          <p:nvPr/>
        </p:nvSpPr>
        <p:spPr>
          <a:xfrm>
            <a:off x="4067005" y="1018690"/>
            <a:ext cx="648205" cy="251159"/>
          </a:xfrm>
          <a:prstGeom prst="rect">
            <a:avLst/>
          </a:prstGeom>
        </p:spPr>
        <p:txBody>
          <a:bodyPr lIns="0" tIns="0" rIns="0" bIns="0" rtlCol="0" anchor="t">
            <a:spAutoFit/>
          </a:bodyPr>
          <a:lstStyle/>
          <a:p>
            <a:pPr>
              <a:lnSpc>
                <a:spcPts val="2116"/>
              </a:lnSpc>
            </a:pPr>
            <a:r>
              <a:rPr lang="en-US" sz="1511" b="1" spc="-13">
                <a:solidFill>
                  <a:srgbClr val="009ADA"/>
                </a:solidFill>
                <a:latin typeface="IBM Plex Sans Bold"/>
                <a:ea typeface="IBM Plex Sans Bold"/>
                <a:cs typeface="IBM Plex Sans Bold"/>
                <a:sym typeface="IBM Plex Sans Bold"/>
              </a:rPr>
              <a:t>Linkek</a:t>
            </a:r>
            <a:r>
              <a:rPr lang="en-US" sz="1511" b="1" spc="-13">
                <a:solidFill>
                  <a:srgbClr val="EBEBEB"/>
                </a:solidFill>
                <a:latin typeface="IBM Plex Sans Bold"/>
                <a:ea typeface="IBM Plex Sans Bold"/>
                <a:cs typeface="IBM Plex Sans Bold"/>
                <a:sym typeface="IBM Plex Sans Bold"/>
              </a:rPr>
              <a:t> </a:t>
            </a:r>
          </a:p>
        </p:txBody>
      </p:sp>
      <p:sp>
        <p:nvSpPr>
          <p:cNvPr id="7" name="TextBox 7"/>
          <p:cNvSpPr txBox="1"/>
          <p:nvPr/>
        </p:nvSpPr>
        <p:spPr>
          <a:xfrm>
            <a:off x="3795733" y="5209870"/>
            <a:ext cx="6986359" cy="1504258"/>
          </a:xfrm>
          <a:prstGeom prst="rect">
            <a:avLst/>
          </a:prstGeom>
        </p:spPr>
        <p:txBody>
          <a:bodyPr lIns="0" tIns="0" rIns="0" bIns="0" rtlCol="0" anchor="t">
            <a:spAutoFit/>
          </a:bodyPr>
          <a:lstStyle/>
          <a:p>
            <a:pPr>
              <a:lnSpc>
                <a:spcPts val="1814"/>
              </a:lnSpc>
            </a:pPr>
            <a:r>
              <a:rPr lang="en-US" sz="1296" b="1" spc="-9" dirty="0" err="1">
                <a:solidFill>
                  <a:srgbClr val="009ADA"/>
                </a:solidFill>
                <a:latin typeface="IBM Plex Sans Bold"/>
                <a:ea typeface="IBM Plex Sans Bold"/>
                <a:cs typeface="IBM Plex Sans Bold"/>
                <a:sym typeface="IBM Plex Sans Bold"/>
                <a:hlinkClick r:id="rId3" tooltip="https://cci.esa.int/"/>
              </a:rPr>
              <a:t>További</a:t>
            </a:r>
            <a:r>
              <a:rPr lang="en-US" sz="1296" b="1" spc="-9" dirty="0">
                <a:solidFill>
                  <a:srgbClr val="009ADA"/>
                </a:solidFill>
                <a:latin typeface="IBM Plex Sans Bold"/>
                <a:ea typeface="IBM Plex Sans Bold"/>
                <a:cs typeface="IBM Plex Sans Bold"/>
                <a:sym typeface="IBM Plex Sans Bold"/>
              </a:rPr>
              <a:t> </a:t>
            </a:r>
            <a:r>
              <a:rPr lang="en-US" sz="1296" b="1" spc="-9" dirty="0" err="1">
                <a:solidFill>
                  <a:srgbClr val="009ADA"/>
                </a:solidFill>
                <a:latin typeface="IBM Plex Sans Bold"/>
                <a:ea typeface="IBM Plex Sans Bold"/>
                <a:cs typeface="IBM Plex Sans Bold"/>
                <a:sym typeface="IBM Plex Sans Bold"/>
              </a:rPr>
              <a:t>információk</a:t>
            </a:r>
            <a:r>
              <a:rPr lang="en-US" sz="1296" b="1" spc="-9" dirty="0">
                <a:solidFill>
                  <a:srgbClr val="9D9FA2"/>
                </a:solidFill>
                <a:latin typeface="IBM Plex Sans Bold"/>
                <a:ea typeface="IBM Plex Sans Bold"/>
                <a:cs typeface="IBM Plex Sans Bold"/>
                <a:sym typeface="IBM Plex Sans Bold"/>
              </a:rPr>
              <a:t> </a:t>
            </a:r>
          </a:p>
          <a:p>
            <a:pPr>
              <a:lnSpc>
                <a:spcPts val="1466"/>
              </a:lnSpc>
            </a:pPr>
            <a:r>
              <a:rPr lang="en-US" sz="1103" spc="-9" dirty="0" err="1">
                <a:solidFill>
                  <a:srgbClr val="231F20"/>
                </a:solidFill>
                <a:latin typeface="IBM Plex Sans"/>
                <a:ea typeface="IBM Plex Sans"/>
                <a:cs typeface="IBM Plex Sans"/>
                <a:sym typeface="IBM Plex Sans"/>
              </a:rPr>
              <a:t>Tengeráramlatokat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mutató</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interaktív</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modul</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melyet</a:t>
            </a:r>
            <a:r>
              <a:rPr lang="en-US" sz="1103" spc="-9" dirty="0">
                <a:solidFill>
                  <a:srgbClr val="231F20"/>
                </a:solidFill>
                <a:latin typeface="IBM Plex Sans"/>
                <a:ea typeface="IBM Plex Sans"/>
                <a:cs typeface="IBM Plex Sans"/>
                <a:sym typeface="IBM Plex Sans"/>
              </a:rPr>
              <a:t> a Forskning.no </a:t>
            </a:r>
            <a:r>
              <a:rPr lang="en-US" sz="1103" spc="-9" dirty="0" err="1">
                <a:solidFill>
                  <a:srgbClr val="231F20"/>
                </a:solidFill>
                <a:latin typeface="IBM Plex Sans"/>
                <a:ea typeface="IBM Plex Sans"/>
                <a:cs typeface="IBM Plex Sans"/>
                <a:sym typeface="IBM Plex Sans"/>
              </a:rPr>
              <a:t>fejlesztett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 Nordic ESERO </a:t>
            </a:r>
            <a:r>
              <a:rPr lang="en-US" sz="1103" spc="-9" dirty="0" err="1">
                <a:solidFill>
                  <a:srgbClr val="231F20"/>
                </a:solidFill>
                <a:latin typeface="IBM Plex Sans"/>
                <a:ea typeface="IBM Plex Sans"/>
                <a:cs typeface="IBM Plex Sans"/>
                <a:sym typeface="IBM Plex Sans"/>
              </a:rPr>
              <a:t>fordított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angolra</a:t>
            </a:r>
            <a:r>
              <a:rPr lang="en-US" sz="1103" spc="-9" dirty="0">
                <a:solidFill>
                  <a:srgbClr val="231F20"/>
                </a:solidFill>
                <a:latin typeface="IBM Plex Sans"/>
                <a:ea typeface="IBM Plex Sans"/>
                <a:cs typeface="IBM Plex Sans"/>
                <a:sym typeface="IBM Plex Sans"/>
              </a:rPr>
              <a:t>:</a:t>
            </a:r>
            <a:r>
              <a:rPr lang="en-US" sz="1103" spc="-9" dirty="0">
                <a:solidFill>
                  <a:srgbClr val="231F20"/>
                </a:solidFill>
                <a:latin typeface="IBM Plex Sans"/>
                <a:ea typeface="IBM Plex Sans"/>
                <a:cs typeface="IBM Plex Sans"/>
                <a:sym typeface="IBM Plex Sans"/>
                <a:hlinkClick r:id="rId4" tooltip="https://esamultimedia.esa.int/docs/edu/sea_currents_english.zip"/>
              </a:rPr>
              <a:t> </a:t>
            </a:r>
            <a:r>
              <a:rPr lang="en-US" sz="1103" spc="-9" dirty="0">
                <a:solidFill>
                  <a:srgbClr val="205E9E"/>
                </a:solidFill>
                <a:latin typeface="IBM Plex Sans"/>
                <a:ea typeface="IBM Plex Sans"/>
                <a:cs typeface="IBM Plex Sans"/>
                <a:sym typeface="IBM Plex Sans"/>
                <a:hlinkClick r:id="rId4" tooltip="https://esamultimedia.esa.int/docs/edu/sea_currents_english.zip"/>
              </a:rPr>
              <a:t>https://esamultimedia.esa.int/docs/edu/sea_currents_english.zip</a:t>
            </a:r>
            <a:r>
              <a:rPr lang="en-US" sz="1103" spc="-9" dirty="0">
                <a:solidFill>
                  <a:srgbClr val="231F20"/>
                </a:solidFill>
                <a:latin typeface="IBM Plex Sans"/>
                <a:ea typeface="IBM Plex Sans"/>
                <a:cs typeface="IBM Plex Sans"/>
                <a:sym typeface="IBM Plex Sans"/>
                <a:hlinkClick r:id="rId4" tooltip="https://esamultimedia.esa.int/docs/edu/sea_currents_english.zip"/>
              </a:rPr>
              <a:t> </a:t>
            </a:r>
          </a:p>
          <a:p>
            <a:pPr>
              <a:lnSpc>
                <a:spcPts val="2759"/>
              </a:lnSpc>
            </a:pPr>
            <a:r>
              <a:rPr lang="en-US" sz="1103" spc="-9" dirty="0">
                <a:solidFill>
                  <a:srgbClr val="231F20"/>
                </a:solidFill>
                <a:latin typeface="IBM Plex Sans"/>
                <a:ea typeface="IBM Plex Sans"/>
                <a:cs typeface="IBM Plex Sans"/>
                <a:sym typeface="IBM Plex Sans"/>
              </a:rPr>
              <a:t>Universi</a:t>
            </a:r>
            <a:r>
              <a:rPr lang="en-US" sz="1103" spc="-9" dirty="0">
                <a:solidFill>
                  <a:srgbClr val="231F20"/>
                </a:solidFill>
                <a:latin typeface="IBM Plex Sans"/>
                <a:ea typeface="IBM Plex Sans"/>
                <a:cs typeface="IBM Plex Sans"/>
                <a:sym typeface="IBM Plex Sans"/>
                <a:hlinkClick r:id="rId4" tooltip="https://esamultimedia.esa.int/docs/edu/sea_currents_english.zip"/>
              </a:rPr>
              <a:t>ty of Wisconsin-Madison Space Science and Engineering Center –</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tengerfelszíni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hőmérsékleti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adatok</a:t>
            </a:r>
            <a:r>
              <a:rPr lang="en-US" sz="1103" spc="-9" dirty="0">
                <a:solidFill>
                  <a:srgbClr val="231F20"/>
                </a:solidFill>
                <a:latin typeface="IBM Plex Sans"/>
                <a:ea typeface="IBM Plex Sans"/>
                <a:cs typeface="IBM Plex Sans"/>
                <a:sym typeface="IBM Plex Sans"/>
              </a:rPr>
              <a:t> </a:t>
            </a:r>
          </a:p>
          <a:p>
            <a:pPr>
              <a:lnSpc>
                <a:spcPts val="551"/>
              </a:lnSpc>
            </a:pPr>
            <a:r>
              <a:rPr lang="en-US" sz="1103" spc="-9" dirty="0">
                <a:solidFill>
                  <a:srgbClr val="205E9E"/>
                </a:solidFill>
                <a:latin typeface="IBM Plex Sans"/>
                <a:ea typeface="IBM Plex Sans"/>
                <a:cs typeface="IBM Plex Sans"/>
                <a:sym typeface="IBM Plex Sans"/>
                <a:hlinkClick r:id="rId5" tooltip="https://www.ssec.wisc.edu/data/sst/"/>
              </a:rPr>
              <a:t>www.ssec.wisc.edu/data/sst</a:t>
            </a:r>
            <a:r>
              <a:rPr lang="en-US" sz="1103" spc="-9" dirty="0">
                <a:solidFill>
                  <a:srgbClr val="231F20"/>
                </a:solidFill>
                <a:latin typeface="IBM Plex Sans"/>
                <a:ea typeface="IBM Plex Sans"/>
                <a:cs typeface="IBM Plex Sans"/>
                <a:sym typeface="IBM Plex Sans"/>
                <a:hlinkClick r:id="rId5" tooltip="https://www.ssec.wisc.edu/data/sst/"/>
              </a:rPr>
              <a:t> </a:t>
            </a:r>
          </a:p>
          <a:p>
            <a:pPr>
              <a:lnSpc>
                <a:spcPts val="2759"/>
              </a:lnSpc>
            </a:pPr>
            <a:r>
              <a:rPr lang="en-US" sz="1103" spc="-9" dirty="0" err="1">
                <a:solidFill>
                  <a:srgbClr val="231F20"/>
                </a:solidFill>
                <a:latin typeface="IBM Plex Sans"/>
                <a:ea typeface="IBM Plex Sans"/>
                <a:cs typeface="IBM Plex Sans"/>
                <a:sym typeface="IBM Plex Sans"/>
                <a:hlinkClick r:id="rId5" tooltip="https://www.ssec.wisc.edu/data/sst/"/>
              </a:rPr>
              <a:t>Animáció</a:t>
            </a:r>
            <a:r>
              <a:rPr lang="en-US" sz="1103" spc="-9" dirty="0">
                <a:solidFill>
                  <a:srgbClr val="231F20"/>
                </a:solidFill>
                <a:latin typeface="IBM Plex Sans"/>
                <a:ea typeface="IBM Plex Sans"/>
                <a:cs typeface="IBM Plex Sans"/>
                <a:sym typeface="IBM Plex Sans"/>
                <a:hlinkClick r:id="rId5" tooltip="https://www.ssec.wisc.edu/data/sst/"/>
              </a:rPr>
              <a:t>, </a:t>
            </a:r>
            <a:r>
              <a:rPr lang="en-US" sz="1103" spc="-9" dirty="0" err="1">
                <a:solidFill>
                  <a:srgbClr val="231F20"/>
                </a:solidFill>
                <a:latin typeface="IBM Plex Sans"/>
                <a:ea typeface="IBM Plex Sans"/>
                <a:cs typeface="IBM Plex Sans"/>
                <a:sym typeface="IBM Plex Sans"/>
                <a:hlinkClick r:id="rId5" tooltip="https://www.ssec.wisc.edu/data/sst/"/>
              </a:rPr>
              <a:t>amely</a:t>
            </a:r>
            <a:r>
              <a:rPr lang="en-US" sz="1103" spc="-9" dirty="0">
                <a:solidFill>
                  <a:srgbClr val="231F20"/>
                </a:solidFill>
                <a:latin typeface="IBM Plex Sans"/>
                <a:ea typeface="IBM Plex Sans"/>
                <a:cs typeface="IBM Plex Sans"/>
                <a:sym typeface="IBM Plex Sans"/>
                <a:hlinkClick r:id="rId5" tooltip="https://www.ssec.wisc.edu/data/sst/"/>
              </a:rPr>
              <a:t> a </a:t>
            </a:r>
            <a:r>
              <a:rPr lang="en-US" sz="1103" spc="-9" dirty="0" err="1">
                <a:solidFill>
                  <a:srgbClr val="231F20"/>
                </a:solidFill>
                <a:latin typeface="IBM Plex Sans"/>
                <a:ea typeface="IBM Plex Sans"/>
                <a:cs typeface="IBM Plex Sans"/>
                <a:sym typeface="IBM Plex Sans"/>
                <a:hlinkClick r:id="rId5" tooltip="https://www.ssec.wisc.edu/data/sst/"/>
              </a:rPr>
              <a:t>tengerfels</a:t>
            </a:r>
            <a:r>
              <a:rPr lang="en-US" sz="1103" spc="-9" dirty="0" err="1">
                <a:solidFill>
                  <a:srgbClr val="231F20"/>
                </a:solidFill>
                <a:latin typeface="IBM Plex Sans"/>
                <a:ea typeface="IBM Plex Sans"/>
                <a:cs typeface="IBM Plex Sans"/>
                <a:sym typeface="IBM Plex Sans"/>
              </a:rPr>
              <a:t>zín</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hőmérsékletének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változásait</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mutatja</a:t>
            </a:r>
            <a:r>
              <a:rPr lang="en-US" sz="1103" spc="-9" dirty="0">
                <a:solidFill>
                  <a:srgbClr val="231F20"/>
                </a:solidFill>
                <a:latin typeface="IBM Plex Sans"/>
                <a:ea typeface="IBM Plex Sans"/>
                <a:cs typeface="IBM Plex Sans"/>
                <a:sym typeface="IBM Plex Sans"/>
              </a:rPr>
              <a:t> be </a:t>
            </a:r>
            <a:r>
              <a:rPr lang="en-US" sz="1103" spc="-9" dirty="0" err="1">
                <a:solidFill>
                  <a:srgbClr val="231F20"/>
                </a:solidFill>
                <a:latin typeface="IBM Plex Sans"/>
                <a:ea typeface="IBM Plex Sans"/>
                <a:cs typeface="IBM Plex Sans"/>
                <a:sym typeface="IBM Plex Sans"/>
              </a:rPr>
              <a:t>globálisan</a:t>
            </a:r>
            <a:r>
              <a:rPr lang="en-US" sz="1103" spc="-9" dirty="0">
                <a:solidFill>
                  <a:srgbClr val="231F20"/>
                </a:solidFill>
                <a:latin typeface="IBM Plex Sans"/>
                <a:ea typeface="IBM Plex Sans"/>
                <a:cs typeface="IBM Plex Sans"/>
                <a:sym typeface="IBM Plex Sans"/>
              </a:rPr>
              <a:t> 1991-től 2010-ig. </a:t>
            </a:r>
            <a:r>
              <a:rPr lang="en-US" sz="1103" spc="-9" dirty="0" err="1">
                <a:solidFill>
                  <a:srgbClr val="231F20"/>
                </a:solidFill>
                <a:latin typeface="IBM Plex Sans"/>
                <a:ea typeface="IBM Plex Sans"/>
                <a:cs typeface="IBM Plex Sans"/>
                <a:sym typeface="IBM Plex Sans"/>
              </a:rPr>
              <a:t>Forrás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az</a:t>
            </a:r>
            <a:r>
              <a:rPr lang="en-US" sz="1103" spc="-9" dirty="0">
                <a:solidFill>
                  <a:srgbClr val="231F20"/>
                </a:solidFill>
                <a:latin typeface="IBM Plex Sans"/>
                <a:ea typeface="IBM Plex Sans"/>
                <a:cs typeface="IBM Plex Sans"/>
                <a:sym typeface="IBM Plex Sans"/>
              </a:rPr>
              <a:t> </a:t>
            </a:r>
          </a:p>
          <a:p>
            <a:pPr>
              <a:lnSpc>
                <a:spcPts val="551"/>
              </a:lnSpc>
            </a:pPr>
            <a:r>
              <a:rPr lang="en-US" sz="1103" spc="-9" dirty="0" err="1">
                <a:solidFill>
                  <a:srgbClr val="231F20"/>
                </a:solidFill>
                <a:latin typeface="IBM Plex Sans"/>
                <a:ea typeface="IBM Plex Sans"/>
                <a:cs typeface="IBM Plex Sans"/>
                <a:sym typeface="IBM Plex Sans"/>
              </a:rPr>
              <a:t>Európai</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Űrügynökség</a:t>
            </a:r>
            <a:r>
              <a:rPr lang="en-US" sz="1103" spc="-9" dirty="0">
                <a:solidFill>
                  <a:srgbClr val="231F20"/>
                </a:solidFill>
                <a:latin typeface="IBM Plex Sans"/>
                <a:ea typeface="IBM Plex Sans"/>
                <a:cs typeface="IBM Plex Sans"/>
                <a:sym typeface="IBM Plex Sans"/>
              </a:rPr>
              <a:t> </a:t>
            </a:r>
          </a:p>
        </p:txBody>
      </p:sp>
      <p:sp>
        <p:nvSpPr>
          <p:cNvPr id="8" name="TextBox 8"/>
          <p:cNvSpPr txBox="1"/>
          <p:nvPr/>
        </p:nvSpPr>
        <p:spPr>
          <a:xfrm>
            <a:off x="3795733" y="2600145"/>
            <a:ext cx="4147623" cy="1940275"/>
          </a:xfrm>
          <a:prstGeom prst="rect">
            <a:avLst/>
          </a:prstGeom>
        </p:spPr>
        <p:txBody>
          <a:bodyPr lIns="0" tIns="0" rIns="0" bIns="0" rtlCol="0" anchor="t">
            <a:spAutoFit/>
          </a:bodyPr>
          <a:lstStyle/>
          <a:p>
            <a:pPr>
              <a:lnSpc>
                <a:spcPts val="1814"/>
              </a:lnSpc>
            </a:pPr>
            <a:r>
              <a:rPr lang="en-US" sz="1296" b="1" spc="-10">
                <a:solidFill>
                  <a:srgbClr val="009ADA"/>
                </a:solidFill>
                <a:latin typeface="IBM Plex Sans Bold"/>
                <a:ea typeface="IBM Plex Sans Bold"/>
                <a:cs typeface="IBM Plex Sans Bold"/>
                <a:sym typeface="IBM Plex Sans Bold"/>
                <a:hlinkClick r:id="rId6" tooltip="https://www.esa.int/Education/Classroom_resources"/>
              </a:rPr>
              <a:t>Az Európai Űrügynökség űrprog</a:t>
            </a:r>
            <a:r>
              <a:rPr lang="en-US" sz="1296" b="1" spc="-10">
                <a:solidFill>
                  <a:srgbClr val="009ADA"/>
                </a:solidFill>
                <a:latin typeface="IBM Plex Sans Bold"/>
                <a:ea typeface="IBM Plex Sans Bold"/>
                <a:cs typeface="IBM Plex Sans Bold"/>
                <a:sym typeface="IBM Plex Sans Bold"/>
              </a:rPr>
              <a:t>ramjai</a:t>
            </a:r>
            <a:r>
              <a:rPr lang="en-US" sz="1296" b="1" spc="-10">
                <a:solidFill>
                  <a:srgbClr val="9D9FA2"/>
                </a:solidFill>
                <a:latin typeface="IBM Plex Sans Bold"/>
                <a:ea typeface="IBM Plex Sans Bold"/>
                <a:cs typeface="IBM Plex Sans Bold"/>
                <a:sym typeface="IBM Plex Sans Bold"/>
              </a:rPr>
              <a:t> </a:t>
            </a:r>
          </a:p>
          <a:p>
            <a:pPr>
              <a:lnSpc>
                <a:spcPts val="1463"/>
              </a:lnSpc>
            </a:pPr>
            <a:r>
              <a:rPr lang="en-US" sz="1103" spc="-9">
                <a:solidFill>
                  <a:srgbClr val="231F20"/>
                </a:solidFill>
                <a:latin typeface="IBM Plex Sans"/>
                <a:ea typeface="IBM Plex Sans"/>
                <a:cs typeface="IBM Plex Sans"/>
                <a:sym typeface="IBM Plex Sans"/>
              </a:rPr>
              <a:t>Az Európai Űrügynökség földmegfigyelési missziói </a:t>
            </a:r>
            <a:r>
              <a:rPr lang="en-US" sz="1103" spc="-9">
                <a:solidFill>
                  <a:srgbClr val="205E9E"/>
                </a:solidFill>
                <a:latin typeface="IBM Plex Sans"/>
                <a:ea typeface="IBM Plex Sans"/>
                <a:cs typeface="IBM Plex Sans"/>
                <a:sym typeface="IBM Plex Sans"/>
                <a:hlinkClick r:id="rId7" tooltip="https://www.esa.int/Our_Activities/Observing_the_Earth/ESA_for_Earth"/>
              </a:rPr>
              <a:t>esa.int/Our_Activities/Observing_the_Earth/ESA_for_Earth</a:t>
            </a:r>
            <a:r>
              <a:rPr lang="en-US" sz="1103" spc="-9">
                <a:solidFill>
                  <a:srgbClr val="231F20"/>
                </a:solidFill>
                <a:latin typeface="IBM Plex Sans"/>
                <a:ea typeface="IBM Plex Sans"/>
                <a:cs typeface="IBM Plex Sans"/>
                <a:sym typeface="IBM Plex Sans"/>
                <a:hlinkClick r:id="rId7" tooltip="https://www.esa.int/Our_Activities/Observing_the_Earth/ESA_for_Earth"/>
              </a:rPr>
              <a:t> </a:t>
            </a:r>
          </a:p>
          <a:p>
            <a:pPr>
              <a:lnSpc>
                <a:spcPts val="2759"/>
              </a:lnSpc>
            </a:pPr>
            <a:r>
              <a:rPr lang="en-US" sz="1103" spc="-9">
                <a:solidFill>
                  <a:srgbClr val="231F20"/>
                </a:solidFill>
                <a:latin typeface="IBM Plex Sans"/>
                <a:ea typeface="IBM Plex Sans"/>
                <a:cs typeface="IBM Plex Sans"/>
                <a:sym typeface="IBM Plex Sans"/>
                <a:hlinkClick r:id="rId7" tooltip="https://www.esa.int/Our_Activities/Observing_the_Earth/ESA_for_Earth"/>
              </a:rPr>
              <a:t>Sentinel-3 </a:t>
            </a:r>
          </a:p>
          <a:p>
            <a:pPr>
              <a:lnSpc>
                <a:spcPts val="551"/>
              </a:lnSpc>
            </a:pPr>
            <a:r>
              <a:rPr lang="en-US" sz="1103" spc="-9">
                <a:solidFill>
                  <a:srgbClr val="205E9E"/>
                </a:solidFill>
                <a:latin typeface="IBM Plex Sans"/>
                <a:ea typeface="IBM Plex Sans"/>
                <a:cs typeface="IBM Plex Sans"/>
                <a:sym typeface="IBM Plex Sans"/>
                <a:hlinkClick r:id="rId8" tooltip="https://www.esa.int/Our_Activities/Observing_the_Earth/Copernicus/Sentinel-3"/>
              </a:rPr>
              <a:t>esa.int/Our_Activities/Observing_the_Earth/Copernicus/Sentinel-3</a:t>
            </a:r>
            <a:r>
              <a:rPr lang="en-US" sz="1103" spc="-9">
                <a:solidFill>
                  <a:srgbClr val="231F20"/>
                </a:solidFill>
                <a:latin typeface="IBM Plex Sans"/>
                <a:ea typeface="IBM Plex Sans"/>
                <a:cs typeface="IBM Plex Sans"/>
                <a:sym typeface="IBM Plex Sans"/>
                <a:hlinkClick r:id="rId8" tooltip="https://www.esa.int/Our_Activities/Observing_the_Earth/Copernicus/Sentinel-3"/>
              </a:rPr>
              <a:t> </a:t>
            </a:r>
          </a:p>
          <a:p>
            <a:pPr>
              <a:lnSpc>
                <a:spcPts val="2759"/>
              </a:lnSpc>
            </a:pPr>
            <a:r>
              <a:rPr lang="en-US" sz="1103" spc="-9">
                <a:solidFill>
                  <a:srgbClr val="231F20"/>
                </a:solidFill>
                <a:latin typeface="IBM Plex Sans"/>
                <a:ea typeface="IBM Plex Sans"/>
                <a:cs typeface="IBM Plex Sans"/>
                <a:sym typeface="IBM Plex Sans"/>
                <a:hlinkClick r:id="rId8" tooltip="https://www.esa.int/Our_Activities/Observing_the_Earth/Copernicus/Sentinel-3"/>
              </a:rPr>
              <a:t>Sentinel-6 </a:t>
            </a:r>
          </a:p>
          <a:p>
            <a:pPr>
              <a:lnSpc>
                <a:spcPts val="551"/>
              </a:lnSpc>
            </a:pPr>
            <a:r>
              <a:rPr lang="en-US" sz="1103" spc="-9">
                <a:solidFill>
                  <a:srgbClr val="205E9E"/>
                </a:solidFill>
                <a:latin typeface="IBM Plex Sans"/>
                <a:ea typeface="IBM Plex Sans"/>
                <a:cs typeface="IBM Plex Sans"/>
                <a:sym typeface="IBM Plex Sans"/>
                <a:hlinkClick r:id="rId9" tooltip="https://www.esa.int/Our_Activities/Observing_the_Earth/Copernicus/Sentinel-6"/>
              </a:rPr>
              <a:t>esa.int/Our_Activities/Observing_the_Earth/Copernicus/Sentinel-6</a:t>
            </a:r>
            <a:r>
              <a:rPr lang="en-US" sz="1103" spc="-9">
                <a:solidFill>
                  <a:srgbClr val="231F20"/>
                </a:solidFill>
                <a:latin typeface="IBM Plex Sans"/>
                <a:ea typeface="IBM Plex Sans"/>
                <a:cs typeface="IBM Plex Sans"/>
                <a:sym typeface="IBM Plex Sans"/>
                <a:hlinkClick r:id="rId9" tooltip="https://www.esa.int/Our_Activities/Observing_the_Earth/Copernicus/Sentinel-6"/>
              </a:rPr>
              <a:t> </a:t>
            </a:r>
          </a:p>
          <a:p>
            <a:pPr>
              <a:lnSpc>
                <a:spcPts val="2759"/>
              </a:lnSpc>
            </a:pPr>
            <a:r>
              <a:rPr lang="en-US" sz="1103" spc="-9">
                <a:solidFill>
                  <a:srgbClr val="231F20"/>
                </a:solidFill>
                <a:latin typeface="IBM Plex Sans"/>
                <a:ea typeface="IBM Plex Sans"/>
                <a:cs typeface="IBM Plex Sans"/>
                <a:sym typeface="IBM Plex Sans"/>
                <a:hlinkClick r:id="rId9" tooltip="https://www.esa.int/Our_Activities/Observing_the_Earth/Copernicus/Sentinel-6"/>
              </a:rPr>
              <a:t>Az Európai Űrügynökség éghajlatváltozási kezdeményezése </a:t>
            </a:r>
          </a:p>
          <a:p>
            <a:pPr>
              <a:lnSpc>
                <a:spcPts val="551"/>
              </a:lnSpc>
            </a:pPr>
            <a:r>
              <a:rPr lang="en-US" sz="1103" spc="-9">
                <a:solidFill>
                  <a:srgbClr val="205E9E"/>
                </a:solidFill>
                <a:latin typeface="IBM Plex Sans"/>
                <a:ea typeface="IBM Plex Sans"/>
                <a:cs typeface="IBM Plex Sans"/>
                <a:sym typeface="IBM Plex Sans"/>
                <a:hlinkClick r:id="rId3" tooltip="https://cci.esa.int/"/>
              </a:rPr>
              <a:t>cci.esa.int</a:t>
            </a:r>
            <a:r>
              <a:rPr lang="en-US" sz="1103" spc="-9">
                <a:solidFill>
                  <a:srgbClr val="231F20"/>
                </a:solidFill>
                <a:latin typeface="IBM Plex Sans"/>
                <a:ea typeface="IBM Plex Sans"/>
                <a:cs typeface="IBM Plex Sans"/>
                <a:sym typeface="IBM Plex Sans"/>
                <a:hlinkClick r:id="rId3" tooltip="https://cci.esa.int/"/>
              </a:rPr>
              <a:t> </a:t>
            </a:r>
          </a:p>
        </p:txBody>
      </p:sp>
      <p:sp>
        <p:nvSpPr>
          <p:cNvPr id="9" name="TextBox 9"/>
          <p:cNvSpPr txBox="1"/>
          <p:nvPr/>
        </p:nvSpPr>
        <p:spPr>
          <a:xfrm>
            <a:off x="3795733" y="1566624"/>
            <a:ext cx="3125191" cy="603370"/>
          </a:xfrm>
          <a:prstGeom prst="rect">
            <a:avLst/>
          </a:prstGeom>
        </p:spPr>
        <p:txBody>
          <a:bodyPr lIns="0" tIns="0" rIns="0" bIns="0" rtlCol="0" anchor="t">
            <a:spAutoFit/>
          </a:bodyPr>
          <a:lstStyle/>
          <a:p>
            <a:pPr>
              <a:lnSpc>
                <a:spcPts val="1814"/>
              </a:lnSpc>
            </a:pPr>
            <a:r>
              <a:rPr lang="en-US" sz="1296" b="1" spc="-9">
                <a:solidFill>
                  <a:srgbClr val="009ADA"/>
                </a:solidFill>
                <a:latin typeface="IBM Plex Sans Bold"/>
                <a:ea typeface="IBM Plex Sans Bold"/>
                <a:cs typeface="IBM Plex Sans Bold"/>
                <a:sym typeface="IBM Plex Sans Bold"/>
              </a:rPr>
              <a:t>Az Európai Űrügynökség segédanyagai</a:t>
            </a:r>
            <a:r>
              <a:rPr lang="en-US" sz="1296" b="1" spc="-9">
                <a:solidFill>
                  <a:srgbClr val="9D9FA2"/>
                </a:solidFill>
                <a:latin typeface="IBM Plex Sans Bold"/>
                <a:ea typeface="IBM Plex Sans Bold"/>
                <a:cs typeface="IBM Plex Sans Bold"/>
                <a:sym typeface="IBM Plex Sans Bold"/>
              </a:rPr>
              <a:t> </a:t>
            </a:r>
          </a:p>
          <a:p>
            <a:pPr>
              <a:lnSpc>
                <a:spcPts val="1463"/>
              </a:lnSpc>
            </a:pPr>
            <a:r>
              <a:rPr lang="en-US" sz="1103" spc="-9">
                <a:solidFill>
                  <a:srgbClr val="231F20"/>
                </a:solidFill>
                <a:latin typeface="IBM Plex Sans"/>
                <a:ea typeface="IBM Plex Sans"/>
                <a:cs typeface="IBM Plex Sans"/>
                <a:sym typeface="IBM Plex Sans"/>
              </a:rPr>
              <a:t>Oktatási segédanyagok </a:t>
            </a:r>
            <a:r>
              <a:rPr lang="en-US" sz="1103" spc="-9">
                <a:solidFill>
                  <a:srgbClr val="205E9E"/>
                </a:solidFill>
                <a:latin typeface="IBM Plex Sans"/>
                <a:ea typeface="IBM Plex Sans"/>
                <a:cs typeface="IBM Plex Sans"/>
                <a:sym typeface="IBM Plex Sans"/>
                <a:hlinkClick r:id="rId6" tooltip="https://www.esa.int/Education/Classroom_resources"/>
              </a:rPr>
              <a:t>esa.int/Education/Classroom_resources</a:t>
            </a:r>
            <a:r>
              <a:rPr lang="en-US" sz="1103" spc="-9">
                <a:solidFill>
                  <a:srgbClr val="231F20"/>
                </a:solidFill>
                <a:latin typeface="IBM Plex Sans"/>
                <a:ea typeface="IBM Plex Sans"/>
                <a:cs typeface="IBM Plex Sans"/>
                <a:sym typeface="IBM Plex Sans"/>
                <a:hlinkClick r:id="rId6" tooltip="https://www.esa.int/Education/Classroom_resources"/>
              </a:rPr>
              <a:t> </a:t>
            </a:r>
          </a:p>
        </p:txBody>
      </p:sp>
      <p:sp>
        <p:nvSpPr>
          <p:cNvPr id="10" name="TextBox 10"/>
          <p:cNvSpPr txBox="1"/>
          <p:nvPr/>
        </p:nvSpPr>
        <p:spPr>
          <a:xfrm>
            <a:off x="3835356" y="6934743"/>
            <a:ext cx="2181854" cy="268062"/>
          </a:xfrm>
          <a:prstGeom prst="rect">
            <a:avLst/>
          </a:prstGeom>
        </p:spPr>
        <p:txBody>
          <a:bodyPr lIns="0" tIns="0" rIns="0" bIns="0" rtlCol="0" anchor="t">
            <a:spAutoFit/>
          </a:bodyPr>
          <a:lstStyle/>
          <a:p>
            <a:pPr>
              <a:lnSpc>
                <a:spcPts val="2382"/>
              </a:lnSpc>
            </a:pPr>
            <a:r>
              <a:rPr lang="en-US" sz="1103" spc="-9">
                <a:solidFill>
                  <a:srgbClr val="231F20"/>
                </a:solidFill>
                <a:latin typeface="IBM Plex Sans"/>
                <a:ea typeface="IBM Plex Sans"/>
                <a:cs typeface="IBM Plex Sans"/>
                <a:sym typeface="IBM Plex Sans"/>
              </a:rPr>
              <a:t>éghajlatváltozási kezdeményezése </a:t>
            </a:r>
          </a:p>
        </p:txBody>
      </p:sp>
      <p:sp>
        <p:nvSpPr>
          <p:cNvPr id="11" name="TextBox 11"/>
          <p:cNvSpPr txBox="1"/>
          <p:nvPr/>
        </p:nvSpPr>
        <p:spPr>
          <a:xfrm>
            <a:off x="3795732" y="7292121"/>
            <a:ext cx="6892042" cy="1651734"/>
          </a:xfrm>
          <a:prstGeom prst="rect">
            <a:avLst/>
          </a:prstGeom>
        </p:spPr>
        <p:txBody>
          <a:bodyPr lIns="0" tIns="0" rIns="0" bIns="0" rtlCol="0" anchor="t">
            <a:spAutoFit/>
          </a:bodyPr>
          <a:lstStyle/>
          <a:p>
            <a:pPr>
              <a:lnSpc>
                <a:spcPts val="551"/>
              </a:lnSpc>
            </a:pPr>
            <a:r>
              <a:rPr lang="en-US" sz="1103" spc="-9" dirty="0">
                <a:solidFill>
                  <a:srgbClr val="205E9E"/>
                </a:solidFill>
                <a:latin typeface="IBM Plex Sans"/>
                <a:ea typeface="IBM Plex Sans"/>
                <a:cs typeface="IBM Plex Sans"/>
                <a:sym typeface="IBM Plex Sans"/>
                <a:hlinkClick r:id="rId10" tooltip="https://www.esa.int/spaceinvideos/Videos/2018/05/Global_sea-surface_temperature_1991_2010"/>
              </a:rPr>
              <a:t>esa.int/</a:t>
            </a:r>
            <a:r>
              <a:rPr lang="en-US" sz="1103" spc="-9" dirty="0" err="1">
                <a:solidFill>
                  <a:srgbClr val="205E9E"/>
                </a:solidFill>
                <a:latin typeface="IBM Plex Sans"/>
                <a:ea typeface="IBM Plex Sans"/>
                <a:cs typeface="IBM Plex Sans"/>
                <a:sym typeface="IBM Plex Sans"/>
                <a:hlinkClick r:id="rId10" tooltip="https://www.esa.int/spaceinvideos/Videos/2018/05/Global_sea-surface_temperature_1991_2010"/>
              </a:rPr>
              <a:t>spaceinvideos</a:t>
            </a:r>
            <a:r>
              <a:rPr lang="en-US" sz="1103" spc="-9" dirty="0">
                <a:solidFill>
                  <a:srgbClr val="205E9E"/>
                </a:solidFill>
                <a:latin typeface="IBM Plex Sans"/>
                <a:ea typeface="IBM Plex Sans"/>
                <a:cs typeface="IBM Plex Sans"/>
                <a:sym typeface="IBM Plex Sans"/>
                <a:hlinkClick r:id="rId10" tooltip="https://www.esa.int/spaceinvideos/Videos/2018/05/Global_sea-surface_temperature_1991_2010"/>
              </a:rPr>
              <a:t>/Videos/2018/05/Global_sea-surface_temperature_1991_2010</a:t>
            </a:r>
            <a:r>
              <a:rPr lang="en-US" sz="1103" spc="-9" dirty="0">
                <a:solidFill>
                  <a:srgbClr val="231F20"/>
                </a:solidFill>
                <a:latin typeface="IBM Plex Sans"/>
                <a:ea typeface="IBM Plex Sans"/>
                <a:cs typeface="IBM Plex Sans"/>
                <a:sym typeface="IBM Plex Sans"/>
                <a:hlinkClick r:id="rId10" tooltip="https://www.esa.int/spaceinvideos/Videos/2018/05/Global_sea-surface_temperature_1991_2010"/>
              </a:rPr>
              <a:t> </a:t>
            </a:r>
          </a:p>
          <a:p>
            <a:pPr>
              <a:lnSpc>
                <a:spcPts val="2759"/>
              </a:lnSpc>
            </a:pPr>
            <a:r>
              <a:rPr lang="en-US" sz="1103" spc="-9" dirty="0" err="1">
                <a:solidFill>
                  <a:srgbClr val="231F20"/>
                </a:solidFill>
                <a:latin typeface="IBM Plex Sans"/>
                <a:ea typeface="IBM Plex Sans"/>
                <a:cs typeface="IBM Plex Sans"/>
                <a:sym typeface="IBM Plex Sans"/>
                <a:hlinkClick r:id="rId10" tooltip="https://www.esa.int/spaceinvideos/Videos/2018/05/Global_sea-surface_temperature_1991_2010"/>
              </a:rPr>
              <a:t>Videó</a:t>
            </a:r>
            <a:r>
              <a:rPr lang="en-US" sz="1103" spc="-9" dirty="0">
                <a:solidFill>
                  <a:srgbClr val="231F20"/>
                </a:solidFill>
                <a:latin typeface="IBM Plex Sans"/>
                <a:ea typeface="IBM Plex Sans"/>
                <a:cs typeface="IBM Plex Sans"/>
                <a:sym typeface="IBM Plex Sans"/>
                <a:hlinkClick r:id="rId10" tooltip="https://www.esa.int/spaceinvideos/Videos/2018/05/Global_sea-surface_temperature_1991_2010"/>
              </a:rPr>
              <a:t> - </a:t>
            </a:r>
            <a:r>
              <a:rPr lang="en-US" sz="1103" spc="-9" dirty="0" err="1">
                <a:solidFill>
                  <a:srgbClr val="231F20"/>
                </a:solidFill>
                <a:latin typeface="IBM Plex Sans"/>
                <a:ea typeface="IBM Plex Sans"/>
                <a:cs typeface="IBM Plex Sans"/>
                <a:sym typeface="IBM Plex Sans"/>
                <a:hlinkClick r:id="rId10" tooltip="https://www.esa.int/spaceinvideos/Videos/2018/05/Global_sea-surface_temperature_1991_2010"/>
              </a:rPr>
              <a:t>az</a:t>
            </a:r>
            <a:r>
              <a:rPr lang="en-US" sz="1103" spc="-9" dirty="0">
                <a:solidFill>
                  <a:srgbClr val="231F20"/>
                </a:solidFill>
                <a:latin typeface="IBM Plex Sans"/>
                <a:ea typeface="IBM Plex Sans"/>
                <a:cs typeface="IBM Plex Sans"/>
                <a:sym typeface="IBM Plex Sans"/>
                <a:hlinkClick r:id="rId10" tooltip="https://www.esa.int/spaceinvideos/Videos/2018/05/Global_sea-surface_temperature_1991_2010"/>
              </a:rPr>
              <a:t> </a:t>
            </a:r>
            <a:r>
              <a:rPr lang="en-US" sz="1103" spc="-9" dirty="0" err="1">
                <a:solidFill>
                  <a:srgbClr val="231F20"/>
                </a:solidFill>
                <a:latin typeface="IBM Plex Sans"/>
                <a:ea typeface="IBM Plex Sans"/>
                <a:cs typeface="IBM Plex Sans"/>
                <a:sym typeface="IBM Plex Sans"/>
                <a:hlinkClick r:id="rId10" tooltip="https://www.esa.int/spaceinvideos/Videos/2018/05/Global_sea-surface_temperature_1991_2010"/>
              </a:rPr>
              <a:t>óceánokat</a:t>
            </a:r>
            <a:r>
              <a:rPr lang="en-US" sz="1103" spc="-9" dirty="0">
                <a:solidFill>
                  <a:srgbClr val="231F20"/>
                </a:solidFill>
                <a:latin typeface="IBM Plex Sans"/>
                <a:ea typeface="IBM Plex Sans"/>
                <a:cs typeface="IBM Plex Sans"/>
                <a:sym typeface="IBM Plex Sans"/>
                <a:hlinkClick r:id="rId10" tooltip="https://www.esa.int/spaceinvideos/Videos/2018/05/Global_sea-surface_temperature_1991_2010"/>
              </a:rPr>
              <a:t> </a:t>
            </a:r>
            <a:r>
              <a:rPr lang="en-US" sz="1103" spc="-9" dirty="0" err="1">
                <a:solidFill>
                  <a:srgbClr val="231F20"/>
                </a:solidFill>
                <a:latin typeface="IBM Plex Sans"/>
                <a:ea typeface="IBM Plex Sans"/>
                <a:cs typeface="IBM Plex Sans"/>
                <a:sym typeface="IBM Plex Sans"/>
                <a:hlinkClick r:id="rId10" tooltip="https://www.esa.int/spaceinvideos/Videos/2018/05/Global_sea-surface_temperature_1991_2010"/>
              </a:rPr>
              <a:t>megfigyelő</a:t>
            </a:r>
            <a:r>
              <a:rPr lang="en-US" sz="1103" spc="-9" dirty="0">
                <a:solidFill>
                  <a:srgbClr val="231F20"/>
                </a:solidFill>
                <a:latin typeface="IBM Plex Sans"/>
                <a:ea typeface="IBM Plex Sans"/>
                <a:cs typeface="IBM Plex Sans"/>
                <a:sym typeface="IBM Plex Sans"/>
                <a:hlinkClick r:id="rId10" tooltip="https://www.esa.int/spaceinvideos/Videos/2018/05/Global_sea-surface_temperature_1991_2010"/>
              </a:rPr>
              <a:t> Sentinel-3 </a:t>
            </a:r>
          </a:p>
          <a:p>
            <a:pPr>
              <a:lnSpc>
                <a:spcPts val="551"/>
              </a:lnSpc>
            </a:pPr>
            <a:r>
              <a:rPr lang="en-US" sz="1103" spc="-9" dirty="0">
                <a:solidFill>
                  <a:srgbClr val="205E9E"/>
                </a:solidFill>
                <a:latin typeface="IBM Plex Sans"/>
                <a:ea typeface="IBM Plex Sans"/>
                <a:cs typeface="IBM Plex Sans"/>
                <a:sym typeface="IBM Plex Sans"/>
                <a:hlinkClick r:id="rId11" tooltip="https://www.esa.int/spaceinvideos/Videos/2016/02/Sentinel-3_for_oceans"/>
              </a:rPr>
              <a:t>esa.int/</a:t>
            </a:r>
            <a:r>
              <a:rPr lang="en-US" sz="1103" spc="-9" dirty="0" err="1">
                <a:solidFill>
                  <a:srgbClr val="205E9E"/>
                </a:solidFill>
                <a:latin typeface="IBM Plex Sans"/>
                <a:ea typeface="IBM Plex Sans"/>
                <a:cs typeface="IBM Plex Sans"/>
                <a:sym typeface="IBM Plex Sans"/>
                <a:hlinkClick r:id="rId11" tooltip="https://www.esa.int/spaceinvideos/Videos/2016/02/Sentinel-3_for_oceans"/>
              </a:rPr>
              <a:t>spaceinvideos</a:t>
            </a:r>
            <a:r>
              <a:rPr lang="en-US" sz="1103" spc="-9" dirty="0">
                <a:solidFill>
                  <a:srgbClr val="205E9E"/>
                </a:solidFill>
                <a:latin typeface="IBM Plex Sans"/>
                <a:ea typeface="IBM Plex Sans"/>
                <a:cs typeface="IBM Plex Sans"/>
                <a:sym typeface="IBM Plex Sans"/>
                <a:hlinkClick r:id="rId11" tooltip="https://www.esa.int/spaceinvideos/Videos/2016/02/Sentinel-3_for_oceans"/>
              </a:rPr>
              <a:t>/Videos/2016/02/Sentinel-3_for_oceans</a:t>
            </a: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 </a:t>
            </a:r>
          </a:p>
          <a:p>
            <a:pPr>
              <a:lnSpc>
                <a:spcPts val="2759"/>
              </a:lnSpc>
            </a:pP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Az </a:t>
            </a:r>
            <a:r>
              <a:rPr lang="en-US" sz="1103" spc="-9" dirty="0" err="1">
                <a:solidFill>
                  <a:srgbClr val="231F20"/>
                </a:solidFill>
                <a:latin typeface="IBM Plex Sans"/>
                <a:ea typeface="IBM Plex Sans"/>
                <a:cs typeface="IBM Plex Sans"/>
                <a:sym typeface="IBM Plex Sans"/>
                <a:hlinkClick r:id="rId11" tooltip="https://www.esa.int/spaceinvideos/Videos/2016/02/Sentinel-3_for_oceans"/>
              </a:rPr>
              <a:t>Európai</a:t>
            </a: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 </a:t>
            </a:r>
            <a:r>
              <a:rPr lang="en-US" sz="1103" spc="-9" dirty="0" err="1">
                <a:solidFill>
                  <a:srgbClr val="231F20"/>
                </a:solidFill>
                <a:latin typeface="IBM Plex Sans"/>
                <a:ea typeface="IBM Plex Sans"/>
                <a:cs typeface="IBM Plex Sans"/>
                <a:sym typeface="IBM Plex Sans"/>
                <a:hlinkClick r:id="rId11" tooltip="https://www.esa.int/spaceinvideos/Videos/2016/02/Sentinel-3_for_oceans"/>
              </a:rPr>
              <a:t>Űrügynökség</a:t>
            </a: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 </a:t>
            </a:r>
            <a:r>
              <a:rPr lang="en-US" sz="1103" spc="-9" dirty="0" err="1">
                <a:solidFill>
                  <a:srgbClr val="231F20"/>
                </a:solidFill>
                <a:latin typeface="IBM Plex Sans"/>
                <a:ea typeface="IBM Plex Sans"/>
                <a:cs typeface="IBM Plex Sans"/>
                <a:sym typeface="IBM Plex Sans"/>
                <a:hlinkClick r:id="rId11" tooltip="https://www.esa.int/spaceinvideos/Videos/2016/02/Sentinel-3_for_oceans"/>
              </a:rPr>
              <a:t>óceánkutatási</a:t>
            </a: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 </a:t>
            </a:r>
            <a:r>
              <a:rPr lang="en-US" sz="1103" spc="-9" dirty="0" err="1">
                <a:solidFill>
                  <a:srgbClr val="231F20"/>
                </a:solidFill>
                <a:latin typeface="IBM Plex Sans"/>
                <a:ea typeface="IBM Plex Sans"/>
                <a:cs typeface="IBM Plex Sans"/>
                <a:sym typeface="IBM Plex Sans"/>
                <a:hlinkClick r:id="rId11" tooltip="https://www.esa.int/spaceinvideos/Videos/2016/02/Sentinel-3_for_oceans"/>
              </a:rPr>
              <a:t>tevékenységéhez</a:t>
            </a:r>
            <a:r>
              <a:rPr lang="en-US" sz="1103" spc="-9" dirty="0">
                <a:solidFill>
                  <a:srgbClr val="231F20"/>
                </a:solidFill>
                <a:latin typeface="IBM Plex Sans"/>
                <a:ea typeface="IBM Plex Sans"/>
                <a:cs typeface="IBM Plex Sans"/>
                <a:sym typeface="IBM Plex Sans"/>
                <a:hlinkClick r:id="rId11" tooltip="https://www.esa.int/spaceinvideos/Videos/2016/02/Sentinel-3_for_oceans"/>
              </a:rPr>
              <a:t> </a:t>
            </a:r>
            <a:r>
              <a:rPr lang="en-US" sz="1103" spc="-9" dirty="0" err="1">
                <a:solidFill>
                  <a:srgbClr val="231F20"/>
                </a:solidFill>
                <a:latin typeface="IBM Plex Sans"/>
                <a:ea typeface="IBM Plex Sans"/>
                <a:cs typeface="IBM Plex Sans"/>
                <a:sym typeface="IBM Plex Sans"/>
                <a:hlinkClick r:id="rId11" tooltip="https://www.esa.int/spaceinvideos/Videos/2016/02/Sentinel-3_for_oceans"/>
              </a:rPr>
              <a:t>kapc</a:t>
            </a:r>
            <a:r>
              <a:rPr lang="en-US" sz="1103" spc="-9" dirty="0" err="1">
                <a:solidFill>
                  <a:srgbClr val="231F20"/>
                </a:solidFill>
                <a:latin typeface="IBM Plex Sans"/>
                <a:ea typeface="IBM Plex Sans"/>
                <a:cs typeface="IBM Plex Sans"/>
                <a:sym typeface="IBM Plex Sans"/>
              </a:rPr>
              <a:t>solódó</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videók</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és</a:t>
            </a:r>
            <a:r>
              <a:rPr lang="en-US" sz="1103" spc="-9" dirty="0">
                <a:solidFill>
                  <a:srgbClr val="231F20"/>
                </a:solidFill>
                <a:latin typeface="IBM Plex Sans"/>
                <a:ea typeface="IBM Plex Sans"/>
                <a:cs typeface="IBM Plex Sans"/>
                <a:sym typeface="IBM Plex Sans"/>
              </a:rPr>
              <a:t> </a:t>
            </a:r>
            <a:r>
              <a:rPr lang="en-US" sz="1103" spc="-9" dirty="0" err="1">
                <a:solidFill>
                  <a:srgbClr val="231F20"/>
                </a:solidFill>
                <a:latin typeface="IBM Plex Sans"/>
                <a:ea typeface="IBM Plex Sans"/>
                <a:cs typeface="IBM Plex Sans"/>
                <a:sym typeface="IBM Plex Sans"/>
              </a:rPr>
              <a:t>animációk</a:t>
            </a:r>
            <a:r>
              <a:rPr lang="en-US" sz="1103" spc="-9" dirty="0">
                <a:solidFill>
                  <a:srgbClr val="231F20"/>
                </a:solidFill>
                <a:latin typeface="IBM Plex Sans"/>
                <a:ea typeface="IBM Plex Sans"/>
                <a:cs typeface="IBM Plex Sans"/>
                <a:sym typeface="IBM Plex Sans"/>
              </a:rPr>
              <a:t> </a:t>
            </a:r>
          </a:p>
          <a:p>
            <a:pPr>
              <a:lnSpc>
                <a:spcPts val="551"/>
              </a:lnSpc>
            </a:pPr>
            <a:r>
              <a:rPr lang="en-US" sz="1103" spc="-9" dirty="0">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esa.int/</a:t>
            </a:r>
            <a:r>
              <a:rPr lang="en-US" sz="1103" spc="-9" dirty="0" err="1">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Our_Activities</a:t>
            </a:r>
            <a:r>
              <a:rPr lang="en-US" sz="1103" spc="-9" dirty="0">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a:t>
            </a:r>
            <a:r>
              <a:rPr lang="en-US" sz="1103" spc="-9" dirty="0" err="1">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Preparing_for_the_Future</a:t>
            </a:r>
            <a:r>
              <a:rPr lang="en-US" sz="1103" spc="-9" dirty="0">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a:t>
            </a:r>
            <a:r>
              <a:rPr lang="en-US" sz="1103" spc="-9" dirty="0" err="1">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Space_for_Earth</a:t>
            </a:r>
            <a:r>
              <a:rPr lang="en-US" sz="1103" spc="-9" dirty="0">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/Oceans/</a:t>
            </a:r>
            <a:r>
              <a:rPr lang="en-US" sz="1103" spc="-9" dirty="0" err="1">
                <a:solidFill>
                  <a:srgbClr val="205E9E"/>
                </a:solidFill>
                <a:latin typeface="IBM Plex Sans"/>
                <a:ea typeface="IBM Plex Sans"/>
                <a:cs typeface="IBM Plex Sans"/>
                <a:sym typeface="IBM Plex Sans"/>
                <a:hlinkClick r:id="rId12" tooltip="https://www.esa.int/Our_Activities/Preparing_for_the_Future/Space_for_Earth/Oceans/ESA_and_Oceans_videos"/>
              </a:rPr>
              <a:t>ESA_and_Oceans_videos</a:t>
            </a:r>
            <a:r>
              <a:rPr lang="en-US" sz="1103" spc="-9" dirty="0">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 </a:t>
            </a:r>
          </a:p>
          <a:p>
            <a:pPr>
              <a:lnSpc>
                <a:spcPts val="2759"/>
              </a:lnSpc>
            </a:pPr>
            <a:r>
              <a:rPr lang="en-US" sz="1103" spc="-9" dirty="0" err="1">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Középiskolai</a:t>
            </a:r>
            <a:r>
              <a:rPr lang="en-US" sz="1103" spc="-9" dirty="0">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 </a:t>
            </a:r>
            <a:r>
              <a:rPr lang="en-US" sz="1103" spc="-9" dirty="0" err="1">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természettudományos</a:t>
            </a:r>
            <a:r>
              <a:rPr lang="en-US" sz="1103" spc="-9" dirty="0">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 </a:t>
            </a:r>
            <a:r>
              <a:rPr lang="en-US" sz="1103" spc="-9" dirty="0" err="1">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oktatás</a:t>
            </a:r>
            <a:r>
              <a:rPr lang="en-US" sz="1103" spc="-9" dirty="0">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 </a:t>
            </a:r>
            <a:r>
              <a:rPr lang="en-US" sz="1103" spc="-9" dirty="0" err="1">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földmegfigyeléssel</a:t>
            </a:r>
            <a:r>
              <a:rPr lang="en-US" sz="1103" spc="-9" dirty="0">
                <a:solidFill>
                  <a:srgbClr val="231F20"/>
                </a:solidFill>
                <a:latin typeface="IBM Plex Sans"/>
                <a:ea typeface="IBM Plex Sans"/>
                <a:cs typeface="IBM Plex Sans"/>
                <a:sym typeface="IBM Plex Sans"/>
                <a:hlinkClick r:id="rId12" tooltip="https://www.esa.int/Our_Activities/Preparing_for_the_Future/Space_for_Earth/Oceans/ESA_and_Oceans_videos"/>
              </a:rPr>
              <a:t> (Science Education through Earth O</a:t>
            </a:r>
            <a:r>
              <a:rPr lang="en-US" sz="1103" spc="-9" dirty="0">
                <a:solidFill>
                  <a:srgbClr val="231F20"/>
                </a:solidFill>
                <a:latin typeface="IBM Plex Sans"/>
                <a:ea typeface="IBM Plex Sans"/>
                <a:cs typeface="IBM Plex Sans"/>
                <a:sym typeface="IBM Plex Sans"/>
              </a:rPr>
              <a:t>bservation </a:t>
            </a:r>
          </a:p>
          <a:p>
            <a:pPr>
              <a:lnSpc>
                <a:spcPts val="551"/>
              </a:lnSpc>
            </a:pPr>
            <a:r>
              <a:rPr lang="en-US" sz="1103" spc="-9" dirty="0">
                <a:solidFill>
                  <a:srgbClr val="231F20"/>
                </a:solidFill>
                <a:latin typeface="IBM Plex Sans"/>
                <a:ea typeface="IBM Plex Sans"/>
                <a:cs typeface="IBM Plex Sans"/>
                <a:sym typeface="IBM Plex Sans"/>
              </a:rPr>
              <a:t>for High Schools, SEOS) </a:t>
            </a:r>
            <a:r>
              <a:rPr lang="en-US" sz="1103" spc="-9" dirty="0" err="1">
                <a:solidFill>
                  <a:srgbClr val="231F20"/>
                </a:solidFill>
                <a:latin typeface="IBM Plex Sans"/>
                <a:ea typeface="IBM Plex Sans"/>
                <a:cs typeface="IBM Plex Sans"/>
                <a:sym typeface="IBM Plex Sans"/>
              </a:rPr>
              <a:t>projekt</a:t>
            </a:r>
            <a:r>
              <a:rPr lang="en-US" sz="1103" spc="-9" dirty="0">
                <a:solidFill>
                  <a:srgbClr val="231F20"/>
                </a:solidFill>
                <a:latin typeface="IBM Plex Sans"/>
                <a:ea typeface="IBM Plex Sans"/>
                <a:cs typeface="IBM Plex Sans"/>
                <a:sym typeface="IBM Plex Sans"/>
              </a:rPr>
              <a:t> </a:t>
            </a:r>
          </a:p>
          <a:p>
            <a:pPr>
              <a:lnSpc>
                <a:spcPts val="2375"/>
              </a:lnSpc>
            </a:pPr>
            <a:r>
              <a:rPr lang="en-US" sz="1103" spc="-9" dirty="0">
                <a:solidFill>
                  <a:srgbClr val="205E9E"/>
                </a:solidFill>
                <a:latin typeface="IBM Plex Sans"/>
                <a:ea typeface="IBM Plex Sans"/>
                <a:cs typeface="IBM Plex Sans"/>
                <a:sym typeface="IBM Plex Sans"/>
                <a:hlinkClick r:id="rId13" tooltip="https://seos-project.eu/oceancurrents/oceancurrents-c00-p01.html"/>
              </a:rPr>
              <a:t>seos-project.eu/</a:t>
            </a:r>
            <a:r>
              <a:rPr lang="en-US" sz="1103" spc="-9" dirty="0" err="1">
                <a:solidFill>
                  <a:srgbClr val="205E9E"/>
                </a:solidFill>
                <a:latin typeface="IBM Plex Sans"/>
                <a:ea typeface="IBM Plex Sans"/>
                <a:cs typeface="IBM Plex Sans"/>
                <a:sym typeface="IBM Plex Sans"/>
                <a:hlinkClick r:id="rId13" tooltip="https://seos-project.eu/oceancurrents/oceancurrents-c00-p01.html"/>
              </a:rPr>
              <a:t>oceancurrents</a:t>
            </a:r>
            <a:r>
              <a:rPr lang="en-US" sz="1103" spc="-9" dirty="0">
                <a:solidFill>
                  <a:srgbClr val="205E9E"/>
                </a:solidFill>
                <a:latin typeface="IBM Plex Sans"/>
                <a:ea typeface="IBM Plex Sans"/>
                <a:cs typeface="IBM Plex Sans"/>
                <a:sym typeface="IBM Plex Sans"/>
                <a:hlinkClick r:id="rId13" tooltip="https://seos-project.eu/oceancurrents/oceancurrents-c00-p01.html"/>
              </a:rPr>
              <a:t>/oceancurrents-c00-p01.html</a:t>
            </a:r>
            <a:r>
              <a:rPr lang="en-US" sz="1103" spc="-9" dirty="0">
                <a:solidFill>
                  <a:srgbClr val="231F20"/>
                </a:solidFill>
                <a:latin typeface="IBM Plex Sans"/>
                <a:ea typeface="IBM Plex Sans"/>
                <a:cs typeface="IBM Plex Sans"/>
                <a:sym typeface="IBM Plex Sans"/>
                <a:hlinkClick r:id="rId13" tooltip="https://seos-project.eu/oceancurrents/oceancurrents-c00-p01.html"/>
              </a:rPr>
              <a:t>s</a:t>
            </a:r>
            <a:r>
              <a:rPr lang="en-US" sz="1103" spc="-9" dirty="0">
                <a:solidFill>
                  <a:srgbClr val="231F20"/>
                </a:solidFill>
                <a:latin typeface="IBM Plex Sans"/>
                <a:ea typeface="IBM Plex Sans"/>
                <a:cs typeface="IBM Plex Sans"/>
                <a:sym typeface="IBM Plex Sans"/>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lass cup with a drink&#10;&#10;AI-generated content may be incorrect.">
            <a:extLst>
              <a:ext uri="{FF2B5EF4-FFF2-40B4-BE49-F238E27FC236}">
                <a16:creationId xmlns:a16="http://schemas.microsoft.com/office/drawing/2014/main" id="{FA51EEFA-1B41-92E0-3798-D430CD4FC9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4202" y="0"/>
            <a:ext cx="7128933" cy="10693400"/>
          </a:xfrm>
          <a:prstGeom prst="rect">
            <a:avLst/>
          </a:prstGeom>
        </p:spPr>
      </p:pic>
    </p:spTree>
    <p:extLst>
      <p:ext uri="{BB962C8B-B14F-4D97-AF65-F5344CB8AC3E}">
        <p14:creationId xmlns:p14="http://schemas.microsoft.com/office/powerpoint/2010/main" val="4140547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global warming&#10;&#10;AI-generated content may be incorrect.">
            <a:extLst>
              <a:ext uri="{FF2B5EF4-FFF2-40B4-BE49-F238E27FC236}">
                <a16:creationId xmlns:a16="http://schemas.microsoft.com/office/drawing/2014/main" id="{338A7FD2-692F-BDF8-9EC7-AE9224703C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3408" y="1917700"/>
            <a:ext cx="12512261" cy="7848600"/>
          </a:xfrm>
          <a:prstGeom prst="rect">
            <a:avLst/>
          </a:prstGeom>
        </p:spPr>
      </p:pic>
      <p:sp>
        <p:nvSpPr>
          <p:cNvPr id="4" name="TextBox 3">
            <a:extLst>
              <a:ext uri="{FF2B5EF4-FFF2-40B4-BE49-F238E27FC236}">
                <a16:creationId xmlns:a16="http://schemas.microsoft.com/office/drawing/2014/main" id="{C075C357-1960-0323-3F1F-5A9E3F48532E}"/>
              </a:ext>
            </a:extLst>
          </p:cNvPr>
          <p:cNvSpPr txBox="1"/>
          <p:nvPr/>
        </p:nvSpPr>
        <p:spPr>
          <a:xfrm>
            <a:off x="1108869" y="393700"/>
            <a:ext cx="12496800" cy="1200329"/>
          </a:xfrm>
          <a:prstGeom prst="rect">
            <a:avLst/>
          </a:prstGeom>
          <a:noFill/>
        </p:spPr>
        <p:txBody>
          <a:bodyPr wrap="square" rtlCol="0">
            <a:spAutoFit/>
          </a:bodyPr>
          <a:lstStyle/>
          <a:p>
            <a:pPr algn="ctr"/>
            <a:r>
              <a:rPr lang="hu-HU" sz="3600" b="1" dirty="0">
                <a:latin typeface="Tahoma" panose="020B0604030504040204" pitchFamily="34" charset="0"/>
                <a:ea typeface="Tahoma" panose="020B0604030504040204" pitchFamily="34" charset="0"/>
                <a:cs typeface="Tahoma" panose="020B0604030504040204" pitchFamily="34" charset="0"/>
              </a:rPr>
              <a:t>A globális termohalin vízkörzés</a:t>
            </a:r>
            <a:br>
              <a:rPr lang="hu-HU" sz="3600" b="1" dirty="0">
                <a:latin typeface="Tahoma" panose="020B0604030504040204" pitchFamily="34" charset="0"/>
                <a:ea typeface="Tahoma" panose="020B0604030504040204" pitchFamily="34" charset="0"/>
                <a:cs typeface="Tahoma" panose="020B0604030504040204" pitchFamily="34" charset="0"/>
              </a:rPr>
            </a:br>
            <a:r>
              <a:rPr lang="hu-HU" sz="3600" b="1" dirty="0">
                <a:latin typeface="Tahoma" panose="020B0604030504040204" pitchFamily="34" charset="0"/>
                <a:ea typeface="Tahoma" panose="020B0604030504040204" pitchFamily="34" charset="0"/>
                <a:cs typeface="Tahoma" panose="020B0604030504040204" pitchFamily="34" charset="0"/>
              </a:rPr>
              <a:t> avagy a Great </a:t>
            </a:r>
            <a:r>
              <a:rPr lang="hu-HU" sz="3600" b="1" dirty="0" err="1">
                <a:latin typeface="Tahoma" panose="020B0604030504040204" pitchFamily="34" charset="0"/>
                <a:ea typeface="Tahoma" panose="020B0604030504040204" pitchFamily="34" charset="0"/>
                <a:cs typeface="Tahoma" panose="020B0604030504040204" pitchFamily="34" charset="0"/>
              </a:rPr>
              <a:t>Conveyor</a:t>
            </a:r>
            <a:r>
              <a:rPr lang="hu-HU" sz="3600" b="1" dirty="0">
                <a:latin typeface="Tahoma" panose="020B0604030504040204" pitchFamily="34" charset="0"/>
                <a:ea typeface="Tahoma" panose="020B0604030504040204" pitchFamily="34" charset="0"/>
                <a:cs typeface="Tahoma" panose="020B0604030504040204" pitchFamily="34" charset="0"/>
              </a:rPr>
              <a:t> </a:t>
            </a:r>
            <a:r>
              <a:rPr lang="hu-HU" sz="3600" b="1" dirty="0" err="1">
                <a:latin typeface="Tahoma" panose="020B0604030504040204" pitchFamily="34" charset="0"/>
                <a:ea typeface="Tahoma" panose="020B0604030504040204" pitchFamily="34" charset="0"/>
                <a:cs typeface="Tahoma" panose="020B0604030504040204" pitchFamily="34" charset="0"/>
              </a:rPr>
              <a:t>Belt</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7020279A-39E4-9296-73E4-021066040AE8}"/>
              </a:ext>
            </a:extLst>
          </p:cNvPr>
          <p:cNvSpPr txBox="1"/>
          <p:nvPr/>
        </p:nvSpPr>
        <p:spPr>
          <a:xfrm>
            <a:off x="423069" y="10089972"/>
            <a:ext cx="11201400" cy="307777"/>
          </a:xfrm>
          <a:prstGeom prst="rect">
            <a:avLst/>
          </a:prstGeom>
          <a:noFill/>
        </p:spPr>
        <p:txBody>
          <a:bodyPr wrap="square" rtlCol="0">
            <a:spAutoFit/>
          </a:bodyPr>
          <a:lstStyle/>
          <a:p>
            <a:pPr algn="ctr"/>
            <a:r>
              <a:rPr lang="en-US" sz="1400" dirty="0">
                <a:hlinkClick r:id="rId3"/>
              </a:rPr>
              <a:t>Thermohaline circulation – Wikipedia</a:t>
            </a:r>
            <a:r>
              <a:rPr lang="hu-HU" sz="1400" dirty="0"/>
              <a:t> https://en.wikipedia.org/wiki/Thermohaline_circulation</a:t>
            </a:r>
            <a:endParaRPr lang="en-US" sz="1400" dirty="0"/>
          </a:p>
        </p:txBody>
      </p:sp>
    </p:spTree>
    <p:extLst>
      <p:ext uri="{BB962C8B-B14F-4D97-AF65-F5344CB8AC3E}">
        <p14:creationId xmlns:p14="http://schemas.microsoft.com/office/powerpoint/2010/main" val="1361017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B30BF-02C9-B1EA-B86A-D8FF1FB102EB}"/>
              </a:ext>
            </a:extLst>
          </p:cNvPr>
          <p:cNvPicPr>
            <a:picLocks noChangeAspect="1"/>
          </p:cNvPicPr>
          <p:nvPr/>
        </p:nvPicPr>
        <p:blipFill>
          <a:blip r:embed="rId2"/>
          <a:stretch>
            <a:fillRect/>
          </a:stretch>
        </p:blipFill>
        <p:spPr>
          <a:xfrm>
            <a:off x="118269" y="1612900"/>
            <a:ext cx="10859857" cy="7620000"/>
          </a:xfrm>
          <a:prstGeom prst="rect">
            <a:avLst/>
          </a:prstGeom>
        </p:spPr>
      </p:pic>
      <p:pic>
        <p:nvPicPr>
          <p:cNvPr id="4" name="Picture 3" descr="Thermohaline Circulation">
            <a:extLst>
              <a:ext uri="{FF2B5EF4-FFF2-40B4-BE49-F238E27FC236}">
                <a16:creationId xmlns:a16="http://schemas.microsoft.com/office/drawing/2014/main" id="{0ADB16E4-2083-3D7D-1D53-002158ECFE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5599" y="6794500"/>
            <a:ext cx="4251739" cy="2667000"/>
          </a:xfrm>
          <a:prstGeom prst="rect">
            <a:avLst/>
          </a:prstGeom>
        </p:spPr>
      </p:pic>
    </p:spTree>
    <p:extLst>
      <p:ext uri="{BB962C8B-B14F-4D97-AF65-F5344CB8AC3E}">
        <p14:creationId xmlns:p14="http://schemas.microsoft.com/office/powerpoint/2010/main" val="2592358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7651C0-966F-8828-9F52-D925953A3700}"/>
              </a:ext>
            </a:extLst>
          </p:cNvPr>
          <p:cNvPicPr>
            <a:picLocks noChangeAspect="1"/>
          </p:cNvPicPr>
          <p:nvPr/>
        </p:nvPicPr>
        <p:blipFill>
          <a:blip r:embed="rId2"/>
          <a:stretch>
            <a:fillRect/>
          </a:stretch>
        </p:blipFill>
        <p:spPr>
          <a:xfrm>
            <a:off x="269036" y="1993900"/>
            <a:ext cx="13719268" cy="6705600"/>
          </a:xfrm>
          <a:prstGeom prst="rect">
            <a:avLst/>
          </a:prstGeom>
        </p:spPr>
      </p:pic>
    </p:spTree>
    <p:extLst>
      <p:ext uri="{BB962C8B-B14F-4D97-AF65-F5344CB8AC3E}">
        <p14:creationId xmlns:p14="http://schemas.microsoft.com/office/powerpoint/2010/main" val="2574436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NADW formation">
            <a:extLst>
              <a:ext uri="{FF2B5EF4-FFF2-40B4-BE49-F238E27FC236}">
                <a16:creationId xmlns:a16="http://schemas.microsoft.com/office/drawing/2014/main" id="{D8F736F9-348F-AF3C-F5FB-09671EE897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075" y="2146300"/>
            <a:ext cx="13921188" cy="8074027"/>
          </a:xfrm>
          <a:prstGeom prst="rect">
            <a:avLst/>
          </a:prstGeom>
        </p:spPr>
      </p:pic>
      <p:sp>
        <p:nvSpPr>
          <p:cNvPr id="4" name="TextBox 3">
            <a:extLst>
              <a:ext uri="{FF2B5EF4-FFF2-40B4-BE49-F238E27FC236}">
                <a16:creationId xmlns:a16="http://schemas.microsoft.com/office/drawing/2014/main" id="{255FCB4E-C37A-11E6-59D8-645411D5B00B}"/>
              </a:ext>
            </a:extLst>
          </p:cNvPr>
          <p:cNvSpPr txBox="1"/>
          <p:nvPr/>
        </p:nvSpPr>
        <p:spPr>
          <a:xfrm>
            <a:off x="727869" y="469900"/>
            <a:ext cx="13182600" cy="646331"/>
          </a:xfrm>
          <a:prstGeom prst="rect">
            <a:avLst/>
          </a:prstGeom>
          <a:noFill/>
        </p:spPr>
        <p:txBody>
          <a:bodyPr wrap="square" rtlCol="0">
            <a:spAutoFit/>
          </a:bodyPr>
          <a:lstStyle/>
          <a:p>
            <a:pPr algn="ctr"/>
            <a:r>
              <a:rPr lang="hu-HU" sz="3600" b="1" dirty="0">
                <a:latin typeface="Tahoma" panose="020B0604030504040204" pitchFamily="34" charset="0"/>
                <a:ea typeface="Tahoma" panose="020B0604030504040204" pitchFamily="34" charset="0"/>
                <a:cs typeface="Tahoma" panose="020B0604030504040204" pitchFamily="34" charset="0"/>
              </a:rPr>
              <a:t>A NADW (</a:t>
            </a:r>
            <a:r>
              <a:rPr lang="hu-HU" sz="3600" b="1" dirty="0" err="1">
                <a:latin typeface="Tahoma" panose="020B0604030504040204" pitchFamily="34" charset="0"/>
                <a:ea typeface="Tahoma" panose="020B0604030504040204" pitchFamily="34" charset="0"/>
                <a:cs typeface="Tahoma" panose="020B0604030504040204" pitchFamily="34" charset="0"/>
              </a:rPr>
              <a:t>North</a:t>
            </a:r>
            <a:r>
              <a:rPr lang="hu-HU" sz="3600" b="1" dirty="0">
                <a:latin typeface="Tahoma" panose="020B0604030504040204" pitchFamily="34" charset="0"/>
                <a:ea typeface="Tahoma" panose="020B0604030504040204" pitchFamily="34" charset="0"/>
                <a:cs typeface="Tahoma" panose="020B0604030504040204" pitchFamily="34" charset="0"/>
              </a:rPr>
              <a:t> </a:t>
            </a:r>
            <a:r>
              <a:rPr lang="hu-HU" sz="3600" b="1" dirty="0" err="1">
                <a:latin typeface="Tahoma" panose="020B0604030504040204" pitchFamily="34" charset="0"/>
                <a:ea typeface="Tahoma" panose="020B0604030504040204" pitchFamily="34" charset="0"/>
                <a:cs typeface="Tahoma" panose="020B0604030504040204" pitchFamily="34" charset="0"/>
              </a:rPr>
              <a:t>Atlantic</a:t>
            </a:r>
            <a:r>
              <a:rPr lang="hu-HU" sz="3600" b="1" dirty="0">
                <a:latin typeface="Tahoma" panose="020B0604030504040204" pitchFamily="34" charset="0"/>
                <a:ea typeface="Tahoma" panose="020B0604030504040204" pitchFamily="34" charset="0"/>
                <a:cs typeface="Tahoma" panose="020B0604030504040204" pitchFamily="34" charset="0"/>
              </a:rPr>
              <a:t> Deep </a:t>
            </a:r>
            <a:r>
              <a:rPr lang="hu-HU" sz="3600" b="1" dirty="0" err="1">
                <a:latin typeface="Tahoma" panose="020B0604030504040204" pitchFamily="34" charset="0"/>
                <a:ea typeface="Tahoma" panose="020B0604030504040204" pitchFamily="34" charset="0"/>
                <a:cs typeface="Tahoma" panose="020B0604030504040204" pitchFamily="34" charset="0"/>
              </a:rPr>
              <a:t>Water</a:t>
            </a:r>
            <a:r>
              <a:rPr lang="hu-HU" sz="3600" b="1" dirty="0">
                <a:latin typeface="Tahoma" panose="020B0604030504040204" pitchFamily="34" charset="0"/>
                <a:ea typeface="Tahoma" panose="020B0604030504040204" pitchFamily="34" charset="0"/>
                <a:cs typeface="Tahoma" panose="020B0604030504040204" pitchFamily="34" charset="0"/>
              </a:rPr>
              <a:t>) keletkezése</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034581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BFDF0E5C50F744B124B9D5344C19A5" ma:contentTypeVersion="18" ma:contentTypeDescription="Create a new document." ma:contentTypeScope="" ma:versionID="65326e54b30f0fcbf9318c2317ad6989">
  <xsd:schema xmlns:xsd="http://www.w3.org/2001/XMLSchema" xmlns:xs="http://www.w3.org/2001/XMLSchema" xmlns:p="http://schemas.microsoft.com/office/2006/metadata/properties" xmlns:ns2="d4e3a34b-af84-4957-a715-35c08ecf0ea5" xmlns:ns3="350404d6-747c-47c6-a2c0-7639b0c7302e" targetNamespace="http://schemas.microsoft.com/office/2006/metadata/properties" ma:root="true" ma:fieldsID="1c23a3a6b635ed075e1779d4502657e9" ns2:_="" ns3:_="">
    <xsd:import namespace="d4e3a34b-af84-4957-a715-35c08ecf0ea5"/>
    <xsd:import namespace="350404d6-747c-47c6-a2c0-7639b0c7302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e3a34b-af84-4957-a715-35c08ecf0e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67611a0-2a01-4efc-9a0e-b0a60259ee4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0404d6-747c-47c6-a2c0-7639b0c7302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a036dd-1093-47d2-92f2-1e4dfec665c5}" ma:internalName="TaxCatchAll" ma:showField="CatchAllData" ma:web="350404d6-747c-47c6-a2c0-7639b0c730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50404d6-747c-47c6-a2c0-7639b0c7302e" xsi:nil="true"/>
    <lcf76f155ced4ddcb4097134ff3c332f xmlns="d4e3a34b-af84-4957-a715-35c08ecf0ea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D26B170-BC7A-46C6-ACD6-27E506E29974}"/>
</file>

<file path=customXml/itemProps2.xml><?xml version="1.0" encoding="utf-8"?>
<ds:datastoreItem xmlns:ds="http://schemas.openxmlformats.org/officeDocument/2006/customXml" ds:itemID="{D715FC73-0A80-4944-9EA7-7EED85D01E48}"/>
</file>

<file path=customXml/itemProps3.xml><?xml version="1.0" encoding="utf-8"?>
<ds:datastoreItem xmlns:ds="http://schemas.openxmlformats.org/officeDocument/2006/customXml" ds:itemID="{F05F63B2-F8FD-496F-B41D-AEA230B3DAED}"/>
</file>

<file path=docProps/app.xml><?xml version="1.0" encoding="utf-8"?>
<Properties xmlns="http://schemas.openxmlformats.org/officeDocument/2006/extended-properties" xmlns:vt="http://schemas.openxmlformats.org/officeDocument/2006/docPropsVTypes">
  <TotalTime>915</TotalTime>
  <Words>6799</Words>
  <Application>Microsoft Office PowerPoint</Application>
  <PresentationFormat>Custom</PresentationFormat>
  <Paragraphs>712</Paragraphs>
  <Slides>43</Slides>
  <Notes>1</Notes>
  <HiddenSlides>0</HiddenSlides>
  <MMClips>3</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43</vt:i4>
      </vt:variant>
    </vt:vector>
  </HeadingPairs>
  <TitlesOfParts>
    <vt:vector size="57" baseType="lpstr">
      <vt:lpstr>Arimo</vt:lpstr>
      <vt:lpstr>Symbol</vt:lpstr>
      <vt:lpstr>Calibri</vt:lpstr>
      <vt:lpstr>Times New Roman</vt:lpstr>
      <vt:lpstr>IBM Plex Sans Italics</vt:lpstr>
      <vt:lpstr>IBM Plex Sans Bold</vt:lpstr>
      <vt:lpstr>IBM Plex Sans Bold Italics</vt:lpstr>
      <vt:lpstr>IBM Plex Sans</vt:lpstr>
      <vt:lpstr>Tahoma</vt:lpstr>
      <vt:lpstr>Calibri (MS)</vt:lpstr>
      <vt:lpstr>Aptos</vt:lpstr>
      <vt:lpstr>Arial</vt:lpstr>
      <vt:lpstr>Arial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G02_Highways_of_the_Oceans_HU_final.pdf</dc:title>
  <cp:lastModifiedBy>Dr. Székely Balázs</cp:lastModifiedBy>
  <cp:revision>27</cp:revision>
  <dcterms:created xsi:type="dcterms:W3CDTF">2006-08-16T00:00:00Z</dcterms:created>
  <dcterms:modified xsi:type="dcterms:W3CDTF">2025-04-07T22:09:43Z</dcterms:modified>
  <dc:identifier>DAGg83K7hts</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0x0101002BBFDF0E5C50F744B124B9D5344C19A5</vt:lpwstr>
  </property>
  <property fmtid="{D5CDD505-2E9C-101B-9397-08002B2CF9AE}" pid="3" name="MediaServiceImageTags">
    <vt:lpwstr/>
  </property>
</Properties>
</file>