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56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61" r:id="rId14"/>
    <p:sldId id="262" r:id="rId15"/>
    <p:sldId id="263" r:id="rId16"/>
    <p:sldId id="267" r:id="rId17"/>
    <p:sldId id="268" r:id="rId18"/>
    <p:sldId id="269" r:id="rId19"/>
    <p:sldId id="270" r:id="rId20"/>
    <p:sldId id="264" r:id="rId21"/>
    <p:sldId id="265" r:id="rId22"/>
    <p:sldId id="26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8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4769C-66EF-1F02-39F0-42D5C4A292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99311F-26C1-C3A9-BD91-F3F0F58772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2BA3B-BC17-06C5-F4DD-6C9747341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B35D-EC23-4FC9-A83B-288C661B1F3E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B42EC-CA9E-33FC-D5C7-BDEB5464B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39FCF-F7AC-ED5C-1B98-A7800A883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9FED-BF56-42D5-8825-5DBC747F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8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85CD3-12F5-EE96-747B-75BE37A6C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080FC-DBF6-564B-D1D8-B992B4D9B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8CEAB7-D113-DC38-625B-9405E682C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B35D-EC23-4FC9-A83B-288C661B1F3E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18E98-38A3-600E-E48E-763410CF9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3704A-C608-C74C-E5D4-611E1C097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9FED-BF56-42D5-8825-5DBC747F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528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77693-6722-0E26-2A02-6786D8EBB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CA36E-A723-14BB-A013-6534BE9A5A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61EE0-F128-A240-43DA-354DA85CA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B35D-EC23-4FC9-A83B-288C661B1F3E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8BF2A-51C2-4608-17C8-9524683BA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E1101-66B2-974D-5BF7-991A025F3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9FED-BF56-42D5-8825-5DBC747F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932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E1538-6C54-FDA0-74DB-F6BAA677A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B1DB8-96DB-8588-FCF1-14C4ED1D78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BA23B3-97AB-5259-1D01-64800CA568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D544DA-674E-7FB1-31F0-B628E0EA9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B35D-EC23-4FC9-A83B-288C661B1F3E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3E3D04-20AD-3437-4B9F-161CFB187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BBEEC-3E7C-38B4-34C9-98D8DE457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9FED-BF56-42D5-8825-5DBC747F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616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08C09-11BB-3196-F074-53477B17C1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259C97-B86A-8924-4A29-EDBE158FEA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C8793A-DFDA-8715-47BE-3F6CCE866C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C68368-296F-E3B5-F911-89CAB9A56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810182-3E1C-99AA-EBE1-FBD0A3E2AB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B16E02-81CB-6591-8394-7176E1C5A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B35D-EC23-4FC9-A83B-288C661B1F3E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22FB05-696B-D4EE-0749-B58B319A8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DAD647-F25D-5C56-65EF-4436492EF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9FED-BF56-42D5-8825-5DBC747F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391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97DDB-2BDC-46BC-62F3-8E3752608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442FE4-42B8-0F84-7611-F6CCD673E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B35D-EC23-4FC9-A83B-288C661B1F3E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EA70A5-1E4C-1D9F-D867-A75FCAAA1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1F443C-9723-AACC-4899-75FB66959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9FED-BF56-42D5-8825-5DBC747F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669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7AC7E4-9136-5EE5-06DC-3F30CD153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B35D-EC23-4FC9-A83B-288C661B1F3E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A5850D-95BF-EF50-6C34-3C2874F8C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1DB5A-13F7-E8F4-89B1-B272883F9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9FED-BF56-42D5-8825-5DBC747F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74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028EF-A197-E4C1-A74F-A80B19B47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4A438-C1AA-74F7-6621-77E3E51A8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6D108-1212-7CC5-2D13-9BAA0A8576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9D2883-6D55-E484-A6EE-718A4A333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B35D-EC23-4FC9-A83B-288C661B1F3E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6AB1F4-86E4-12BB-10F8-58F0EBABD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48087F-D52A-4020-18C5-050F86006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9FED-BF56-42D5-8825-5DBC747F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989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3AB1E-54C1-D7A3-32C0-AE45EFB65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CB9167-FF9E-03F8-85C4-94319DC844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EC81C-26BF-1DB5-B6A5-728ADB9C92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CAD43C-6BBD-A07A-142E-9E427F222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B35D-EC23-4FC9-A83B-288C661B1F3E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96C3FE-E5BA-AB0A-7087-5133DB10A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93F478-2B56-C7B0-A283-545445C24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9FED-BF56-42D5-8825-5DBC747F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90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7E9C5-D890-A304-4C66-DC2CC9E79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FCC9E-6A1C-610E-8FBE-D4EE84DD4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0AD5B-875E-4629-CC18-4B961B0C5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B35D-EC23-4FC9-A83B-288C661B1F3E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6E5E4-510B-9ECF-87AD-640F9213F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96627D-46F0-687A-6388-3B1C8294A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9FED-BF56-42D5-8825-5DBC747F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757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974644-865E-9F79-C616-DCE023BAE8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82B4C0-1E00-740E-978C-724A71C7B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3DCBD-7406-D889-2338-5DA8FFBB1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4B35D-EC23-4FC9-A83B-288C661B1F3E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24CE4-CAAA-5BAF-31C5-CA46F6B5B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60A5A-61D3-4B8A-0C4A-FD10654E2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79FED-BF56-42D5-8825-5DBC747F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21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E1BC3E-F025-E543-E3DA-156C67779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5B7A9-9C69-79CD-4039-1FBB55AF82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958B8-03C7-2B65-5056-395535278D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44B35D-EC23-4FC9-A83B-288C661B1F3E}" type="datetimeFigureOut">
              <a:rPr lang="en-US" smtClean="0"/>
              <a:t>4/7/2025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76075-66F3-DC85-DEA1-FD991EFD07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44A889-35EF-3D4C-FB46-45A710A19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A79FED-BF56-42D5-8825-5DBC747F2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7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screen shot of a phone&#10;&#10;AI-generated content may be incorrect.">
            <a:extLst>
              <a:ext uri="{FF2B5EF4-FFF2-40B4-BE49-F238E27FC236}">
                <a16:creationId xmlns:a16="http://schemas.microsoft.com/office/drawing/2014/main" id="{4AEFA593-0DDB-3FE2-0ED1-D691A08417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468" y="84176"/>
            <a:ext cx="4768897" cy="6773824"/>
          </a:xfr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5A9FD95E-A40F-2E84-3C0D-87CCD7D98157}"/>
              </a:ext>
            </a:extLst>
          </p:cNvPr>
          <p:cNvSpPr txBox="1">
            <a:spLocks/>
          </p:cNvSpPr>
          <p:nvPr/>
        </p:nvSpPr>
        <p:spPr>
          <a:xfrm>
            <a:off x="6329937" y="4721160"/>
            <a:ext cx="6212786" cy="20588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4400" b="1" dirty="0">
                <a:solidFill>
                  <a:srgbClr val="003247"/>
                </a:solidFill>
                <a:highlight>
                  <a:srgbClr val="FFFFFF"/>
                </a:highlight>
                <a:latin typeface="NotesESAbold"/>
              </a:rPr>
              <a:t>Székely Balázs </a:t>
            </a:r>
            <a:r>
              <a:rPr lang="hu-HU" sz="2300" b="1" dirty="0">
                <a:solidFill>
                  <a:srgbClr val="003247"/>
                </a:solidFill>
                <a:highlight>
                  <a:srgbClr val="FFFFFF"/>
                </a:highlight>
                <a:latin typeface="NotesESAbold"/>
              </a:rPr>
              <a:t>egyetemi docens</a:t>
            </a:r>
          </a:p>
          <a:p>
            <a:pPr algn="l"/>
            <a:r>
              <a:rPr lang="hu-HU" sz="4400" b="1" dirty="0">
                <a:solidFill>
                  <a:srgbClr val="003247"/>
                </a:solidFill>
                <a:highlight>
                  <a:srgbClr val="FFFFFF"/>
                </a:highlight>
                <a:latin typeface="NotesESAbold"/>
              </a:rPr>
              <a:t>Timár Gábor </a:t>
            </a:r>
            <a:r>
              <a:rPr lang="hu-HU" b="1" dirty="0">
                <a:solidFill>
                  <a:srgbClr val="003247"/>
                </a:solidFill>
                <a:highlight>
                  <a:srgbClr val="FFFFFF"/>
                </a:highlight>
                <a:latin typeface="NotesESAbold"/>
              </a:rPr>
              <a:t>egyetemi tanár</a:t>
            </a:r>
          </a:p>
          <a:p>
            <a:pPr algn="l"/>
            <a:r>
              <a:rPr lang="hu-HU" b="1" dirty="0">
                <a:solidFill>
                  <a:srgbClr val="003247"/>
                </a:solidFill>
                <a:highlight>
                  <a:srgbClr val="FFFFFF"/>
                </a:highlight>
                <a:latin typeface="NotesESAbold"/>
              </a:rPr>
              <a:t>Eötvös Loránd Tudományegyetem</a:t>
            </a:r>
          </a:p>
          <a:p>
            <a:pPr algn="l"/>
            <a:r>
              <a:rPr lang="hu-HU" b="1" dirty="0">
                <a:solidFill>
                  <a:srgbClr val="003247"/>
                </a:solidFill>
                <a:highlight>
                  <a:srgbClr val="FFFFFF"/>
                </a:highlight>
                <a:latin typeface="NotesESAbold"/>
              </a:rPr>
              <a:t>Geofizikai és Űrtudományi Tanszék</a:t>
            </a:r>
            <a:endParaRPr lang="en-US" b="1" dirty="0">
              <a:solidFill>
                <a:srgbClr val="003247"/>
              </a:solidFill>
              <a:highlight>
                <a:srgbClr val="FFFFFF"/>
              </a:highlight>
              <a:latin typeface="NotesESAbold"/>
            </a:endParaRPr>
          </a:p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86D1F31-BC56-7CB7-06EA-CDE5E1E7C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0774" y="78027"/>
            <a:ext cx="3465925" cy="46578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F70F0B-8843-55B4-B5F3-059C19296E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566" y="1690688"/>
            <a:ext cx="2819545" cy="273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44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0D4D1-EBDB-B7EB-BCFF-1E72B6BF6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42164-EF05-2335-33EF-48C638467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3EF0A1-86B7-2B0C-C7C2-A285926DD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105" y="521432"/>
            <a:ext cx="9887458" cy="556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57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06D45-E49E-707C-D6D9-4BB67F3C7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38EB1-8C03-BE1F-D596-E470B30AB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F5ECC9-AA98-13C4-0E54-A07029163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27" y="470227"/>
            <a:ext cx="12016316" cy="403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410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CD6A5-05C6-4D37-B6CF-47EFB44EA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36F33-C404-F35F-CEE0-224374C7A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9784DE-6D2B-B5E4-7FB0-0EED871A1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249" y="102614"/>
            <a:ext cx="11867774" cy="6755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50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FF32E-0D00-F1EF-6B80-154C812767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548E10-3817-3D64-35C4-0E68D00214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EB2B3F-222C-A208-9B6A-859337DF1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8252"/>
            <a:ext cx="5913796" cy="47565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82C4B7-52D8-95A8-D2FE-DA70294E9B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3726" y="3185289"/>
            <a:ext cx="6418273" cy="367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49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E9108-F439-7825-E442-72A257291C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6639"/>
            <a:ext cx="9144000" cy="948175"/>
          </a:xfrm>
        </p:spPr>
        <p:txBody>
          <a:bodyPr>
            <a:normAutofit/>
          </a:bodyPr>
          <a:lstStyle/>
          <a:p>
            <a:r>
              <a:rPr lang="en-US" sz="4000" b="1" dirty="0"/>
              <a:t>Astronaut nutrition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4DD144-7879-17D7-BF69-C1D2C35C8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330" y="1524750"/>
            <a:ext cx="8219841" cy="4745421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Astronauts require a balanced diet to maintain health in space.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Diet prevents muscle atrophy, bone loss, and oxidative stress.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Physiological effects of microgravity require careful planning of nutrition intake.</a:t>
            </a:r>
          </a:p>
        </p:txBody>
      </p:sp>
      <p:pic>
        <p:nvPicPr>
          <p:cNvPr id="5" name="Picture 4" descr="A person in a white shirt and shorts walking in a room with a door&#10;&#10;AI-generated content may be incorrect.">
            <a:extLst>
              <a:ext uri="{FF2B5EF4-FFF2-40B4-BE49-F238E27FC236}">
                <a16:creationId xmlns:a16="http://schemas.microsoft.com/office/drawing/2014/main" id="{A3FE24DD-69EB-1E13-83D4-F3D6DF022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16" y="4304611"/>
            <a:ext cx="4332711" cy="2437150"/>
          </a:xfrm>
          <a:prstGeom prst="rect">
            <a:avLst/>
          </a:prstGeom>
        </p:spPr>
      </p:pic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4C712153-B0B2-C6F4-E936-7DEF9CC20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9566" y="1338430"/>
            <a:ext cx="3151530" cy="474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9924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E5D1B-FC9E-BAB5-9634-92C8B7564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kern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Maintaining Astronaut Health Through Diet</a:t>
            </a:r>
            <a:endParaRPr lang="en-US" sz="4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7940B-8736-F0EF-C815-6C8CABC2E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Several key strategies are employed to ensure astronaut health on extended missions.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hu-HU" sz="20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Counteracting Bone and Muscle Loss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High-protein diets support muscle maintenance.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Calcium and Vitamin D supplements combat bone mineral loss.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Resistance exercise (treadmills, stationary bicycles) complements dietary strategies.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20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Managing Radiation Exposure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Antioxidants from fruits and vegetables may mitigate radiation damage.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Potential use of specialized supplements to enhance DNA repair mechanisms.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20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20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Psychological and Social Aspects of Eating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Meal variety and familiar foods improve morale.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Fresh food shipments (e.g., via cargo missions) boost psychological well-being.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Cultural preferences are considered in menu planning.</a:t>
            </a:r>
            <a:endParaRPr lang="en-US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2345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A477C-FF2B-F5FF-0316-D4DA305FE7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9313"/>
            <a:ext cx="12192000" cy="90444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Daily Macronutrient Requirements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40B2B7-4AE6-C26C-3B9C-B95C8AF40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717" y="1888850"/>
            <a:ext cx="10079421" cy="4365469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Calories: </a:t>
            </a:r>
            <a:endParaRPr lang="hu-HU" b="1" dirty="0"/>
          </a:p>
          <a:p>
            <a:pPr algn="l"/>
            <a:r>
              <a:rPr lang="hu-HU" dirty="0"/>
              <a:t>	</a:t>
            </a:r>
            <a:r>
              <a:rPr lang="en-US" dirty="0"/>
              <a:t>2,500–3,800 kcal/day, adjusted for mission duration</a:t>
            </a:r>
            <a:br>
              <a:rPr lang="hu-HU" dirty="0"/>
            </a:br>
            <a:r>
              <a:rPr lang="hu-HU" dirty="0"/>
              <a:t>	</a:t>
            </a:r>
            <a:r>
              <a:rPr lang="en-US" dirty="0"/>
              <a:t>and activity.</a:t>
            </a:r>
          </a:p>
          <a:p>
            <a:pPr algn="l"/>
            <a:r>
              <a:rPr lang="en-US" b="1" dirty="0"/>
              <a:t>Protein:</a:t>
            </a:r>
            <a:endParaRPr lang="hu-HU" b="1" dirty="0"/>
          </a:p>
          <a:p>
            <a:pPr algn="l"/>
            <a:r>
              <a:rPr lang="hu-HU" dirty="0"/>
              <a:t>	</a:t>
            </a:r>
            <a:r>
              <a:rPr lang="en-US" dirty="0"/>
              <a:t>1.2–1.5 g/kg/day to prevent muscle loss.</a:t>
            </a:r>
          </a:p>
          <a:p>
            <a:pPr algn="l"/>
            <a:r>
              <a:rPr lang="en-US" b="1" dirty="0"/>
              <a:t>Carbohydrates:</a:t>
            </a:r>
            <a:endParaRPr lang="hu-HU" b="1" dirty="0"/>
          </a:p>
          <a:p>
            <a:pPr algn="l"/>
            <a:r>
              <a:rPr lang="hu-HU" dirty="0"/>
              <a:t>	</a:t>
            </a:r>
            <a:r>
              <a:rPr lang="en-US" dirty="0"/>
              <a:t>50–55% of total intake, essential for energy.</a:t>
            </a:r>
          </a:p>
          <a:p>
            <a:pPr algn="l"/>
            <a:r>
              <a:rPr lang="en-US" b="1" dirty="0"/>
              <a:t>Fats:</a:t>
            </a:r>
            <a:endParaRPr lang="hu-HU" b="1" dirty="0"/>
          </a:p>
          <a:p>
            <a:pPr algn="l"/>
            <a:r>
              <a:rPr lang="en-US" dirty="0"/>
              <a:t> </a:t>
            </a:r>
            <a:r>
              <a:rPr lang="hu-HU" dirty="0"/>
              <a:t>	</a:t>
            </a:r>
            <a:r>
              <a:rPr lang="en-US" dirty="0"/>
              <a:t>25–30% of total intake, important for brain function.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8990DA-36D0-F893-2DB0-3818CF4766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8578" y="1581141"/>
            <a:ext cx="3283119" cy="457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248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1A936-E9FE-B685-87DC-1D6519D76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413023"/>
            <a:ext cx="12192000" cy="997991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Essential Micronutrient Requirements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DB473F-B26F-7509-E869-AF756277FC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096" y="1773238"/>
            <a:ext cx="10773103" cy="1655762"/>
          </a:xfrm>
        </p:spPr>
        <p:txBody>
          <a:bodyPr/>
          <a:lstStyle/>
          <a:p>
            <a:pPr algn="l"/>
            <a:r>
              <a:rPr lang="en-US" dirty="0"/>
              <a:t>Micronutrients are essential for bone health, immune function, and metabolism.</a:t>
            </a:r>
          </a:p>
          <a:p>
            <a:pPr algn="l"/>
            <a:r>
              <a:rPr lang="en-US" dirty="0"/>
              <a:t>Deficiencies or excesses can impact astronaut performance and health.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C6E863-51A7-48F0-D4F5-CD6360E7F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897" y="3596456"/>
            <a:ext cx="7154674" cy="261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00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0D886-01B2-951C-EBDF-6F8C0B9844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41738"/>
            <a:ext cx="12192000" cy="739986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Vitamins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2360CA-83D5-3608-7957-C9EFFD9B0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0414" y="1069989"/>
            <a:ext cx="11161986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/>
              <a:t>Vitamin A: 900 </a:t>
            </a:r>
            <a:r>
              <a:rPr lang="el-GR" dirty="0"/>
              <a:t>μ</a:t>
            </a:r>
            <a:r>
              <a:rPr lang="en-US" dirty="0"/>
              <a:t>g (male), 700 </a:t>
            </a:r>
            <a:r>
              <a:rPr lang="el-GR" dirty="0"/>
              <a:t>μ</a:t>
            </a:r>
            <a:r>
              <a:rPr lang="en-US" dirty="0"/>
              <a:t>g (female) – Eye health, immune function.</a:t>
            </a:r>
          </a:p>
          <a:p>
            <a:pPr algn="l"/>
            <a:r>
              <a:rPr lang="en-US" dirty="0"/>
              <a:t>Vitamin B Complex: Supports energy metabolism and nervous system function.</a:t>
            </a:r>
          </a:p>
          <a:p>
            <a:pPr algn="l"/>
            <a:r>
              <a:rPr lang="en-US" dirty="0"/>
              <a:t>Vitamin C: 90 mg (male), 75 mg (female) – Antioxidant, reduces radiation effects.</a:t>
            </a:r>
          </a:p>
          <a:p>
            <a:pPr algn="l"/>
            <a:r>
              <a:rPr lang="en-US" dirty="0"/>
              <a:t>Vitamin D: 800–1,000 IU – Prevents bone loss.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0B045B-1398-AD82-AAF3-C59374B2C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140" y="2962410"/>
            <a:ext cx="3449591" cy="34016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93AF5C-2535-B1B7-65F3-A1B76BFE2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1373" y="3019105"/>
            <a:ext cx="2381027" cy="297895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E2CD1AB-E9DE-87CD-8B68-36FB468BE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615" y="3176760"/>
            <a:ext cx="1535191" cy="120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1913CCA-3F88-B0C4-FE55-2F3F565C9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731" y="2790770"/>
            <a:ext cx="3326958" cy="158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B54EB7C4-44D1-F393-3331-27AF44583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80" y="4131096"/>
            <a:ext cx="2174820" cy="2481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A196DFDC-8B5E-3A0D-B4F8-5682A57ED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391" y="3363045"/>
            <a:ext cx="4046372" cy="320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62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0E427-9E9A-90C3-A190-2F80493243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1292772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Minerals and Electrolytes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160EE5-A618-EADB-0738-EABDF60263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779" y="1596258"/>
            <a:ext cx="10752083" cy="1472763"/>
          </a:xfrm>
        </p:spPr>
        <p:txBody>
          <a:bodyPr/>
          <a:lstStyle/>
          <a:p>
            <a:pPr algn="l"/>
            <a:r>
              <a:rPr lang="en-US" dirty="0"/>
              <a:t>Calcium: 1,200 mg – Required due to bone loss in microgravity.</a:t>
            </a:r>
            <a:endParaRPr lang="hu-HU" dirty="0"/>
          </a:p>
          <a:p>
            <a:pPr algn="l"/>
            <a:r>
              <a:rPr lang="en-US" dirty="0"/>
              <a:t>Iron: 8 mg (male), 18 mg (female) – Essential for oxygen transport.</a:t>
            </a:r>
            <a:endParaRPr lang="hu-HU" dirty="0"/>
          </a:p>
          <a:p>
            <a:pPr algn="l"/>
            <a:r>
              <a:rPr lang="en-US" dirty="0"/>
              <a:t>Potassium: 3,500–4,700 mg – Regulates muscle contraction and hydration.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A5ED7D-62E4-70E7-F294-D17AC92F3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6390" y="2983514"/>
            <a:ext cx="4851610" cy="283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71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6FA98-7CA7-9F62-AE98-7C82E3BC3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"/>
            <a:ext cx="12192000" cy="725214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Gender-Specific Considerations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A41615-D85E-9F33-C15F-CC7270C582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7425" y="840434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/>
              <a:t>Males require more calories due to higher muscle mass.</a:t>
            </a:r>
            <a:endParaRPr lang="hu-HU" dirty="0"/>
          </a:p>
          <a:p>
            <a:pPr algn="l"/>
            <a:r>
              <a:rPr lang="en-US" dirty="0"/>
              <a:t>Females need higher iron intake due to menstruation.</a:t>
            </a:r>
            <a:endParaRPr lang="hu-HU" dirty="0"/>
          </a:p>
          <a:p>
            <a:pPr algn="l"/>
            <a:r>
              <a:rPr lang="en-US" dirty="0"/>
              <a:t>Calcium intake is critical for both genders to prevent osteoporosis.</a:t>
            </a:r>
            <a:endParaRPr lang="hu-HU" dirty="0"/>
          </a:p>
          <a:p>
            <a:pPr algn="l"/>
            <a:r>
              <a:rPr lang="en-US" dirty="0"/>
              <a:t>Protein metabolism is similar, but males may require more.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078CB28-985F-DD6D-C2C8-950676741014}"/>
              </a:ext>
            </a:extLst>
          </p:cNvPr>
          <p:cNvSpPr txBox="1">
            <a:spLocks/>
          </p:cNvSpPr>
          <p:nvPr/>
        </p:nvSpPr>
        <p:spPr>
          <a:xfrm>
            <a:off x="0" y="2444214"/>
            <a:ext cx="12192000" cy="7252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Hydration and Fluid Requirements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BD69ADE-8BAE-7E56-8562-BC936CCF1B3C}"/>
              </a:ext>
            </a:extLst>
          </p:cNvPr>
          <p:cNvSpPr txBox="1">
            <a:spLocks/>
          </p:cNvSpPr>
          <p:nvPr/>
        </p:nvSpPr>
        <p:spPr>
          <a:xfrm>
            <a:off x="717425" y="3272095"/>
            <a:ext cx="9614807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Water intake: 2.5–3.5 liters/day.</a:t>
            </a:r>
            <a:endParaRPr lang="hu-HU" dirty="0"/>
          </a:p>
          <a:p>
            <a:pPr algn="l"/>
            <a:r>
              <a:rPr lang="en-US" dirty="0"/>
              <a:t>Hydration is critical to prevent dehydration in microgravity.</a:t>
            </a:r>
            <a:endParaRPr lang="hu-HU" dirty="0"/>
          </a:p>
          <a:p>
            <a:pPr algn="l"/>
            <a:r>
              <a:rPr lang="en-US" dirty="0"/>
              <a:t>93% of water is recycled onboard through filtration systems.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F4507DB-6098-7B6B-BB07-117670FBB6F8}"/>
              </a:ext>
            </a:extLst>
          </p:cNvPr>
          <p:cNvSpPr txBox="1">
            <a:spLocks/>
          </p:cNvSpPr>
          <p:nvPr/>
        </p:nvSpPr>
        <p:spPr>
          <a:xfrm>
            <a:off x="0" y="4617399"/>
            <a:ext cx="12192000" cy="71132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4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Outlook</a:t>
            </a:r>
            <a:endParaRPr lang="en-US" sz="4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37B5578-BEC3-9E6E-6CDF-6346738967B5}"/>
              </a:ext>
            </a:extLst>
          </p:cNvPr>
          <p:cNvSpPr txBox="1">
            <a:spLocks/>
          </p:cNvSpPr>
          <p:nvPr/>
        </p:nvSpPr>
        <p:spPr>
          <a:xfrm>
            <a:off x="458561" y="5426509"/>
            <a:ext cx="11274878" cy="14577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/>
              <a:t>Astronaut nutrition ensures mission success by preventing health issues.</a:t>
            </a:r>
            <a:endParaRPr lang="hu-HU"/>
          </a:p>
          <a:p>
            <a:pPr algn="l"/>
            <a:r>
              <a:rPr lang="en-US"/>
              <a:t>Future lunar and Mars missions require further refinements in dietary planning.</a:t>
            </a:r>
            <a:endParaRPr lang="hu-HU"/>
          </a:p>
          <a:p>
            <a:pPr algn="l"/>
            <a:r>
              <a:rPr lang="en-US"/>
              <a:t>Sustainable food production and personalized nutrition will play key roles.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40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4FC99-C38A-9268-12EC-861812BAC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90E162-9599-99EE-2DF9-7DA427922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560" y="1398473"/>
            <a:ext cx="6310950" cy="52056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D63E32-781F-FDCA-0D56-CF5F32CDBA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41" y="84055"/>
            <a:ext cx="5962728" cy="334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5734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623BA-98C7-55A9-460B-1B98BE19D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EB5F089-0CB9-F261-2397-45AFD50B99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83" y="115614"/>
            <a:ext cx="7016324" cy="9519948"/>
          </a:xfrm>
        </p:spPr>
      </p:pic>
    </p:spTree>
    <p:extLst>
      <p:ext uri="{BB962C8B-B14F-4D97-AF65-F5344CB8AC3E}">
        <p14:creationId xmlns:p14="http://schemas.microsoft.com/office/powerpoint/2010/main" val="1218029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7E5DA-3BFC-F1DD-AFD8-0873E93B7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white rice and a plant&#10;&#10;AI-generated content may be incorrect.">
            <a:extLst>
              <a:ext uri="{FF2B5EF4-FFF2-40B4-BE49-F238E27FC236}">
                <a16:creationId xmlns:a16="http://schemas.microsoft.com/office/drawing/2014/main" id="{0DBB65AA-92F1-19F2-040C-6EE36DEE4B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04" y="-24122"/>
            <a:ext cx="5065986" cy="6929466"/>
          </a:xfrm>
        </p:spPr>
      </p:pic>
    </p:spTree>
    <p:extLst>
      <p:ext uri="{BB962C8B-B14F-4D97-AF65-F5344CB8AC3E}">
        <p14:creationId xmlns:p14="http://schemas.microsoft.com/office/powerpoint/2010/main" val="3948817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5FBA6-05D9-DDDB-626A-7949DCC9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820FA-D583-D160-C7E0-2741F6C60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1AC6A6-23F5-10E6-F7A4-2C0859210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48" y="504575"/>
            <a:ext cx="5404128" cy="47881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4F0C30-A383-023E-FA4A-6FF1FFEFF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376" y="612759"/>
            <a:ext cx="6458469" cy="383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89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D0F9-518B-7AEE-7C86-00377FC0C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911A2-E1C1-01CC-1D0F-5C96D95B6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7E3FA5-8B4E-8439-6962-429B87027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89" y="61187"/>
            <a:ext cx="6508777" cy="45001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D954E5-6D24-A5FD-4DA1-BE0485604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391" y="211860"/>
            <a:ext cx="5663609" cy="46534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0F67D1-030E-37E6-29F2-FDB37954C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8389" y="4865274"/>
            <a:ext cx="5543835" cy="1682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068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A658A-6215-E0A5-5623-2ABE7D704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9578AF19-B670-FCC6-E55E-E87317B79A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-40800"/>
            <a:ext cx="4944140" cy="6898800"/>
          </a:xfrm>
        </p:spPr>
      </p:pic>
      <p:pic>
        <p:nvPicPr>
          <p:cNvPr id="7" name="Picture 6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788423CC-4DCD-41AE-3616-DCA53A316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5713" y="40800"/>
            <a:ext cx="46826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740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23F9E-FBED-788D-E608-43D5D68DA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2D3811-AE37-AE93-B39D-0BFCD19F5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DE3FD4-6A7F-6C7E-C523-E0EB37205F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965" y="-1"/>
            <a:ext cx="4944747" cy="69324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6EC836-037A-81CA-C685-9187160330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1495" y="-74450"/>
            <a:ext cx="4972088" cy="693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931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B6B08-436D-D003-319F-F3F6DBC9E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Content Placeholder 14" descr="A close-up of a menu&#10;&#10;AI-generated content may be incorrect.">
            <a:extLst>
              <a:ext uri="{FF2B5EF4-FFF2-40B4-BE49-F238E27FC236}">
                <a16:creationId xmlns:a16="http://schemas.microsoft.com/office/drawing/2014/main" id="{B6BCD4F1-F1F0-F9B8-4F1E-EBF52EF41B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135" y="-115336"/>
            <a:ext cx="4506482" cy="6871025"/>
          </a:xfrm>
        </p:spPr>
      </p:pic>
      <p:pic>
        <p:nvPicPr>
          <p:cNvPr id="17" name="Picture 16" descr="A screenshot of a menu&#10;&#10;AI-generated content may be incorrect.">
            <a:extLst>
              <a:ext uri="{FF2B5EF4-FFF2-40B4-BE49-F238E27FC236}">
                <a16:creationId xmlns:a16="http://schemas.microsoft.com/office/drawing/2014/main" id="{DA8C0EFA-7A26-E064-E521-C5301F7B2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676" y="365125"/>
            <a:ext cx="4543644" cy="650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809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17F42-BE5D-7362-899A-EBC0BA47A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A menu of food with text and pictures&#10;&#10;AI-generated content may be incorrect.">
            <a:extLst>
              <a:ext uri="{FF2B5EF4-FFF2-40B4-BE49-F238E27FC236}">
                <a16:creationId xmlns:a16="http://schemas.microsoft.com/office/drawing/2014/main" id="{8C43AE20-B818-6B67-4F55-7D36CFFF36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24" y="151252"/>
            <a:ext cx="4294654" cy="6555496"/>
          </a:xfrm>
        </p:spPr>
      </p:pic>
      <p:pic>
        <p:nvPicPr>
          <p:cNvPr id="11" name="Content Placeholder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7855613-ED09-B8E9-7F3B-55E75CD90C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157" y="185411"/>
            <a:ext cx="3165760" cy="647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852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B6467-9AB5-CF50-5A5F-D9E488C0A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screenshot of a website&#10;&#10;AI-generated content may be incorrect.">
            <a:extLst>
              <a:ext uri="{FF2B5EF4-FFF2-40B4-BE49-F238E27FC236}">
                <a16:creationId xmlns:a16="http://schemas.microsoft.com/office/drawing/2014/main" id="{3AD7110C-0675-EE41-C0DA-DA6FB40730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68" y="57294"/>
            <a:ext cx="4918841" cy="6860204"/>
          </a:xfrm>
        </p:spPr>
      </p:pic>
    </p:spTree>
    <p:extLst>
      <p:ext uri="{BB962C8B-B14F-4D97-AF65-F5344CB8AC3E}">
        <p14:creationId xmlns:p14="http://schemas.microsoft.com/office/powerpoint/2010/main" val="1675510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BFDF0E5C50F744B124B9D5344C19A5" ma:contentTypeVersion="18" ma:contentTypeDescription="Create a new document." ma:contentTypeScope="" ma:versionID="65326e54b30f0fcbf9318c2317ad6989">
  <xsd:schema xmlns:xsd="http://www.w3.org/2001/XMLSchema" xmlns:xs="http://www.w3.org/2001/XMLSchema" xmlns:p="http://schemas.microsoft.com/office/2006/metadata/properties" xmlns:ns2="d4e3a34b-af84-4957-a715-35c08ecf0ea5" xmlns:ns3="350404d6-747c-47c6-a2c0-7639b0c7302e" targetNamespace="http://schemas.microsoft.com/office/2006/metadata/properties" ma:root="true" ma:fieldsID="1c23a3a6b635ed075e1779d4502657e9" ns2:_="" ns3:_="">
    <xsd:import namespace="d4e3a34b-af84-4957-a715-35c08ecf0ea5"/>
    <xsd:import namespace="350404d6-747c-47c6-a2c0-7639b0c730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e3a34b-af84-4957-a715-35c08ecf0e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67611a0-2a01-4efc-9a0e-b0a60259ee4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0404d6-747c-47c6-a2c0-7639b0c7302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da036dd-1093-47d2-92f2-1e4dfec665c5}" ma:internalName="TaxCatchAll" ma:showField="CatchAllData" ma:web="350404d6-747c-47c6-a2c0-7639b0c730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50404d6-747c-47c6-a2c0-7639b0c7302e" xsi:nil="true"/>
    <lcf76f155ced4ddcb4097134ff3c332f xmlns="d4e3a34b-af84-4957-a715-35c08ecf0ea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0D16543-14A1-40CE-B3C8-96C4DAFD6016}"/>
</file>

<file path=customXml/itemProps2.xml><?xml version="1.0" encoding="utf-8"?>
<ds:datastoreItem xmlns:ds="http://schemas.openxmlformats.org/officeDocument/2006/customXml" ds:itemID="{BC176702-4A89-42C3-9242-011EF0EF0B18}"/>
</file>

<file path=customXml/itemProps3.xml><?xml version="1.0" encoding="utf-8"?>
<ds:datastoreItem xmlns:ds="http://schemas.openxmlformats.org/officeDocument/2006/customXml" ds:itemID="{AE3D7DF8-A272-4AD9-91DF-F06AA42E3D84}"/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477</Words>
  <Application>Microsoft Office PowerPoint</Application>
  <PresentationFormat>Widescreen</PresentationFormat>
  <Paragraphs>55</Paragraphs>
  <Slides>22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Aptos</vt:lpstr>
      <vt:lpstr>Aptos Display</vt:lpstr>
      <vt:lpstr>Arial</vt:lpstr>
      <vt:lpstr>NotesESAbold</vt:lpstr>
      <vt:lpstr>Symbol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Astronaut nutrition</vt:lpstr>
      <vt:lpstr>Maintaining Astronaut Health Through Diet</vt:lpstr>
      <vt:lpstr>Daily Macronutrient Requirements</vt:lpstr>
      <vt:lpstr>Essential Micronutrient Requirements</vt:lpstr>
      <vt:lpstr>Vitamins</vt:lpstr>
      <vt:lpstr>Minerals and Electrolytes</vt:lpstr>
      <vt:lpstr>Gender-Specific Considerations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 Székely Balázs</dc:creator>
  <cp:lastModifiedBy>Dr. Székely Balázs</cp:lastModifiedBy>
  <cp:revision>21</cp:revision>
  <dcterms:created xsi:type="dcterms:W3CDTF">2025-03-20T16:10:03Z</dcterms:created>
  <dcterms:modified xsi:type="dcterms:W3CDTF">2025-04-07T19:54:45Z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0x0101002BBFDF0E5C50F744B124B9D5344C19A5</vt:lpwstr>
  </property>
  <property fmtid="{D5CDD505-2E9C-101B-9397-08002B2CF9AE}" pid="3" name="MediaServiceImageTags">
    <vt:lpwstr/>
  </property>
</Properties>
</file>